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6"/>
  </p:notesMasterIdLst>
  <p:sldIdLst>
    <p:sldId id="305" r:id="rId2"/>
    <p:sldId id="722" r:id="rId3"/>
    <p:sldId id="718" r:id="rId4"/>
    <p:sldId id="709" r:id="rId5"/>
    <p:sldId id="680" r:id="rId6"/>
    <p:sldId id="703" r:id="rId7"/>
    <p:sldId id="719" r:id="rId8"/>
    <p:sldId id="712" r:id="rId9"/>
    <p:sldId id="715" r:id="rId10"/>
    <p:sldId id="713" r:id="rId11"/>
    <p:sldId id="716" r:id="rId12"/>
    <p:sldId id="721" r:id="rId13"/>
    <p:sldId id="261" r:id="rId14"/>
    <p:sldId id="720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3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A100DA"/>
    <a:srgbClr val="00FF00"/>
    <a:srgbClr val="007E39"/>
    <a:srgbClr val="000000"/>
    <a:srgbClr val="FFFF00"/>
    <a:srgbClr val="EF5C21"/>
    <a:srgbClr val="F3865B"/>
    <a:srgbClr val="007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87" autoAdjust="0"/>
    <p:restoredTop sz="94660"/>
  </p:normalViewPr>
  <p:slideViewPr>
    <p:cSldViewPr>
      <p:cViewPr varScale="1">
        <p:scale>
          <a:sx n="69" d="100"/>
          <a:sy n="69" d="100"/>
        </p:scale>
        <p:origin x="1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gs" Target="tags/tag1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D4CD0FE-0BF8-418A-9504-0DE40378A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50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3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3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3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3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3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B055268-AA82-437F-B708-51F1DBBA22E2}" type="slidenum">
              <a:rPr lang="en-US" sz="1200" b="0" smtClean="0"/>
              <a:pPr eaLnBrk="1" hangingPunct="1">
                <a:defRPr/>
              </a:pPr>
              <a:t>1</a:t>
            </a:fld>
            <a:endParaRPr lang="en-US" sz="1200" b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6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475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4CD0FE-0BF8-418A-9504-0DE40378A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8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E721A-9444-4B9F-92E1-D30D10CDC99A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D901-D47D-4F9C-8DDA-C3821B4B3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37C0-F884-48F0-8051-39501E0643F2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D88D-2A29-4914-8D54-8D7DB3625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1180E-9874-4E2A-B563-C2514918BF76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F79C4-E087-4DF3-84C4-2848D7AF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36B51-6A3A-46C4-BEDF-B51CBA8BCBF9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3913-DF74-48E4-AE1E-C59738648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12B18-9A73-4359-93F4-4C27F1C4A00B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BBD0-3B17-4086-8D8D-29665FF56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BD961-6EEB-437F-95E6-E47A08C3FB9C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B0F42-5633-4B3F-887C-B5E43436B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9CCF2-FFAE-4B24-8817-75A99FF2C2DE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6E1AC-BA27-4C1F-8C63-4B57C9B7C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BF7DF-19DB-441C-B3AB-A73D8AE8F8EE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FC0D-5C21-498F-A224-B187DF73F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BCC73-E41F-4F41-8771-A22D573F4B7D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63D14-EA63-42AE-A7FE-8303738F6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64EC7-E3B1-42C1-B292-B1D694154B0A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BF42-ED92-4388-B17D-01CDCAACE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1B48B-587C-4DD5-9539-766331704EF4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A2030-CE60-4C2C-B92D-8A6E33736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FD549-17DC-4B7E-B41F-AC16E20BB8F2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05007-019A-425F-B1F6-447D30E69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fld id="{0D5E44EF-79F0-4E83-9ABE-D177DBE97F0A}" type="datetime1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A499709B-621F-48C3-A070-F0CEFB5DB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  <p:sldLayoutId id="2147483696" r:id="rId12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 /><Relationship Id="rId2" Type="http://schemas.openxmlformats.org/officeDocument/2006/relationships/image" Target="../media/image41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44.png" /><Relationship Id="rId5" Type="http://schemas.openxmlformats.org/officeDocument/2006/relationships/image" Target="../media/image43.png" /><Relationship Id="rId4" Type="http://schemas.openxmlformats.org/officeDocument/2006/relationships/image" Target="../media/image36.png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 /><Relationship Id="rId3" Type="http://schemas.openxmlformats.org/officeDocument/2006/relationships/image" Target="../media/image20.png" /><Relationship Id="rId7" Type="http://schemas.openxmlformats.org/officeDocument/2006/relationships/image" Target="../media/image24.png" /><Relationship Id="rId2" Type="http://schemas.openxmlformats.org/officeDocument/2006/relationships/image" Target="../media/image6.wmf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3.png" /><Relationship Id="rId5" Type="http://schemas.openxmlformats.org/officeDocument/2006/relationships/image" Target="../media/image22.png" /><Relationship Id="rId4" Type="http://schemas.openxmlformats.org/officeDocument/2006/relationships/image" Target="../media/image21.png" /><Relationship Id="rId9" Type="http://schemas.openxmlformats.org/officeDocument/2006/relationships/image" Target="../media/image26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250.png" /><Relationship Id="rId5" Type="http://schemas.openxmlformats.org/officeDocument/2006/relationships/image" Target="../media/image240.png" /><Relationship Id="rId4" Type="http://schemas.openxmlformats.org/officeDocument/2006/relationships/image" Target="../media/image7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 /><Relationship Id="rId7" Type="http://schemas.openxmlformats.org/officeDocument/2006/relationships/image" Target="../media/image210.png" /><Relationship Id="rId1" Type="http://schemas.openxmlformats.org/officeDocument/2006/relationships/slideLayout" Target="../slideLayouts/slideLayout6.xml" /><Relationship Id="rId6" Type="http://schemas.openxmlformats.org/officeDocument/2006/relationships/image" Target="../media/image200.png" /><Relationship Id="rId5" Type="http://schemas.openxmlformats.org/officeDocument/2006/relationships/image" Target="../media/image190.png" /><Relationship Id="rId10" Type="http://schemas.openxmlformats.org/officeDocument/2006/relationships/image" Target="../media/image32.png" /><Relationship Id="rId9" Type="http://schemas.openxmlformats.org/officeDocument/2006/relationships/image" Target="../media/image31.pn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 /><Relationship Id="rId2" Type="http://schemas.openxmlformats.org/officeDocument/2006/relationships/image" Target="../media/image34.png" /><Relationship Id="rId1" Type="http://schemas.openxmlformats.org/officeDocument/2006/relationships/slideLayout" Target="../slideLayouts/slideLayout6.xml" /><Relationship Id="rId6" Type="http://schemas.openxmlformats.org/officeDocument/2006/relationships/image" Target="../media/image38.png" /><Relationship Id="rId5" Type="http://schemas.openxmlformats.org/officeDocument/2006/relationships/image" Target="../media/image37.png" /><Relationship Id="rId4" Type="http://schemas.openxmlformats.org/officeDocument/2006/relationships/image" Target="../media/image3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14600"/>
            <a:ext cx="2209800" cy="838200"/>
          </a:xfrm>
        </p:spPr>
        <p:txBody>
          <a:bodyPr/>
          <a:lstStyle/>
          <a:p>
            <a:pPr algn="l" eaLnBrk="1" hangingPunct="1"/>
            <a:r>
              <a:rPr lang="en-US" sz="4000" b="1" i="1" u="sng" dirty="0" err="1">
                <a:solidFill>
                  <a:srgbClr val="FF0000"/>
                </a:solidFill>
                <a:latin typeface="Script MT Bold"/>
              </a:rPr>
              <a:t>Chủ</a:t>
            </a:r>
            <a:r>
              <a:rPr lang="en-US" sz="4000" b="1" i="1" u="sng" dirty="0">
                <a:solidFill>
                  <a:srgbClr val="FF0000"/>
                </a:solidFill>
                <a:latin typeface="Script MT Bold"/>
              </a:rPr>
              <a:t> </a:t>
            </a:r>
            <a:r>
              <a:rPr lang="en-US" sz="4000" b="1" i="1" u="sng" dirty="0" err="1">
                <a:solidFill>
                  <a:srgbClr val="FF0000"/>
                </a:solidFill>
                <a:latin typeface="Script MT Bold"/>
              </a:rPr>
              <a:t>đề</a:t>
            </a:r>
            <a:r>
              <a:rPr lang="en-US" sz="4000" b="1" i="1" u="sng" dirty="0">
                <a:solidFill>
                  <a:srgbClr val="FF0000"/>
                </a:solidFill>
                <a:latin typeface="Script MT Bold"/>
              </a:rPr>
              <a:t> </a:t>
            </a:r>
            <a:r>
              <a:rPr lang="en-US" sz="4000" b="1" i="1" u="sng" dirty="0">
                <a:solidFill>
                  <a:srgbClr val="FF0000"/>
                </a:solidFill>
                <a:latin typeface="Rage Italic"/>
              </a:rPr>
              <a:t>3:</a:t>
            </a:r>
            <a:endParaRPr lang="en-US" sz="4000" b="1" i="1" dirty="0">
              <a:solidFill>
                <a:srgbClr val="FF0000"/>
              </a:solidFill>
              <a:latin typeface="Script MT Bold"/>
            </a:endParaRPr>
          </a:p>
        </p:txBody>
      </p:sp>
      <p:grpSp>
        <p:nvGrpSpPr>
          <p:cNvPr id="16388" name="Group 5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96" y="96"/>
            <a:chExt cx="5568" cy="4128"/>
          </a:xfrm>
        </p:grpSpPr>
        <p:sp>
          <p:nvSpPr>
            <p:cNvPr id="16392" name="AutoShape 6"/>
            <p:cNvSpPr>
              <a:spLocks noChangeArrowheads="1"/>
            </p:cNvSpPr>
            <p:nvPr/>
          </p:nvSpPr>
          <p:spPr bwMode="auto">
            <a:xfrm>
              <a:off x="96" y="96"/>
              <a:ext cx="5568" cy="4128"/>
            </a:xfrm>
            <a:prstGeom prst="roundRect">
              <a:avLst>
                <a:gd name="adj" fmla="val 16667"/>
              </a:avLst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>
                <a:solidFill>
                  <a:srgbClr val="0066FF"/>
                </a:solidFill>
              </a:endParaRPr>
            </a:p>
          </p:txBody>
        </p:sp>
        <p:sp>
          <p:nvSpPr>
            <p:cNvPr id="16393" name="AutoShape 7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</p:grpSp>
      <p:sp>
        <p:nvSpPr>
          <p:cNvPr id="211978" name="WordArt 10"/>
          <p:cNvSpPr>
            <a:spLocks noChangeArrowheads="1" noChangeShapeType="1" noTextEdit="1"/>
          </p:cNvSpPr>
          <p:nvPr/>
        </p:nvSpPr>
        <p:spPr bwMode="auto">
          <a:xfrm>
            <a:off x="2362200" y="1219200"/>
            <a:ext cx="5181600" cy="1066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GIÁO ÁN VẬT LÍ 9</a:t>
            </a:r>
          </a:p>
        </p:txBody>
      </p:sp>
      <p:sp>
        <p:nvSpPr>
          <p:cNvPr id="2" name="Rectangle 1"/>
          <p:cNvSpPr/>
          <p:nvPr/>
        </p:nvSpPr>
        <p:spPr>
          <a:xfrm>
            <a:off x="1776631" y="3494782"/>
            <a:ext cx="5711821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en-US" sz="400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575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ĐOẠN MẠCH NỐI TIẾP</a:t>
            </a:r>
            <a:endParaRPr lang="en-US" sz="40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5757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67693" y="4245114"/>
            <a:ext cx="6681637" cy="132343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en-US" sz="400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575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ĐOẠN MẠCH SONG </a:t>
            </a:r>
            <a:r>
              <a:rPr lang="en-US" sz="4000" dirty="0" err="1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575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SONG</a:t>
            </a:r>
            <a:endParaRPr lang="en-US" sz="400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5757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4000" b="1" cap="none" spc="0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5757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LUYỆN TẬP (TT)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  <p:bldP spid="211978" grpId="0" animBg="1"/>
      <p:bldP spid="21197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 descr="Shingle">
            <a:extLst>
              <a:ext uri="{FF2B5EF4-FFF2-40B4-BE49-F238E27FC236}">
                <a16:creationId xmlns:a16="http://schemas.microsoft.com/office/drawing/2014/main" id="{6F1AEEFB-5CD1-4B1F-A295-AA2088B97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52400"/>
            <a:ext cx="9067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800" b="0" kern="0" dirty="0">
                <a:solidFill>
                  <a:srgbClr val="0000FF"/>
                </a:solidFill>
              </a:rPr>
              <a:t>Bài 5</a:t>
            </a:r>
            <a:r>
              <a:rPr lang="en-US" sz="2800" kern="0" dirty="0">
                <a:solidFill>
                  <a:srgbClr val="0000FF"/>
                </a:solidFill>
              </a:rPr>
              <a:t>:</a:t>
            </a:r>
            <a:r>
              <a:rPr lang="en-US" sz="2800" kern="0" dirty="0"/>
              <a:t> Hai điện trở R</a:t>
            </a:r>
            <a:r>
              <a:rPr lang="en-US" sz="2800" kern="0" baseline="-25000" dirty="0"/>
              <a:t>1 </a:t>
            </a:r>
            <a:r>
              <a:rPr lang="en-US" sz="2800" kern="0" dirty="0"/>
              <a:t>= 3</a:t>
            </a:r>
            <a:r>
              <a:rPr lang="en-US" sz="2800" kern="0" dirty="0">
                <a:sym typeface="Symbol"/>
              </a:rPr>
              <a:t>,</a:t>
            </a:r>
            <a:r>
              <a:rPr lang="en-US" sz="2800" kern="0" dirty="0"/>
              <a:t> R</a:t>
            </a:r>
            <a:r>
              <a:rPr lang="en-US" sz="2800" kern="0" baseline="-25000" dirty="0"/>
              <a:t>2 </a:t>
            </a:r>
            <a:r>
              <a:rPr lang="en-US" sz="2800" kern="0" dirty="0"/>
              <a:t>= 6</a:t>
            </a:r>
            <a:r>
              <a:rPr lang="en-US" sz="2800" kern="0" dirty="0">
                <a:sym typeface="Symbol"/>
              </a:rPr>
              <a:t>  mắc song </a:t>
            </a:r>
            <a:r>
              <a:rPr lang="en-US" sz="2800" kern="0" dirty="0" err="1">
                <a:sym typeface="Symbol"/>
              </a:rPr>
              <a:t>song</a:t>
            </a:r>
            <a:r>
              <a:rPr lang="en-US" sz="2800" kern="0" dirty="0">
                <a:sym typeface="Symbol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800" kern="0" dirty="0" err="1">
                <a:sym typeface="Symbol"/>
              </a:rPr>
              <a:t>rồi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nối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với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một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nguồn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điện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có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hiệu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điện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thế</a:t>
            </a:r>
            <a:r>
              <a:rPr lang="en-US" sz="2800" kern="0" dirty="0">
                <a:sym typeface="Symbol"/>
              </a:rPr>
              <a:t> U.        </a:t>
            </a:r>
          </a:p>
          <a:p>
            <a:pPr>
              <a:lnSpc>
                <a:spcPct val="110000"/>
              </a:lnSpc>
            </a:pPr>
            <a:r>
              <a:rPr lang="en-US" sz="2800" kern="0" dirty="0">
                <a:sym typeface="Symbol"/>
              </a:rPr>
              <a:t> Cho </a:t>
            </a:r>
            <a:r>
              <a:rPr lang="en-US" sz="2800" kern="0" dirty="0" err="1">
                <a:sym typeface="Symbol"/>
              </a:rPr>
              <a:t>cường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độ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dòng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điện</a:t>
            </a:r>
            <a:r>
              <a:rPr lang="en-US" sz="2800" kern="0" dirty="0">
                <a:sym typeface="Symbol"/>
              </a:rPr>
              <a:t> qua R</a:t>
            </a:r>
            <a:r>
              <a:rPr lang="en-US" sz="2800" kern="0" baseline="-25000" dirty="0">
                <a:sym typeface="Symbol"/>
              </a:rPr>
              <a:t>2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>
                <a:sym typeface="Symbol"/>
              </a:rPr>
              <a:t>là</a:t>
            </a:r>
            <a:r>
              <a:rPr lang="en-US" sz="2800" kern="0" dirty="0">
                <a:sym typeface="Symbol"/>
              </a:rPr>
              <a:t> 0,5A.                 </a:t>
            </a:r>
          </a:p>
          <a:p>
            <a:pPr>
              <a:lnSpc>
                <a:spcPct val="110000"/>
              </a:lnSpc>
            </a:pPr>
            <a:r>
              <a:rPr lang="en-US" sz="2800" kern="0" dirty="0" err="1">
                <a:sym typeface="Symbol"/>
              </a:rPr>
              <a:t>Tìm</a:t>
            </a:r>
            <a:r>
              <a:rPr lang="en-US" sz="2800" kern="0" dirty="0">
                <a:sym typeface="Symbol"/>
              </a:rPr>
              <a:t> </a:t>
            </a:r>
            <a:r>
              <a:rPr lang="en-US" sz="2800" kern="0" dirty="0" err="1"/>
              <a:t>cường</a:t>
            </a:r>
            <a:r>
              <a:rPr lang="en-US" sz="2800" kern="0" dirty="0"/>
              <a:t> </a:t>
            </a:r>
            <a:r>
              <a:rPr lang="en-US" sz="2800" kern="0" dirty="0" err="1"/>
              <a:t>độ</a:t>
            </a:r>
            <a:r>
              <a:rPr lang="en-US" sz="2800" kern="0" dirty="0"/>
              <a:t> </a:t>
            </a:r>
            <a:r>
              <a:rPr lang="en-US" sz="2800" kern="0" dirty="0" err="1"/>
              <a:t>dòng</a:t>
            </a:r>
            <a:r>
              <a:rPr lang="en-US" sz="2800" kern="0" dirty="0"/>
              <a:t> </a:t>
            </a:r>
            <a:r>
              <a:rPr lang="en-US" sz="2800" kern="0" dirty="0" err="1"/>
              <a:t>điện</a:t>
            </a:r>
            <a:r>
              <a:rPr lang="en-US" sz="2800" kern="0" dirty="0"/>
              <a:t> I </a:t>
            </a:r>
            <a:r>
              <a:rPr lang="en-US" sz="2800" kern="0" dirty="0" err="1"/>
              <a:t>chạy</a:t>
            </a:r>
            <a:r>
              <a:rPr lang="en-US" sz="2800" kern="0" dirty="0"/>
              <a:t> qua </a:t>
            </a:r>
            <a:r>
              <a:rPr lang="en-US" sz="2800" kern="0" dirty="0" err="1"/>
              <a:t>mạch</a:t>
            </a:r>
            <a:r>
              <a:rPr lang="en-US" sz="2800" kern="0" dirty="0"/>
              <a:t> </a:t>
            </a:r>
            <a:r>
              <a:rPr lang="en-US" sz="2800" kern="0" dirty="0" err="1"/>
              <a:t>chính</a:t>
            </a:r>
            <a:r>
              <a:rPr lang="en-US" sz="2800" kern="0" dirty="0"/>
              <a:t>.</a:t>
            </a:r>
          </a:p>
          <a:p>
            <a:pPr>
              <a:lnSpc>
                <a:spcPct val="110000"/>
              </a:lnSpc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endParaRPr lang="en-US" sz="2800" b="0" dirty="0">
              <a:solidFill>
                <a:srgbClr val="0000FF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D3EC94B-6847-4E41-B773-A36AEF76A050}"/>
              </a:ext>
            </a:extLst>
          </p:cNvPr>
          <p:cNvSpPr txBox="1">
            <a:spLocks noChangeArrowheads="1"/>
          </p:cNvSpPr>
          <p:nvPr/>
        </p:nvSpPr>
        <p:spPr>
          <a:xfrm>
            <a:off x="-190500" y="2319466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DB61F6-91ED-45BA-924B-0A83AB562EE7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2768026"/>
            <a:ext cx="1581150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3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D41226-8D45-46C4-B12A-AEB9E9B0DFD6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3136613"/>
            <a:ext cx="15049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F5F1CFF-FB79-4EAA-A3B0-A02E4CFAA4EF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3898613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</a:t>
            </a:r>
            <a:r>
              <a:rPr lang="en-US" sz="2600" kern="0" baseline="-25000" dirty="0"/>
              <a:t>2</a:t>
            </a:r>
            <a:r>
              <a:rPr lang="en-US" sz="2600" kern="0" dirty="0"/>
              <a:t> = 0,5 A</a:t>
            </a:r>
            <a:endParaRPr lang="en-US" sz="2600" kern="0" baseline="-250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69A7F78-71C8-4409-9C28-413E17BE9B28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3530026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//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460B893-F58F-49F6-9483-3550E9F189DD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4279613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? A</a:t>
            </a:r>
            <a:endParaRPr lang="en-US" sz="2600" kern="0" baseline="-25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FEFB2C1-D4E3-4197-A545-C352DD0C1A1C}"/>
              </a:ext>
            </a:extLst>
          </p:cNvPr>
          <p:cNvCxnSpPr/>
          <p:nvPr/>
        </p:nvCxnSpPr>
        <p:spPr bwMode="auto">
          <a:xfrm>
            <a:off x="304800" y="4343400"/>
            <a:ext cx="1828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8DC42BA6-510D-4383-BBB5-C468E83A9937}"/>
              </a:ext>
            </a:extLst>
          </p:cNvPr>
          <p:cNvSpPr/>
          <p:nvPr/>
        </p:nvSpPr>
        <p:spPr bwMode="auto">
          <a:xfrm>
            <a:off x="123825" y="3537094"/>
            <a:ext cx="1828797" cy="46961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C9B1D56E-5407-4285-940F-2669D3ADAEDB}"/>
              </a:ext>
            </a:extLst>
          </p:cNvPr>
          <p:cNvSpPr/>
          <p:nvPr/>
        </p:nvSpPr>
        <p:spPr bwMode="auto">
          <a:xfrm>
            <a:off x="1973047" y="3092307"/>
            <a:ext cx="4813663" cy="1219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mạch</a:t>
            </a:r>
            <a:r>
              <a:rPr lang="en-US" dirty="0"/>
              <a:t> song </a:t>
            </a:r>
            <a:r>
              <a:rPr lang="en-US" dirty="0" err="1"/>
              <a:t>song</a:t>
            </a:r>
            <a:r>
              <a:rPr lang="en-US" dirty="0"/>
              <a:t>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en-US" sz="2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A6B257A-F879-493B-8E2B-606602B73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4394333"/>
            <a:ext cx="3465793" cy="67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6842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FEE3AAB-42BD-4016-B112-8A8916DC0CF8}"/>
              </a:ext>
            </a:extLst>
          </p:cNvPr>
          <p:cNvSpPr txBox="1">
            <a:spLocks noChangeArrowheads="1"/>
          </p:cNvSpPr>
          <p:nvPr/>
        </p:nvSpPr>
        <p:spPr>
          <a:xfrm>
            <a:off x="2018122" y="2927493"/>
            <a:ext cx="3581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512B6B1-B279-4CE3-BFA9-995BAAFBD967}"/>
              </a:ext>
            </a:extLst>
          </p:cNvPr>
          <p:cNvSpPr txBox="1">
            <a:spLocks noChangeArrowheads="1"/>
          </p:cNvSpPr>
          <p:nvPr/>
        </p:nvSpPr>
        <p:spPr>
          <a:xfrm>
            <a:off x="2314672" y="2330306"/>
            <a:ext cx="347243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U</a:t>
            </a:r>
            <a:r>
              <a:rPr lang="en-US" sz="2600" kern="0" baseline="-25000" dirty="0"/>
              <a:t>1</a:t>
            </a:r>
            <a:r>
              <a:rPr lang="en-US" sz="2600" kern="0" dirty="0"/>
              <a:t> =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3 V</a:t>
            </a:r>
            <a:endParaRPr lang="en-US" sz="2600" kern="0" baseline="-25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F628F-ABB5-4B82-AE9E-9893659572A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828800"/>
            <a:ext cx="2895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Do R</a:t>
            </a:r>
            <a:r>
              <a:rPr lang="en-US" sz="2600" kern="0" baseline="-25000" dirty="0"/>
              <a:t>1</a:t>
            </a:r>
            <a:r>
              <a:rPr lang="en-US" sz="2600" kern="0" dirty="0"/>
              <a:t> // R</a:t>
            </a:r>
            <a:r>
              <a:rPr lang="en-US" sz="2600" kern="0" baseline="-25000" dirty="0"/>
              <a:t>2</a:t>
            </a:r>
            <a:r>
              <a:rPr lang="en-US" sz="2600" kern="0" dirty="0"/>
              <a:t> 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CC760AC4-AE50-4B21-ADFB-7F80A5CCF8D9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362200" y="926813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>
                    <a:solidFill>
                      <a:schemeClr val="tx1"/>
                    </a:solidFill>
                  </a:rPr>
                  <a:t>I</a:t>
                </a:r>
                <a:r>
                  <a:rPr lang="en-US" sz="2600" kern="0" baseline="-25000" dirty="0"/>
                  <a:t>2</a:t>
                </a:r>
                <a:r>
                  <a:rPr lang="en-US" sz="2600" kern="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en-US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CC760AC4-AE50-4B21-ADFB-7F80A5CCF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926813"/>
                <a:ext cx="1257300" cy="520987"/>
              </a:xfrm>
              <a:prstGeom prst="rect">
                <a:avLst/>
              </a:prstGeom>
              <a:blipFill>
                <a:blip r:embed="rId2"/>
                <a:stretch>
                  <a:fillRect l="-8738" b="-5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8">
                <a:extLst>
                  <a:ext uri="{FF2B5EF4-FFF2-40B4-BE49-F238E27FC236}">
                    <a16:creationId xmlns:a16="http://schemas.microsoft.com/office/drawing/2014/main" id="{F3D79F60-FC37-47FE-B9E8-15CA61BD55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344577" y="3335611"/>
                <a:ext cx="1291866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8">
                <a:extLst>
                  <a:ext uri="{FF2B5EF4-FFF2-40B4-BE49-F238E27FC236}">
                    <a16:creationId xmlns:a16="http://schemas.microsoft.com/office/drawing/2014/main" id="{F3D79F60-FC37-47FE-B9E8-15CA61BD5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577" y="3335611"/>
                <a:ext cx="1291866" cy="533400"/>
              </a:xfrm>
              <a:prstGeom prst="rect">
                <a:avLst/>
              </a:prstGeom>
              <a:blipFill>
                <a:blip r:embed="rId3"/>
                <a:stretch>
                  <a:fillRect l="-12264"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D80E66A5-2BE8-4BFB-9CD4-033CF15FF889}"/>
              </a:ext>
            </a:extLst>
          </p:cNvPr>
          <p:cNvSpPr txBox="1">
            <a:spLocks noChangeArrowheads="1"/>
          </p:cNvSpPr>
          <p:nvPr/>
        </p:nvSpPr>
        <p:spPr>
          <a:xfrm>
            <a:off x="5622124" y="1116464"/>
            <a:ext cx="2683676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0,5 . 6 = 3 V</a:t>
            </a:r>
            <a:endParaRPr lang="en-US" sz="2600" kern="0" baseline="-250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55371E-7F6A-4007-AC0F-C2FEEBFE5FA6}"/>
              </a:ext>
            </a:extLst>
          </p:cNvPr>
          <p:cNvSpPr txBox="1">
            <a:spLocks noChangeArrowheads="1"/>
          </p:cNvSpPr>
          <p:nvPr/>
        </p:nvSpPr>
        <p:spPr>
          <a:xfrm>
            <a:off x="1937208" y="4185656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 </a:t>
            </a:r>
            <a:r>
              <a:rPr lang="en-US" sz="2600" kern="0" dirty="0" err="1"/>
              <a:t>chính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B6895BB4-7EE1-4A80-9C71-8786E2A1C05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314673" y="4706643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800" kern="0" dirty="0">
                    <a:solidFill>
                      <a:schemeClr val="tx1"/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n-US" sz="3600" i="1" kern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0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sz="3600" b="1" i="0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𝐭</m:t>
                            </m:r>
                            <m:r>
                              <a:rPr lang="en-US" sz="3600" b="1" i="1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en-US" sz="3600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B6895BB4-7EE1-4A80-9C71-8786E2A1C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673" y="4706643"/>
                <a:ext cx="1257300" cy="520987"/>
              </a:xfrm>
              <a:prstGeom prst="rect">
                <a:avLst/>
              </a:prstGeom>
              <a:blipFill>
                <a:blip r:embed="rId4"/>
                <a:stretch>
                  <a:fillRect l="-10194" b="-72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3">
            <a:extLst>
              <a:ext uri="{FF2B5EF4-FFF2-40B4-BE49-F238E27FC236}">
                <a16:creationId xmlns:a16="http://schemas.microsoft.com/office/drawing/2014/main" id="{1FC95A57-AD0C-451F-944E-7C12987FE3B6}"/>
              </a:ext>
            </a:extLst>
          </p:cNvPr>
          <p:cNvSpPr txBox="1">
            <a:spLocks noChangeArrowheads="1"/>
          </p:cNvSpPr>
          <p:nvPr/>
        </p:nvSpPr>
        <p:spPr>
          <a:xfrm>
            <a:off x="4227364" y="4922832"/>
            <a:ext cx="15621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1,5 A</a:t>
            </a:r>
            <a:endParaRPr lang="en-US" sz="2600" kern="0" baseline="-250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6AF3979-144E-4FF3-AC52-3B2E0A1B69DE}"/>
              </a:ext>
            </a:extLst>
          </p:cNvPr>
          <p:cNvSpPr txBox="1">
            <a:spLocks noChangeArrowheads="1"/>
          </p:cNvSpPr>
          <p:nvPr/>
        </p:nvSpPr>
        <p:spPr>
          <a:xfrm>
            <a:off x="2831184" y="18620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Giải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C3BCB83-68EC-4ADB-B6DC-82B4E941604F}"/>
              </a:ext>
            </a:extLst>
          </p:cNvPr>
          <p:cNvSpPr txBox="1">
            <a:spLocks noChangeArrowheads="1"/>
          </p:cNvSpPr>
          <p:nvPr/>
        </p:nvSpPr>
        <p:spPr>
          <a:xfrm>
            <a:off x="-190500" y="152400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FD388F0-4F1C-4039-A8DC-C79AB0CF803F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600960"/>
            <a:ext cx="1581150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3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42C3B6-9BCC-4C6D-8DC7-55E972DFFFE9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969547"/>
            <a:ext cx="15049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C5D077A7-8EEA-4EE1-8226-66ECC2D8BAB5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1731547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</a:t>
            </a:r>
            <a:r>
              <a:rPr lang="en-US" sz="2600" kern="0" baseline="-25000" dirty="0"/>
              <a:t>2</a:t>
            </a:r>
            <a:r>
              <a:rPr lang="en-US" sz="2600" kern="0" dirty="0"/>
              <a:t> = 0,5 A</a:t>
            </a:r>
            <a:endParaRPr lang="en-US" sz="2600" kern="0" baseline="-25000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9664D358-B00A-47E4-8C43-015FBC9588CE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1362960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//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BE94BD7E-426C-4EF5-AD89-0585CB4687F5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2112547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? A</a:t>
            </a:r>
            <a:endParaRPr lang="en-US" sz="2600" kern="0" baseline="-250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FD1266-BF2B-4BDB-9C80-B91BB8BDB746}"/>
              </a:ext>
            </a:extLst>
          </p:cNvPr>
          <p:cNvCxnSpPr/>
          <p:nvPr/>
        </p:nvCxnSpPr>
        <p:spPr bwMode="auto">
          <a:xfrm>
            <a:off x="304800" y="2176334"/>
            <a:ext cx="1447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7B182C4-1A86-4456-96F6-2C315867E5E8}"/>
              </a:ext>
            </a:extLst>
          </p:cNvPr>
          <p:cNvCxnSpPr/>
          <p:nvPr/>
        </p:nvCxnSpPr>
        <p:spPr bwMode="auto">
          <a:xfrm>
            <a:off x="1981200" y="414152"/>
            <a:ext cx="0" cy="25216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3">
            <a:extLst>
              <a:ext uri="{FF2B5EF4-FFF2-40B4-BE49-F238E27FC236}">
                <a16:creationId xmlns:a16="http://schemas.microsoft.com/office/drawing/2014/main" id="{48FDAD1E-C073-4CB7-A2BA-FE07841DCA31}"/>
              </a:ext>
            </a:extLst>
          </p:cNvPr>
          <p:cNvSpPr txBox="1">
            <a:spLocks noChangeArrowheads="1"/>
          </p:cNvSpPr>
          <p:nvPr/>
        </p:nvSpPr>
        <p:spPr>
          <a:xfrm>
            <a:off x="2033728" y="501507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Hđt</a:t>
            </a:r>
            <a:r>
              <a:rPr lang="en-US" sz="2600" kern="0" dirty="0"/>
              <a:t> </a:t>
            </a:r>
            <a:r>
              <a:rPr lang="en-US" sz="2600" kern="0" dirty="0" err="1"/>
              <a:t>giữa</a:t>
            </a:r>
            <a:r>
              <a:rPr lang="en-US" sz="2600" kern="0" dirty="0"/>
              <a:t> 2 </a:t>
            </a:r>
            <a:r>
              <a:rPr lang="en-US" sz="2600" kern="0" dirty="0" err="1"/>
              <a:t>đầu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23A1E5CB-AB66-4368-AF87-1F72C111D7AA}"/>
              </a:ext>
            </a:extLst>
          </p:cNvPr>
          <p:cNvSpPr txBox="1">
            <a:spLocks noChangeArrowheads="1"/>
          </p:cNvSpPr>
          <p:nvPr/>
        </p:nvSpPr>
        <p:spPr>
          <a:xfrm>
            <a:off x="3521494" y="1110636"/>
            <a:ext cx="2265616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>
                <a:sym typeface="Wingdings" panose="05000000000000000000" pitchFamily="2" charset="2"/>
              </a:rPr>
              <a:t></a:t>
            </a:r>
            <a:r>
              <a:rPr lang="en-US" sz="2600" kern="0" dirty="0"/>
              <a:t>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I</a:t>
            </a:r>
            <a:r>
              <a:rPr lang="en-US" sz="2600" kern="0" baseline="-25000" dirty="0"/>
              <a:t>2</a:t>
            </a:r>
            <a:r>
              <a:rPr lang="en-US" sz="2600" kern="0" dirty="0"/>
              <a:t> .R</a:t>
            </a:r>
            <a:r>
              <a:rPr lang="en-US" sz="2600" kern="0" baseline="-25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8">
                <a:extLst>
                  <a:ext uri="{FF2B5EF4-FFF2-40B4-BE49-F238E27FC236}">
                    <a16:creationId xmlns:a16="http://schemas.microsoft.com/office/drawing/2014/main" id="{C43296BA-5232-40B0-9BE5-C2C77D272942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286000" y="3313443"/>
                <a:ext cx="2285999" cy="82876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8">
                <a:extLst>
                  <a:ext uri="{FF2B5EF4-FFF2-40B4-BE49-F238E27FC236}">
                    <a16:creationId xmlns:a16="http://schemas.microsoft.com/office/drawing/2014/main" id="{C43296BA-5232-40B0-9BE5-C2C77D272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13443"/>
                <a:ext cx="2285999" cy="828769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8">
            <a:extLst>
              <a:ext uri="{FF2B5EF4-FFF2-40B4-BE49-F238E27FC236}">
                <a16:creationId xmlns:a16="http://schemas.microsoft.com/office/drawing/2014/main" id="{55D092FB-2F8B-408D-B0D1-6DA6C5D5E589}"/>
              </a:ext>
            </a:extLst>
          </p:cNvPr>
          <p:cNvSpPr txBox="1">
            <a:spLocks noChangeArrowheads="1"/>
          </p:cNvSpPr>
          <p:nvPr/>
        </p:nvSpPr>
        <p:spPr>
          <a:xfrm>
            <a:off x="5437406" y="3436975"/>
            <a:ext cx="1291866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= 2 </a:t>
            </a:r>
            <a:r>
              <a:rPr lang="el-GR" dirty="0">
                <a:solidFill>
                  <a:schemeClr val="tx1"/>
                </a:solidFill>
              </a:rPr>
              <a:t>Ω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baseline="-25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>
                <a:extLst>
                  <a:ext uri="{FF2B5EF4-FFF2-40B4-BE49-F238E27FC236}">
                    <a16:creationId xmlns:a16="http://schemas.microsoft.com/office/drawing/2014/main" id="{5BB85BF9-5039-43FC-A3B6-306DCBCCAC4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397002" y="4706643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800" kern="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3600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3">
                <a:extLst>
                  <a:ext uri="{FF2B5EF4-FFF2-40B4-BE49-F238E27FC236}">
                    <a16:creationId xmlns:a16="http://schemas.microsoft.com/office/drawing/2014/main" id="{5BB85BF9-5039-43FC-A3B6-306DCBCCA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002" y="4706643"/>
                <a:ext cx="1257300" cy="520987"/>
              </a:xfrm>
              <a:prstGeom prst="rect">
                <a:avLst/>
              </a:prstGeom>
              <a:blipFill>
                <a:blip r:embed="rId6"/>
                <a:stretch>
                  <a:fillRect l="-1932" b="-72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38291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2" grpId="0"/>
      <p:bldP spid="24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BE1DF3-5D94-444C-A243-240F34E8C398}"/>
              </a:ext>
            </a:extLst>
          </p:cNvPr>
          <p:cNvSpPr/>
          <p:nvPr/>
        </p:nvSpPr>
        <p:spPr>
          <a:xfrm>
            <a:off x="3113908" y="304800"/>
            <a:ext cx="2916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DẶN DÒ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13AB19-C8CF-4DF4-923A-A01A24026100}"/>
              </a:ext>
            </a:extLst>
          </p:cNvPr>
          <p:cNvSpPr txBox="1"/>
          <p:nvPr/>
        </p:nvSpPr>
        <p:spPr>
          <a:xfrm>
            <a:off x="283590" y="1521768"/>
            <a:ext cx="8839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dirty="0"/>
              <a:t>HỌC ĐỊNH LUẬT OHM, CÔNG THỨC</a:t>
            </a:r>
          </a:p>
          <a:p>
            <a:pPr marL="342900" indent="-342900">
              <a:buFontTx/>
              <a:buChar char="-"/>
            </a:pPr>
            <a:r>
              <a:rPr lang="en-US" dirty="0"/>
              <a:t>9 CÔNG THỨC ĐOẠN MẠCH NỐI TIẾP VÀ SONG </a:t>
            </a:r>
            <a:r>
              <a:rPr lang="en-US" dirty="0" err="1"/>
              <a:t>SONG</a:t>
            </a: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645255"/>
      </p:ext>
    </p:extLst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"/>
          <p:cNvSpPr txBox="1"/>
          <p:nvPr/>
        </p:nvSpPr>
        <p:spPr>
          <a:xfrm>
            <a:off x="2422434" y="185933"/>
            <a:ext cx="4263390" cy="582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Times New Roman" panose="02020603050405020304"/>
              <a:buNone/>
            </a:pPr>
            <a:r>
              <a:rPr lang="en-US" sz="3200" b="1" i="0" u="none" strike="noStrike" cap="none" dirty="0">
                <a:solidFill>
                  <a:srgbClr val="0070C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ĐỊNH LUẬT ÔM:</a:t>
            </a:r>
          </a:p>
        </p:txBody>
      </p:sp>
      <p:sp>
        <p:nvSpPr>
          <p:cNvPr id="456" name="Google Shape;456;p6"/>
          <p:cNvSpPr txBox="1"/>
          <p:nvPr/>
        </p:nvSpPr>
        <p:spPr>
          <a:xfrm>
            <a:off x="81507" y="3369726"/>
            <a:ext cx="4681855" cy="55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ts val="2400"/>
              <a:buFont typeface="Times New Roman" panose="02020603050405020304"/>
              <a:buNone/>
            </a:pPr>
            <a:r>
              <a:rPr lang="en-US" sz="3000" b="1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 </a:t>
            </a:r>
            <a:r>
              <a:rPr lang="en-US" sz="3000" b="1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Công</a:t>
            </a:r>
            <a:r>
              <a:rPr lang="en-US" sz="3000" b="1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pic>
        <p:nvPicPr>
          <p:cNvPr id="457" name="Google Shape;457;p6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381000" y="3962705"/>
            <a:ext cx="1143000" cy="10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6"/>
          <p:cNvSpPr txBox="1"/>
          <p:nvPr/>
        </p:nvSpPr>
        <p:spPr>
          <a:xfrm>
            <a:off x="2422434" y="5291259"/>
            <a:ext cx="4137047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</a:pP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I :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Cường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dòng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(A)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</a:pP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U:Hiệu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thế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đặt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(V)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</a:pP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 :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trở</a:t>
            </a:r>
            <a:r>
              <a:rPr lang="en-US" sz="2400" b="1" i="0" u="none" strike="noStrike" cap="none" dirty="0">
                <a:solidFill>
                  <a:srgbClr val="000066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(Ω)</a:t>
            </a:r>
          </a:p>
        </p:txBody>
      </p:sp>
      <p:sp>
        <p:nvSpPr>
          <p:cNvPr id="459" name="Google Shape;459;p6"/>
          <p:cNvSpPr txBox="1"/>
          <p:nvPr/>
        </p:nvSpPr>
        <p:spPr>
          <a:xfrm>
            <a:off x="577130" y="5137455"/>
            <a:ext cx="148113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2400"/>
              <a:buFont typeface="Times New Roman" panose="02020603050405020304"/>
              <a:buNone/>
            </a:pPr>
            <a:r>
              <a:rPr lang="en-US" sz="2400" b="1" i="0" u="none" strike="noStrike" cap="none" dirty="0" err="1">
                <a:solidFill>
                  <a:srgbClr val="0033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400" b="1" i="0" u="none" strike="noStrike" cap="none" dirty="0">
                <a:solidFill>
                  <a:srgbClr val="0033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>
                <a:solidFill>
                  <a:srgbClr val="0033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đó</a:t>
            </a:r>
            <a:r>
              <a:rPr lang="en-US" sz="2400" b="1" i="0" u="none" strike="noStrike" cap="none" dirty="0">
                <a:solidFill>
                  <a:srgbClr val="0033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sp>
        <p:nvSpPr>
          <p:cNvPr id="460" name="Google Shape;460;p6"/>
          <p:cNvSpPr txBox="1"/>
          <p:nvPr/>
        </p:nvSpPr>
        <p:spPr>
          <a:xfrm>
            <a:off x="92778" y="850461"/>
            <a:ext cx="3962400" cy="55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ts val="2400"/>
              <a:buFont typeface="Times New Roman" panose="02020603050405020304"/>
              <a:buNone/>
            </a:pPr>
            <a:r>
              <a:rPr lang="en-US" sz="3000" b="1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 </a:t>
            </a:r>
            <a:r>
              <a:rPr lang="en-US" sz="3000" b="1" i="0" u="none" strike="noStrike" cap="none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Phát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0" u="none" strike="noStrike" cap="none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biểu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0" u="none" strike="noStrike" cap="none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định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0" u="none" strike="noStrike" cap="none" dirty="0" err="1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luật</a:t>
            </a:r>
            <a:r>
              <a:rPr lang="en-US" sz="3000" b="1" i="0" u="none" strike="noStrike" cap="none" dirty="0">
                <a:solidFill>
                  <a:srgbClr val="6600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sp>
        <p:nvSpPr>
          <p:cNvPr id="461" name="Google Shape;461;p6"/>
          <p:cNvSpPr txBox="1"/>
          <p:nvPr/>
        </p:nvSpPr>
        <p:spPr>
          <a:xfrm>
            <a:off x="92461" y="1566741"/>
            <a:ext cx="9144000" cy="1475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Times New Roman" panose="02020603050405020304"/>
              <a:buNone/>
            </a:pP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Cường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dòng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địên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chạy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qua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dẫn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tỉ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lệ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thuận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hiệu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địên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thế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đặt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vào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hai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đầu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tỉ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lệ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nghịch</a:t>
            </a:r>
            <a:r>
              <a:rPr lang="en-US" sz="3000" b="1" i="1" u="none" strike="noStrike" cap="none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trở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000" b="1" i="1" u="none" strike="noStrike" cap="none" dirty="0" err="1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lang="en-US" sz="3000" b="1" i="1" u="none" strike="noStrike" cap="none" dirty="0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1576E9-D607-419B-9DCA-0C323F403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99" y="2045148"/>
            <a:ext cx="2936491" cy="3130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38498E-4C3B-47CD-A9B8-F263028C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5789" y="2354096"/>
            <a:ext cx="5012251" cy="40467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CCC3A3-631F-4E7D-9860-6F07DA74C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527" y="638012"/>
            <a:ext cx="4712945" cy="96323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E76057-2594-4040-A677-E47DCEA6B2C7}"/>
              </a:ext>
            </a:extLst>
          </p:cNvPr>
          <p:cNvCxnSpPr/>
          <p:nvPr/>
        </p:nvCxnSpPr>
        <p:spPr>
          <a:xfrm>
            <a:off x="0" y="2045148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1B94AE3-1669-4B2B-A876-90CD09D95AE5}"/>
              </a:ext>
            </a:extLst>
          </p:cNvPr>
          <p:cNvCxnSpPr>
            <a:cxnSpLocks/>
          </p:cNvCxnSpPr>
          <p:nvPr/>
        </p:nvCxnSpPr>
        <p:spPr>
          <a:xfrm>
            <a:off x="3698420" y="2045148"/>
            <a:ext cx="0" cy="395560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987824"/>
      </p:ext>
    </p:extLst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"/>
          <p:cNvSpPr txBox="1"/>
          <p:nvPr/>
        </p:nvSpPr>
        <p:spPr>
          <a:xfrm>
            <a:off x="2422434" y="185933"/>
            <a:ext cx="4263390" cy="582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Times New Roman" panose="02020603050405020304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ĐỊNH LUẬT ÔM:</a:t>
            </a:r>
          </a:p>
        </p:txBody>
      </p:sp>
      <p:sp>
        <p:nvSpPr>
          <p:cNvPr id="456" name="Google Shape;456;p6"/>
          <p:cNvSpPr txBox="1"/>
          <p:nvPr/>
        </p:nvSpPr>
        <p:spPr>
          <a:xfrm>
            <a:off x="81507" y="3369726"/>
            <a:ext cx="4681855" cy="55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Công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pic>
        <p:nvPicPr>
          <p:cNvPr id="457" name="Google Shape;457;p6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381000" y="3962705"/>
            <a:ext cx="1143000" cy="10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6"/>
          <p:cNvSpPr txBox="1"/>
          <p:nvPr/>
        </p:nvSpPr>
        <p:spPr>
          <a:xfrm>
            <a:off x="2422434" y="5291259"/>
            <a:ext cx="4137047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I 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Cường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dòng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(A)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U:Hiệu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thế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(V)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 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(Ω)</a:t>
            </a:r>
          </a:p>
        </p:txBody>
      </p:sp>
      <p:sp>
        <p:nvSpPr>
          <p:cNvPr id="459" name="Google Shape;459;p6"/>
          <p:cNvSpPr txBox="1"/>
          <p:nvPr/>
        </p:nvSpPr>
        <p:spPr>
          <a:xfrm>
            <a:off x="577130" y="5137455"/>
            <a:ext cx="148113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đó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sp>
        <p:nvSpPr>
          <p:cNvPr id="460" name="Google Shape;460;p6"/>
          <p:cNvSpPr txBox="1"/>
          <p:nvPr/>
        </p:nvSpPr>
        <p:spPr>
          <a:xfrm>
            <a:off x="92778" y="850461"/>
            <a:ext cx="3962400" cy="55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ts val="2400"/>
              <a:buFont typeface="Times New Roman" panose="02020603050405020304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biểu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định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luật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</a:p>
        </p:txBody>
      </p:sp>
      <p:sp>
        <p:nvSpPr>
          <p:cNvPr id="461" name="Google Shape;461;p6"/>
          <p:cNvSpPr txBox="1"/>
          <p:nvPr/>
        </p:nvSpPr>
        <p:spPr>
          <a:xfrm>
            <a:off x="92461" y="1566741"/>
            <a:ext cx="9144000" cy="1475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Times New Roman" panose="02020603050405020304"/>
              <a:buNone/>
              <a:tabLst/>
              <a:defRPr/>
            </a:pP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Cường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dòng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địên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chạy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qua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dẫn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tỉ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lệ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thuận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hiệu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địên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thế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đặt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vào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hai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đầu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tỉ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lệ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nghịch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điện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trở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dây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3794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1576E9-D607-419B-9DCA-0C323F403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99" y="2045148"/>
            <a:ext cx="2936491" cy="3130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38498E-4C3B-47CD-A9B8-F263028C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5789" y="2354097"/>
            <a:ext cx="4807110" cy="3881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CCC3A3-631F-4E7D-9860-6F07DA74C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527" y="783266"/>
            <a:ext cx="4712945" cy="96323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E76057-2594-4040-A677-E47DCEA6B2C7}"/>
              </a:ext>
            </a:extLst>
          </p:cNvPr>
          <p:cNvCxnSpPr/>
          <p:nvPr/>
        </p:nvCxnSpPr>
        <p:spPr>
          <a:xfrm>
            <a:off x="0" y="2045148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1B94AE3-1669-4B2B-A876-90CD09D95AE5}"/>
              </a:ext>
            </a:extLst>
          </p:cNvPr>
          <p:cNvCxnSpPr>
            <a:cxnSpLocks/>
          </p:cNvCxnSpPr>
          <p:nvPr/>
        </p:nvCxnSpPr>
        <p:spPr>
          <a:xfrm>
            <a:off x="3698420" y="2045148"/>
            <a:ext cx="0" cy="395560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515200"/>
      </p:ext>
    </p:extLst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Ảnh 7">
            <a:extLst>
              <a:ext uri="{FF2B5EF4-FFF2-40B4-BE49-F238E27FC236}">
                <a16:creationId xmlns:a16="http://schemas.microsoft.com/office/drawing/2014/main" id="{A45B28E0-9284-44FF-A281-6C69B6940728}"/>
              </a:ext>
            </a:extLst>
          </p:cNvPr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386" y="395625"/>
            <a:ext cx="550091" cy="35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Ảnh 8">
            <a:extLst>
              <a:ext uri="{FF2B5EF4-FFF2-40B4-BE49-F238E27FC236}">
                <a16:creationId xmlns:a16="http://schemas.microsoft.com/office/drawing/2014/main" id="{33EDACD9-60F0-4150-9785-E817312C8CC7}"/>
              </a:ext>
            </a:extLst>
          </p:cNvPr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473"/>
            <a:ext cx="685800" cy="40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426D54B0-B48B-4B4C-9D52-AA60C499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8" y="315240"/>
            <a:ext cx="49183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1: 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điện trở R</a:t>
            </a:r>
            <a:r>
              <a:rPr kumimoji="0" lang="vi-VN" altLang="en-US" sz="28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vi-VN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20D3D5F-9C63-472D-AED3-089ACDAE3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900" y="300945"/>
            <a:ext cx="1547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</a:t>
            </a:r>
            <a:r>
              <a:rPr kumimoji="0" lang="vi-VN" altLang="en-US" sz="28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vi-VN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5C85CDAC-C145-45F2-9854-36B95DBD9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8629" y="816747"/>
            <a:ext cx="92222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mắc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Biết rằng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HĐT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V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điện trở tương đương của đoạn mạch.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CĐD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 </a:t>
            </a:r>
            <a:r>
              <a:rPr lang="en-US" alt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vi-VN" altLang="en-US" sz="4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AB70E676-E0D4-4941-8BFF-3FD072FEFBE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743201"/>
            <a:ext cx="1771650" cy="53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>
                <a:solidFill>
                  <a:srgbClr val="0000FF"/>
                </a:solidFill>
              </a:rPr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endParaRPr lang="en-US" sz="2600" u="sng" kern="0" dirty="0">
              <a:solidFill>
                <a:srgbClr val="0000FF"/>
              </a:solidFill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23D35942-10AF-4171-891E-4D7A51D84E17}"/>
              </a:ext>
            </a:extLst>
          </p:cNvPr>
          <p:cNvSpPr txBox="1">
            <a:spLocks noChangeArrowheads="1"/>
          </p:cNvSpPr>
          <p:nvPr/>
        </p:nvSpPr>
        <p:spPr>
          <a:xfrm>
            <a:off x="552450" y="3136613"/>
            <a:ext cx="1790982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15 </a:t>
            </a:r>
            <a:r>
              <a:rPr lang="en-US" sz="2600" kern="0" dirty="0">
                <a:sym typeface="Symbol"/>
              </a:rPr>
              <a:t></a:t>
            </a:r>
            <a:endParaRPr lang="en-US" sz="2600" kern="0" baseline="-25000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E5DF42BA-789F-4C0E-8C2F-E0F380D38488}"/>
              </a:ext>
            </a:extLst>
          </p:cNvPr>
          <p:cNvSpPr txBox="1">
            <a:spLocks noChangeArrowheads="1"/>
          </p:cNvSpPr>
          <p:nvPr/>
        </p:nvSpPr>
        <p:spPr>
          <a:xfrm>
            <a:off x="522597" y="3657600"/>
            <a:ext cx="1771650" cy="3747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30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0FAFF0-27BC-4635-B84F-33385E336DF0}"/>
              </a:ext>
            </a:extLst>
          </p:cNvPr>
          <p:cNvSpPr txBox="1">
            <a:spLocks noChangeArrowheads="1"/>
          </p:cNvSpPr>
          <p:nvPr/>
        </p:nvSpPr>
        <p:spPr>
          <a:xfrm>
            <a:off x="609599" y="4736813"/>
            <a:ext cx="177164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1. </a:t>
            </a: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D6BF23A-CD21-4376-8FAD-74F9FEC37E8E}"/>
              </a:ext>
            </a:extLst>
          </p:cNvPr>
          <p:cNvCxnSpPr/>
          <p:nvPr/>
        </p:nvCxnSpPr>
        <p:spPr bwMode="auto">
          <a:xfrm>
            <a:off x="666748" y="4731944"/>
            <a:ext cx="13906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9DB87-4943-4743-A5FF-06A2597357C5}"/>
              </a:ext>
            </a:extLst>
          </p:cNvPr>
          <p:cNvCxnSpPr/>
          <p:nvPr/>
        </p:nvCxnSpPr>
        <p:spPr bwMode="auto">
          <a:xfrm>
            <a:off x="2292676" y="3136613"/>
            <a:ext cx="0" cy="27307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ctangle 3">
            <a:extLst>
              <a:ext uri="{FF2B5EF4-FFF2-40B4-BE49-F238E27FC236}">
                <a16:creationId xmlns:a16="http://schemas.microsoft.com/office/drawing/2014/main" id="{2E65BC5E-3A16-4CAF-AA9B-2ACF8414F4C6}"/>
              </a:ext>
            </a:extLst>
          </p:cNvPr>
          <p:cNvSpPr txBox="1">
            <a:spLocks noChangeArrowheads="1"/>
          </p:cNvSpPr>
          <p:nvPr/>
        </p:nvSpPr>
        <p:spPr>
          <a:xfrm>
            <a:off x="496670" y="4160394"/>
            <a:ext cx="1903613" cy="3747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12 V</a:t>
            </a:r>
            <a:endParaRPr lang="en-US" sz="2600" kern="0" baseline="-25000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F373AF0-96AA-40F7-B3A9-3A4A993D12CE}"/>
              </a:ext>
            </a:extLst>
          </p:cNvPr>
          <p:cNvSpPr txBox="1">
            <a:spLocks noChangeArrowheads="1"/>
          </p:cNvSpPr>
          <p:nvPr/>
        </p:nvSpPr>
        <p:spPr>
          <a:xfrm>
            <a:off x="666748" y="5257800"/>
            <a:ext cx="1601573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2. I = ?</a:t>
            </a:r>
            <a:endParaRPr lang="en-US" sz="2600" kern="0" baseline="-25000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F38D8E8-60BF-46FF-A80D-7EA46927A75C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0" y="2755613"/>
            <a:ext cx="3581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D4E6512E-4975-4779-A237-B98C9322A6B3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0" y="5422613"/>
            <a:ext cx="332938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CĐDĐ </a:t>
            </a:r>
            <a:r>
              <a:rPr lang="en-US" alt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endParaRPr lang="en-US" sz="28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">
                <a:extLst>
                  <a:ext uri="{FF2B5EF4-FFF2-40B4-BE49-F238E27FC236}">
                    <a16:creationId xmlns:a16="http://schemas.microsoft.com/office/drawing/2014/main" id="{CCCF3CBC-F35D-4633-B2F1-6B4857488FF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115014" y="5992672"/>
                <a:ext cx="127635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/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kern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b="1" i="1" kern="0" smtClean="0"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en-US" kern="0" baseline="-25000" dirty="0"/>
              </a:p>
            </p:txBody>
          </p:sp>
        </mc:Choice>
        <mc:Fallback xmlns="">
          <p:sp>
            <p:nvSpPr>
              <p:cNvPr id="31" name="Rectangle 3">
                <a:extLst>
                  <a:ext uri="{FF2B5EF4-FFF2-40B4-BE49-F238E27FC236}">
                    <a16:creationId xmlns:a16="http://schemas.microsoft.com/office/drawing/2014/main" id="{CCCF3CBC-F35D-4633-B2F1-6B4857488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014" y="5992672"/>
                <a:ext cx="1276350" cy="520987"/>
              </a:xfrm>
              <a:prstGeom prst="rect">
                <a:avLst/>
              </a:prstGeom>
              <a:blipFill>
                <a:blip r:embed="rId3"/>
                <a:stretch>
                  <a:fillRect l="-8612" b="-5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">
                <a:extLst>
                  <a:ext uri="{FF2B5EF4-FFF2-40B4-BE49-F238E27FC236}">
                    <a16:creationId xmlns:a16="http://schemas.microsoft.com/office/drawing/2014/main" id="{5FF926CA-368B-433B-9841-4B5331D00A40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281786" y="5992672"/>
                <a:ext cx="1752604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2600" kern="0" baseline="-25000" dirty="0"/>
              </a:p>
            </p:txBody>
          </p:sp>
        </mc:Choice>
        <mc:Fallback xmlns="">
          <p:sp>
            <p:nvSpPr>
              <p:cNvPr id="34" name="Rectangle 3">
                <a:extLst>
                  <a:ext uri="{FF2B5EF4-FFF2-40B4-BE49-F238E27FC236}">
                    <a16:creationId xmlns:a16="http://schemas.microsoft.com/office/drawing/2014/main" id="{5FF926CA-368B-433B-9841-4B5331D00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786" y="5992672"/>
                <a:ext cx="1752604" cy="520987"/>
              </a:xfrm>
              <a:prstGeom prst="rect">
                <a:avLst/>
              </a:prstGeom>
              <a:blipFill>
                <a:blip r:embed="rId4"/>
                <a:stretch>
                  <a:fillRect l="-6250" b="-5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">
            <a:extLst>
              <a:ext uri="{FF2B5EF4-FFF2-40B4-BE49-F238E27FC236}">
                <a16:creationId xmlns:a16="http://schemas.microsoft.com/office/drawing/2014/main" id="{8CB09669-8657-40D7-9155-FD4DEF95068F}"/>
              </a:ext>
            </a:extLst>
          </p:cNvPr>
          <p:cNvSpPr txBox="1">
            <a:spLocks noChangeArrowheads="1"/>
          </p:cNvSpPr>
          <p:nvPr/>
        </p:nvSpPr>
        <p:spPr>
          <a:xfrm>
            <a:off x="5210855" y="6184613"/>
            <a:ext cx="1935976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1,2 A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8">
                <a:extLst>
                  <a:ext uri="{FF2B5EF4-FFF2-40B4-BE49-F238E27FC236}">
                    <a16:creationId xmlns:a16="http://schemas.microsoft.com/office/drawing/2014/main" id="{D959C644-7728-45F3-9DC2-8D9187CC223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590800" y="3212813"/>
                <a:ext cx="22859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𝐭</m:t>
                            </m:r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Rectangle 8">
                <a:extLst>
                  <a:ext uri="{FF2B5EF4-FFF2-40B4-BE49-F238E27FC236}">
                    <a16:creationId xmlns:a16="http://schemas.microsoft.com/office/drawing/2014/main" id="{D959C644-7728-45F3-9DC2-8D9187CC2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12813"/>
                <a:ext cx="2285999" cy="533400"/>
              </a:xfrm>
              <a:prstGeom prst="rect">
                <a:avLst/>
              </a:prstGeom>
              <a:blipFill>
                <a:blip r:embed="rId5"/>
                <a:stretch>
                  <a:fillRect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8">
                <a:extLst>
                  <a:ext uri="{FF2B5EF4-FFF2-40B4-BE49-F238E27FC236}">
                    <a16:creationId xmlns:a16="http://schemas.microsoft.com/office/drawing/2014/main" id="{8C3A8139-4BBF-4FDD-8C27-BE8DB550118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724401" y="3212813"/>
                <a:ext cx="1981198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8">
                <a:extLst>
                  <a:ext uri="{FF2B5EF4-FFF2-40B4-BE49-F238E27FC236}">
                    <a16:creationId xmlns:a16="http://schemas.microsoft.com/office/drawing/2014/main" id="{8C3A8139-4BBF-4FDD-8C27-BE8DB5501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1" y="3212813"/>
                <a:ext cx="1981198" cy="533400"/>
              </a:xfrm>
              <a:prstGeom prst="rect">
                <a:avLst/>
              </a:prstGeom>
              <a:blipFill>
                <a:blip r:embed="rId6"/>
                <a:stretch>
                  <a:fillRect l="-7692"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8">
                <a:extLst>
                  <a:ext uri="{FF2B5EF4-FFF2-40B4-BE49-F238E27FC236}">
                    <a16:creationId xmlns:a16="http://schemas.microsoft.com/office/drawing/2014/main" id="{1E4610B7-E709-4CBE-B2E7-2AF7EF14A0F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335633" y="3228132"/>
                <a:ext cx="9905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8">
                <a:extLst>
                  <a:ext uri="{FF2B5EF4-FFF2-40B4-BE49-F238E27FC236}">
                    <a16:creationId xmlns:a16="http://schemas.microsoft.com/office/drawing/2014/main" id="{1E4610B7-E709-4CBE-B2E7-2AF7EF14A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633" y="3228132"/>
                <a:ext cx="990599" cy="533400"/>
              </a:xfrm>
              <a:prstGeom prst="rect">
                <a:avLst/>
              </a:prstGeom>
              <a:blipFill>
                <a:blip r:embed="rId7"/>
                <a:stretch>
                  <a:fillRect l="-15337" b="-6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4AA93FD-127B-40FB-B3C0-2A30F9D0E403}"/>
              </a:ext>
            </a:extLst>
          </p:cNvPr>
          <p:cNvCxnSpPr/>
          <p:nvPr/>
        </p:nvCxnSpPr>
        <p:spPr bwMode="auto">
          <a:xfrm>
            <a:off x="6456743" y="4410320"/>
            <a:ext cx="28631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3">
            <a:extLst>
              <a:ext uri="{FF2B5EF4-FFF2-40B4-BE49-F238E27FC236}">
                <a16:creationId xmlns:a16="http://schemas.microsoft.com/office/drawing/2014/main" id="{995A114A-77D5-4D90-8761-D673BF9F76B6}"/>
              </a:ext>
            </a:extLst>
          </p:cNvPr>
          <p:cNvSpPr txBox="1">
            <a:spLocks noChangeArrowheads="1"/>
          </p:cNvSpPr>
          <p:nvPr/>
        </p:nvSpPr>
        <p:spPr>
          <a:xfrm>
            <a:off x="6830932" y="4149827"/>
            <a:ext cx="1733832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10 </a:t>
            </a:r>
            <a:r>
              <a:rPr lang="en-US" sz="2600" kern="0" dirty="0">
                <a:sym typeface="Symbol"/>
              </a:rPr>
              <a:t>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C6E550C9-9518-4938-9CEC-F03AFB9271B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03723" y="4529905"/>
                <a:ext cx="22859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C6E550C9-9518-4938-9CEC-F03AFB927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723" y="4529905"/>
                <a:ext cx="2285999" cy="533400"/>
              </a:xfrm>
              <a:prstGeom prst="rect">
                <a:avLst/>
              </a:prstGeom>
              <a:blipFill>
                <a:blip r:embed="rId8"/>
                <a:stretch>
                  <a:fillRect b="-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672CBB38-D053-4590-A5B2-690AC5B5B0A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724401" y="4529905"/>
                <a:ext cx="1981198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672CBB38-D053-4590-A5B2-690AC5B5B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1" y="4529905"/>
                <a:ext cx="1981198" cy="533400"/>
              </a:xfrm>
              <a:prstGeom prst="rect">
                <a:avLst/>
              </a:prstGeom>
              <a:blipFill>
                <a:blip r:embed="rId9"/>
                <a:stretch>
                  <a:fillRect l="-7692" b="-65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">
            <a:extLst>
              <a:ext uri="{FF2B5EF4-FFF2-40B4-BE49-F238E27FC236}">
                <a16:creationId xmlns:a16="http://schemas.microsoft.com/office/drawing/2014/main" id="{88973D08-66F9-4DE4-B1D7-8BF7F5F47156}"/>
              </a:ext>
            </a:extLst>
          </p:cNvPr>
          <p:cNvSpPr txBox="1">
            <a:spLocks noChangeArrowheads="1"/>
          </p:cNvSpPr>
          <p:nvPr/>
        </p:nvSpPr>
        <p:spPr>
          <a:xfrm>
            <a:off x="6178843" y="4736813"/>
            <a:ext cx="1733832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 = 10 </a:t>
            </a:r>
            <a:r>
              <a:rPr lang="en-US" sz="2600" kern="0" dirty="0">
                <a:sym typeface="Symbol"/>
              </a:rPr>
              <a:t></a:t>
            </a:r>
            <a:endParaRPr lang="en-US" sz="26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19023069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  <p:bldP spid="21" grpId="0"/>
      <p:bldP spid="22" grpId="0"/>
      <p:bldP spid="30" grpId="0"/>
      <p:bldP spid="31" grpId="0"/>
      <p:bldP spid="34" grpId="0"/>
      <p:bldP spid="35" grpId="0"/>
      <p:bldP spid="25" grpId="0"/>
      <p:bldP spid="26" grpId="0"/>
      <p:bldP spid="27" grpId="0"/>
      <p:bldP spid="29" grpId="0"/>
      <p:bldP spid="32" grpId="0"/>
      <p:bldP spid="33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152400" y="393413"/>
            <a:ext cx="91440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		     Hai điện trở R</a:t>
            </a:r>
            <a:r>
              <a:rPr lang="en-US" sz="2600" kern="0" baseline="-25000" dirty="0"/>
              <a:t>1</a:t>
            </a:r>
            <a:r>
              <a:rPr lang="en-US" sz="2600" kern="0" dirty="0"/>
              <a:t>= 5</a:t>
            </a:r>
            <a:r>
              <a:rPr lang="en-US" sz="2600" kern="0" dirty="0">
                <a:sym typeface="Symbol"/>
              </a:rPr>
              <a:t></a:t>
            </a:r>
            <a:r>
              <a:rPr lang="en-US" sz="2600" kern="0" dirty="0"/>
              <a:t>, R</a:t>
            </a:r>
            <a:r>
              <a:rPr lang="en-US" sz="2600" kern="0" baseline="-25000" dirty="0"/>
              <a:t>2</a:t>
            </a:r>
            <a:r>
              <a:rPr lang="en-US" sz="2600" kern="0" dirty="0"/>
              <a:t>= 10</a:t>
            </a:r>
            <a:r>
              <a:rPr lang="en-US" sz="2600" kern="0" dirty="0">
                <a:sym typeface="Symbol"/>
              </a:rPr>
              <a:t></a:t>
            </a:r>
            <a:r>
              <a:rPr lang="en-US" sz="2600" kern="0" dirty="0"/>
              <a:t> mắc nối tiếp nhau rồi nối với một nguồn điện có hiệu điện thế U=12V.         Tìm </a:t>
            </a:r>
            <a:r>
              <a:rPr lang="en-US" sz="2600" kern="0" dirty="0" err="1"/>
              <a:t>đttđ</a:t>
            </a:r>
            <a:r>
              <a:rPr lang="en-US" sz="2600" kern="0" dirty="0"/>
              <a:t> của các điện trở, </a:t>
            </a:r>
            <a:r>
              <a:rPr lang="en-US" sz="2600" kern="0" dirty="0" err="1"/>
              <a:t>cđdđ</a:t>
            </a:r>
            <a:r>
              <a:rPr lang="en-US" sz="2600" kern="0" dirty="0"/>
              <a:t> chạy qua mạch và hiệu điện thế hai đầu mỗi điện trở. 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8600" y="337995"/>
            <a:ext cx="1066800" cy="49244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2600" u="sng" dirty="0">
                <a:solidFill>
                  <a:srgbClr val="A100DA"/>
                </a:solidFill>
                <a:latin typeface="+mj-lt"/>
                <a:cs typeface="+mn-cs"/>
              </a:rPr>
              <a:t>Bài 2</a:t>
            </a:r>
            <a:endParaRPr lang="en-US" sz="2600" dirty="0">
              <a:solidFill>
                <a:srgbClr val="A100DA"/>
              </a:solidFill>
              <a:latin typeface="+mj-lt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-152400" y="1993614"/>
            <a:ext cx="1771650" cy="53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>
                <a:solidFill>
                  <a:srgbClr val="0000FF"/>
                </a:solidFill>
              </a:rPr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endParaRPr lang="en-US" sz="2600" u="sng" kern="0" dirty="0">
              <a:solidFill>
                <a:srgbClr val="0000FF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47650" y="2387026"/>
            <a:ext cx="1400175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5</a:t>
            </a:r>
            <a:r>
              <a:rPr lang="en-US" sz="2600" kern="0" dirty="0">
                <a:sym typeface="Symbol"/>
              </a:rPr>
              <a:t></a:t>
            </a:r>
            <a:endParaRPr lang="en-US" sz="2600" kern="0" baseline="-25000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47649" y="2755613"/>
            <a:ext cx="1621773" cy="3747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10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47649" y="3136613"/>
            <a:ext cx="17335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</a:t>
            </a:r>
            <a:r>
              <a:rPr lang="en-US" sz="2600" kern="0" dirty="0" err="1"/>
              <a:t>nt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04800" y="3987226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811199"/>
            <a:ext cx="43815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5715000" y="801051"/>
            <a:ext cx="2819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61950" y="3987226"/>
            <a:ext cx="13906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" y="1231613"/>
            <a:ext cx="79248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04800" y="1666906"/>
            <a:ext cx="3962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4490755" y="1666906"/>
            <a:ext cx="4196045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1905000" y="2387026"/>
            <a:ext cx="0" cy="27307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276224" y="3511407"/>
            <a:ext cx="1552575" cy="3747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12V</a:t>
            </a:r>
            <a:endParaRPr lang="en-US" sz="2600" kern="0" baseline="-25000" dirty="0"/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304800" y="1993613"/>
            <a:ext cx="5720045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3"/>
          <p:cNvSpPr txBox="1">
            <a:spLocks noChangeArrowheads="1"/>
          </p:cNvSpPr>
          <p:nvPr/>
        </p:nvSpPr>
        <p:spPr>
          <a:xfrm>
            <a:off x="304799" y="4368226"/>
            <a:ext cx="99060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?</a:t>
            </a:r>
            <a:endParaRPr lang="en-US" sz="2600" kern="0" baseline="-25000" dirty="0"/>
          </a:p>
        </p:txBody>
      </p: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304800" y="4749226"/>
            <a:ext cx="1676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  <a:r>
              <a:rPr lang="en-US" sz="2600" kern="0" dirty="0"/>
              <a:t>,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1981200" y="2069813"/>
            <a:ext cx="3581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2305048" y="2450813"/>
            <a:ext cx="2267232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R</a:t>
            </a:r>
            <a:r>
              <a:rPr lang="en-US" sz="2600" kern="0" baseline="-25000" dirty="0"/>
              <a:t>1</a:t>
            </a:r>
            <a:r>
              <a:rPr lang="en-US" sz="2600" kern="0" dirty="0"/>
              <a:t> +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305297" y="2450813"/>
            <a:ext cx="1619253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5 + 10</a:t>
            </a:r>
            <a:endParaRPr lang="en-US" sz="2600" kern="0" baseline="-25000" dirty="0"/>
          </a:p>
        </p:txBody>
      </p:sp>
      <p:sp>
        <p:nvSpPr>
          <p:cNvPr id="56" name="Rectangle 3"/>
          <p:cNvSpPr txBox="1">
            <a:spLocks noChangeArrowheads="1"/>
          </p:cNvSpPr>
          <p:nvPr/>
        </p:nvSpPr>
        <p:spPr>
          <a:xfrm>
            <a:off x="5534024" y="2465829"/>
            <a:ext cx="1104902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15</a:t>
            </a:r>
            <a:r>
              <a:rPr lang="en-US" sz="2600" kern="0" dirty="0">
                <a:sym typeface="Symbol"/>
              </a:rPr>
              <a:t></a:t>
            </a:r>
            <a:endParaRPr lang="en-US" sz="2600" kern="0" baseline="-25000" dirty="0"/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1981200" y="2920426"/>
            <a:ext cx="4607577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2324100" y="3377626"/>
                <a:ext cx="127635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/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kern="0" smtClean="0">
                            <a:latin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kern="0" smtClean="0">
                                <a:latin typeface="Cambria Math"/>
                              </a:rPr>
                              <m:t>𝐭</m:t>
                            </m:r>
                            <m:r>
                              <a:rPr lang="en-US" b="1" i="0" kern="0" smtClean="0">
                                <a:latin typeface="Cambria Math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en-US" kern="0" baseline="-25000" dirty="0"/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3377626"/>
                <a:ext cx="1276350" cy="520987"/>
              </a:xfrm>
              <a:prstGeom prst="rect">
                <a:avLst/>
              </a:prstGeom>
              <a:blipFill rotWithShape="1">
                <a:blip r:embed="rId3"/>
                <a:stretch>
                  <a:fillRect l="-8095" b="-5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343399" y="3600349"/>
            <a:ext cx="1657349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0.8(A)</a:t>
            </a:r>
            <a:endParaRPr lang="en-US" sz="2600" kern="0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3200400" y="3552693"/>
            <a:ext cx="6575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 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695699" y="3359336"/>
                <a:ext cx="675185" cy="844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en-US" sz="2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2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699" y="3359336"/>
                <a:ext cx="675185" cy="8440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3"/>
          <p:cNvSpPr txBox="1">
            <a:spLocks noChangeArrowheads="1"/>
          </p:cNvSpPr>
          <p:nvPr/>
        </p:nvSpPr>
        <p:spPr>
          <a:xfrm>
            <a:off x="2133600" y="4203413"/>
            <a:ext cx="26289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Hđt</a:t>
            </a:r>
            <a:r>
              <a:rPr lang="en-US" sz="2600" kern="0" dirty="0"/>
              <a:t> </a:t>
            </a:r>
            <a:r>
              <a:rPr lang="en-US" sz="2600" kern="0" dirty="0" err="1"/>
              <a:t>hai</a:t>
            </a:r>
            <a:r>
              <a:rPr lang="en-US" sz="2600" kern="0" dirty="0"/>
              <a:t> </a:t>
            </a:r>
            <a:r>
              <a:rPr lang="en-US" sz="2600" kern="0" dirty="0" err="1"/>
              <a:t>đầu</a:t>
            </a:r>
            <a:r>
              <a:rPr lang="en-US" sz="2600" kern="0" dirty="0"/>
              <a:t> R</a:t>
            </a:r>
            <a:r>
              <a:rPr lang="en-US" sz="2600" kern="0" baseline="-25000" dirty="0"/>
              <a:t>1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3"/>
              <p:cNvSpPr txBox="1">
                <a:spLocks noChangeArrowheads="1"/>
              </p:cNvSpPr>
              <p:nvPr/>
            </p:nvSpPr>
            <p:spPr>
              <a:xfrm>
                <a:off x="2324100" y="4648200"/>
                <a:ext cx="127635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/>
                  <a:t>I</a:t>
                </a:r>
                <a:r>
                  <a:rPr lang="en-US" sz="2600" kern="0" baseline="-25000" dirty="0"/>
                  <a:t>1</a:t>
                </a:r>
                <a:r>
                  <a:rPr lang="en-US" sz="2600" kern="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b="1" i="1" kern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kern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kern="0" baseline="-25000" dirty="0"/>
              </a:p>
            </p:txBody>
          </p:sp>
        </mc:Choice>
        <mc:Fallback xmlns="">
          <p:sp>
            <p:nvSpPr>
              <p:cNvPr id="6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4648200"/>
                <a:ext cx="1276350" cy="520987"/>
              </a:xfrm>
              <a:prstGeom prst="rect">
                <a:avLst/>
              </a:prstGeom>
              <a:blipFill rotWithShape="1">
                <a:blip r:embed="rId5"/>
                <a:stretch>
                  <a:fillRect l="-8095" b="-5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 bwMode="auto">
          <a:xfrm>
            <a:off x="3523686" y="5029200"/>
            <a:ext cx="28631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tangle 3"/>
          <p:cNvSpPr txBox="1">
            <a:spLocks noChangeArrowheads="1"/>
          </p:cNvSpPr>
          <p:nvPr/>
        </p:nvSpPr>
        <p:spPr>
          <a:xfrm>
            <a:off x="3867150" y="4813013"/>
            <a:ext cx="70513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4248150" y="4813013"/>
            <a:ext cx="12382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I</a:t>
            </a:r>
            <a:r>
              <a:rPr lang="en-US" sz="2600" kern="0" baseline="-25000" dirty="0"/>
              <a:t>1</a:t>
            </a:r>
            <a:r>
              <a:rPr lang="en-US" sz="2600" kern="0" dirty="0"/>
              <a:t>. R</a:t>
            </a:r>
            <a:r>
              <a:rPr lang="en-US" sz="2600" kern="0" baseline="-25000" dirty="0"/>
              <a:t>1</a:t>
            </a:r>
          </a:p>
        </p:txBody>
      </p:sp>
      <p:sp>
        <p:nvSpPr>
          <p:cNvPr id="72" name="Rectangle 3"/>
          <p:cNvSpPr txBox="1">
            <a:spLocks noChangeArrowheads="1"/>
          </p:cNvSpPr>
          <p:nvPr/>
        </p:nvSpPr>
        <p:spPr>
          <a:xfrm>
            <a:off x="5391150" y="4800600"/>
            <a:ext cx="13906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0.8. 5</a:t>
            </a:r>
            <a:endParaRPr lang="en-US" sz="2600" kern="0" baseline="-25000" dirty="0"/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>
          <a:xfrm>
            <a:off x="6610350" y="4800600"/>
            <a:ext cx="13906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4 V</a:t>
            </a:r>
            <a:endParaRPr lang="en-US" sz="2600" kern="0" baseline="-25000" dirty="0"/>
          </a:p>
        </p:txBody>
      </p:sp>
      <p:sp>
        <p:nvSpPr>
          <p:cNvPr id="74" name="Rectangle 3"/>
          <p:cNvSpPr txBox="1">
            <a:spLocks noChangeArrowheads="1"/>
          </p:cNvSpPr>
          <p:nvPr/>
        </p:nvSpPr>
        <p:spPr>
          <a:xfrm>
            <a:off x="2133600" y="5410200"/>
            <a:ext cx="26289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Hđt</a:t>
            </a:r>
            <a:r>
              <a:rPr lang="en-US" sz="2600" kern="0" dirty="0"/>
              <a:t> </a:t>
            </a:r>
            <a:r>
              <a:rPr lang="en-US" sz="2600" kern="0" dirty="0" err="1"/>
              <a:t>hai</a:t>
            </a:r>
            <a:r>
              <a:rPr lang="en-US" sz="2600" kern="0" dirty="0"/>
              <a:t> </a:t>
            </a:r>
            <a:r>
              <a:rPr lang="en-US" sz="2600" kern="0" dirty="0" err="1"/>
              <a:t>đầu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3"/>
              <p:cNvSpPr txBox="1">
                <a:spLocks noChangeArrowheads="1"/>
              </p:cNvSpPr>
              <p:nvPr/>
            </p:nvSpPr>
            <p:spPr>
              <a:xfrm>
                <a:off x="2324100" y="5778787"/>
                <a:ext cx="127635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/>
                  <a:t>I</a:t>
                </a:r>
                <a:r>
                  <a:rPr lang="en-US" sz="2600" kern="0" baseline="-25000" dirty="0"/>
                  <a:t>2</a:t>
                </a:r>
                <a:r>
                  <a:rPr lang="en-US" sz="2600" kern="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b="1" i="1" kern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kern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kern="0" baseline="-25000" dirty="0"/>
              </a:p>
            </p:txBody>
          </p:sp>
        </mc:Choice>
        <mc:Fallback xmlns="">
          <p:sp>
            <p:nvSpPr>
              <p:cNvPr id="7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5778787"/>
                <a:ext cx="1276350" cy="520987"/>
              </a:xfrm>
              <a:prstGeom prst="rect">
                <a:avLst/>
              </a:prstGeom>
              <a:blipFill rotWithShape="1">
                <a:blip r:embed="rId6"/>
                <a:stretch>
                  <a:fillRect l="-8095" b="-5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/>
          <p:nvPr/>
        </p:nvCxnSpPr>
        <p:spPr bwMode="auto">
          <a:xfrm>
            <a:off x="3523686" y="6159787"/>
            <a:ext cx="28631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3867150" y="5943600"/>
            <a:ext cx="70513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2</a:t>
            </a:r>
          </a:p>
        </p:txBody>
      </p:sp>
      <p:sp>
        <p:nvSpPr>
          <p:cNvPr id="78" name="Rectangle 3"/>
          <p:cNvSpPr txBox="1">
            <a:spLocks noChangeArrowheads="1"/>
          </p:cNvSpPr>
          <p:nvPr/>
        </p:nvSpPr>
        <p:spPr>
          <a:xfrm>
            <a:off x="4248150" y="5943600"/>
            <a:ext cx="12382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I</a:t>
            </a:r>
            <a:r>
              <a:rPr lang="en-US" sz="2600" kern="0" baseline="-25000" dirty="0"/>
              <a:t>2</a:t>
            </a:r>
            <a:r>
              <a:rPr lang="en-US" sz="2600" kern="0" dirty="0"/>
              <a:t>.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79" name="Rectangle 3"/>
          <p:cNvSpPr txBox="1">
            <a:spLocks noChangeArrowheads="1"/>
          </p:cNvSpPr>
          <p:nvPr/>
        </p:nvSpPr>
        <p:spPr>
          <a:xfrm>
            <a:off x="5391150" y="5931187"/>
            <a:ext cx="1695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0,8. 10</a:t>
            </a:r>
            <a:endParaRPr lang="en-US" sz="2600" kern="0" baseline="-25000" dirty="0"/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>
          <a:xfrm>
            <a:off x="6852805" y="5899293"/>
            <a:ext cx="13906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8V</a:t>
            </a:r>
            <a:endParaRPr lang="en-US" sz="2600" kern="0" baseline="-250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6190686" y="3810000"/>
            <a:ext cx="28631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6534150" y="3505200"/>
            <a:ext cx="2457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</a:t>
            </a:r>
            <a:r>
              <a:rPr lang="en-US" sz="2600" kern="0" baseline="-25000" dirty="0"/>
              <a:t>1</a:t>
            </a:r>
            <a:r>
              <a:rPr lang="en-US" sz="2600" kern="0" dirty="0"/>
              <a:t>= I</a:t>
            </a:r>
            <a:r>
              <a:rPr lang="en-US" sz="2600" kern="0" baseline="-25000" dirty="0"/>
              <a:t>2</a:t>
            </a:r>
            <a:r>
              <a:rPr lang="en-US" sz="2600" kern="0" dirty="0"/>
              <a:t> = I = 0.8A</a:t>
            </a:r>
            <a:endParaRPr lang="en-US" sz="26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26322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  <p:bldP spid="48" grpId="0"/>
      <p:bldP spid="63" grpId="0"/>
      <p:bldP spid="64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7" grpId="0"/>
      <p:bldP spid="68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-76200" y="228600"/>
            <a:ext cx="88392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>
                <a:solidFill>
                  <a:srgbClr val="0000FF"/>
                </a:solidFill>
              </a:rPr>
              <a:t>Bài 3</a:t>
            </a:r>
            <a:r>
              <a:rPr lang="en-US" sz="2600" kern="0" dirty="0"/>
              <a:t> Hai điện trở R</a:t>
            </a:r>
            <a:r>
              <a:rPr lang="en-US" sz="2600" kern="0" baseline="-25000" dirty="0"/>
              <a:t>1 </a:t>
            </a:r>
            <a:r>
              <a:rPr lang="en-US" sz="2600" kern="0" dirty="0"/>
              <a:t>= 4</a:t>
            </a:r>
            <a:r>
              <a:rPr lang="en-US" sz="2600" kern="0" dirty="0">
                <a:sym typeface="Symbol"/>
              </a:rPr>
              <a:t>,</a:t>
            </a:r>
            <a:r>
              <a:rPr lang="en-US" sz="2600" kern="0" dirty="0"/>
              <a:t> R</a:t>
            </a:r>
            <a:r>
              <a:rPr lang="en-US" sz="2600" kern="0" baseline="-25000" dirty="0"/>
              <a:t>2 </a:t>
            </a:r>
            <a:r>
              <a:rPr lang="en-US" sz="2600" kern="0" dirty="0"/>
              <a:t>= 6</a:t>
            </a:r>
            <a:r>
              <a:rPr lang="en-US" sz="2600" kern="0" dirty="0">
                <a:sym typeface="Symbol"/>
              </a:rPr>
              <a:t>  mắc song </a:t>
            </a:r>
            <a:r>
              <a:rPr lang="en-US" sz="2600" kern="0" dirty="0" err="1">
                <a:sym typeface="Symbol"/>
              </a:rPr>
              <a:t>song</a:t>
            </a:r>
            <a:r>
              <a:rPr lang="en-US" sz="2600" kern="0" dirty="0">
                <a:sym typeface="Symbol"/>
              </a:rPr>
              <a:t> rồi nối với một nguồn điện có hiệu điện thế U=12V.</a:t>
            </a:r>
            <a:r>
              <a:rPr lang="en-US" sz="2600" kern="0" dirty="0"/>
              <a:t> </a:t>
            </a:r>
            <a:r>
              <a:rPr lang="en-US" sz="2600" kern="0" dirty="0" err="1"/>
              <a:t>Tìm</a:t>
            </a:r>
            <a:r>
              <a:rPr lang="en-US" sz="2600" kern="0" dirty="0"/>
              <a:t> </a:t>
            </a: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các</a:t>
            </a:r>
            <a:r>
              <a:rPr lang="en-US" sz="2600" kern="0" dirty="0"/>
              <a:t> </a:t>
            </a:r>
            <a:r>
              <a:rPr lang="en-US" sz="2600" kern="0" dirty="0" err="1"/>
              <a:t>điện</a:t>
            </a:r>
            <a:r>
              <a:rPr lang="en-US" sz="2600" kern="0" dirty="0"/>
              <a:t> </a:t>
            </a:r>
            <a:r>
              <a:rPr lang="en-US" sz="2600" kern="0" dirty="0" err="1"/>
              <a:t>trở</a:t>
            </a:r>
            <a:r>
              <a:rPr lang="en-US" sz="2600" kern="0" dirty="0"/>
              <a:t>, </a:t>
            </a:r>
            <a:r>
              <a:rPr lang="en-US" sz="2600" kern="0" dirty="0" err="1"/>
              <a:t>hiệu</a:t>
            </a:r>
            <a:r>
              <a:rPr lang="en-US" sz="2600" kern="0" dirty="0"/>
              <a:t> </a:t>
            </a:r>
            <a:r>
              <a:rPr lang="en-US" sz="2600" kern="0" dirty="0" err="1"/>
              <a:t>điện</a:t>
            </a:r>
            <a:r>
              <a:rPr lang="en-US" sz="2600" kern="0" dirty="0"/>
              <a:t> </a:t>
            </a:r>
            <a:r>
              <a:rPr lang="en-US" sz="2600" kern="0" dirty="0" err="1"/>
              <a:t>thế</a:t>
            </a:r>
            <a:r>
              <a:rPr lang="en-US" sz="2600" kern="0" dirty="0"/>
              <a:t> </a:t>
            </a:r>
            <a:r>
              <a:rPr lang="en-US" sz="2600" kern="0" dirty="0" err="1"/>
              <a:t>hai</a:t>
            </a:r>
            <a:r>
              <a:rPr lang="en-US" sz="2600" kern="0" dirty="0"/>
              <a:t> </a:t>
            </a:r>
            <a:r>
              <a:rPr lang="en-US" sz="2600" kern="0" dirty="0" err="1"/>
              <a:t>đầu</a:t>
            </a:r>
            <a:r>
              <a:rPr lang="en-US" sz="2600" kern="0" dirty="0"/>
              <a:t> </a:t>
            </a:r>
            <a:r>
              <a:rPr lang="en-US" sz="2600" kern="0" dirty="0" err="1"/>
              <a:t>mỗi</a:t>
            </a:r>
            <a:r>
              <a:rPr lang="en-US" sz="2600" kern="0" dirty="0"/>
              <a:t> </a:t>
            </a:r>
            <a:r>
              <a:rPr lang="en-US" sz="2600" kern="0" dirty="0" err="1"/>
              <a:t>điện</a:t>
            </a:r>
            <a:r>
              <a:rPr lang="en-US" sz="2600" kern="0" dirty="0"/>
              <a:t> </a:t>
            </a:r>
            <a:r>
              <a:rPr lang="en-US" sz="2600" kern="0" dirty="0" err="1"/>
              <a:t>trở</a:t>
            </a:r>
            <a:r>
              <a:rPr lang="en-US" sz="2600" kern="0" dirty="0"/>
              <a:t>, </a:t>
            </a: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</a:t>
            </a:r>
            <a:r>
              <a:rPr lang="en-US" sz="2600" kern="0" dirty="0" err="1"/>
              <a:t>mỗi</a:t>
            </a:r>
            <a:r>
              <a:rPr lang="en-US" sz="2600" kern="0" dirty="0"/>
              <a:t> </a:t>
            </a:r>
            <a:r>
              <a:rPr lang="en-US" sz="2600" kern="0" dirty="0" err="1"/>
              <a:t>điện</a:t>
            </a:r>
            <a:r>
              <a:rPr lang="en-US" sz="2600" kern="0" dirty="0"/>
              <a:t> </a:t>
            </a:r>
            <a:r>
              <a:rPr lang="en-US" sz="2600" kern="0" dirty="0" err="1"/>
              <a:t>trở</a:t>
            </a:r>
            <a:r>
              <a:rPr lang="en-US" sz="2600" kern="0" dirty="0"/>
              <a:t> </a:t>
            </a:r>
            <a:r>
              <a:rPr lang="en-US" sz="2600" kern="0" dirty="0" err="1"/>
              <a:t>và</a:t>
            </a:r>
            <a:r>
              <a:rPr lang="en-US" sz="2600" kern="0" dirty="0"/>
              <a:t> </a:t>
            </a:r>
            <a:r>
              <a:rPr lang="en-US" sz="2600" kern="0" dirty="0" err="1"/>
              <a:t>cđdđ</a:t>
            </a:r>
            <a:r>
              <a:rPr lang="en-US" sz="2600" kern="0" dirty="0"/>
              <a:t> qua </a:t>
            </a:r>
            <a:r>
              <a:rPr lang="en-US" sz="2600" kern="0" dirty="0" err="1"/>
              <a:t>mạch</a:t>
            </a:r>
            <a:r>
              <a:rPr lang="en-US" sz="2600" kern="0" dirty="0"/>
              <a:t> </a:t>
            </a:r>
            <a:r>
              <a:rPr lang="en-US" sz="2600" kern="0" dirty="0" err="1"/>
              <a:t>chính</a:t>
            </a:r>
            <a:r>
              <a:rPr lang="en-US" sz="2600" kern="0" dirty="0"/>
              <a:t>. </a:t>
            </a:r>
          </a:p>
          <a:p>
            <a:pPr>
              <a:buClr>
                <a:schemeClr val="tx1"/>
              </a:buClr>
              <a:buFontTx/>
              <a:buNone/>
              <a:defRPr/>
            </a:pPr>
            <a:endParaRPr lang="en-US" sz="2600" kern="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152400" y="2222214"/>
            <a:ext cx="1771650" cy="53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>
                <a:solidFill>
                  <a:srgbClr val="0000FF"/>
                </a:solidFill>
              </a:rPr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endParaRPr lang="en-US" sz="2600" u="sng" kern="0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7650" y="2615626"/>
            <a:ext cx="1400175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4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47650" y="2984213"/>
            <a:ext cx="1371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47649" y="3746213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12V</a:t>
            </a:r>
            <a:endParaRPr lang="en-US" sz="2600" kern="0" baseline="-25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4800" y="4876800"/>
            <a:ext cx="15240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</a:t>
            </a:r>
            <a:r>
              <a:rPr lang="en-US" sz="2600" kern="0" baseline="-25000" dirty="0"/>
              <a:t>1</a:t>
            </a:r>
            <a:r>
              <a:rPr lang="en-US" sz="2600" kern="0" dirty="0"/>
              <a:t>, I</a:t>
            </a:r>
            <a:r>
              <a:rPr lang="en-US" sz="2600" kern="0" baseline="-25000" dirty="0"/>
              <a:t>2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95400" y="646386"/>
            <a:ext cx="4267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5791200" y="646386"/>
            <a:ext cx="2333625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28600" y="4203413"/>
            <a:ext cx="14192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381000" y="1066800"/>
            <a:ext cx="7848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381000" y="1447800"/>
            <a:ext cx="3962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1828800" y="1828800"/>
            <a:ext cx="43053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343400" y="2222213"/>
            <a:ext cx="1295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3000" kern="0" dirty="0">
                <a:solidFill>
                  <a:srgbClr val="0000FF"/>
                </a:solidFill>
              </a:rPr>
              <a:t>	</a:t>
            </a:r>
            <a:r>
              <a:rPr lang="en-US" sz="3000" u="sng" kern="0" dirty="0" err="1">
                <a:solidFill>
                  <a:srgbClr val="0000FF"/>
                </a:solidFill>
              </a:rPr>
              <a:t>Giải</a:t>
            </a:r>
            <a:endParaRPr lang="en-US" sz="3000" u="sng" kern="0" dirty="0">
              <a:solidFill>
                <a:srgbClr val="0000FF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905000" y="2615626"/>
            <a:ext cx="0" cy="25216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47649" y="3377626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// R</a:t>
            </a:r>
            <a:r>
              <a:rPr lang="en-US" sz="2600" kern="0" baseline="-250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4495800" y="1447800"/>
            <a:ext cx="3962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381000" y="1828800"/>
            <a:ext cx="123825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285750" y="4127213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304800" y="4495800"/>
            <a:ext cx="1676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  <a:r>
              <a:rPr lang="en-US" sz="2600" kern="0" dirty="0"/>
              <a:t>,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361950" y="4203413"/>
            <a:ext cx="13906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6134100" y="1828800"/>
            <a:ext cx="20193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81000" y="2209800"/>
            <a:ext cx="18288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304800" y="5270213"/>
            <a:ext cx="9429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?</a:t>
            </a:r>
            <a:endParaRPr lang="en-US" sz="26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292343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6" grpId="0"/>
      <p:bldP spid="18" grpId="0"/>
      <p:bldP spid="49" grpId="0"/>
      <p:bldP spid="5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7650" y="533400"/>
            <a:ext cx="1400175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4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47650" y="901987"/>
            <a:ext cx="1371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47649" y="1663987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12V</a:t>
            </a:r>
            <a:endParaRPr lang="en-US" sz="2600" kern="0" baseline="-25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4800" y="2794574"/>
            <a:ext cx="15240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</a:t>
            </a:r>
            <a:r>
              <a:rPr lang="en-US" sz="2600" kern="0" baseline="-25000" dirty="0"/>
              <a:t>1</a:t>
            </a:r>
            <a:r>
              <a:rPr lang="en-US" sz="2600" kern="0" dirty="0"/>
              <a:t>, I</a:t>
            </a:r>
            <a:r>
              <a:rPr lang="en-US" sz="2600" kern="0" baseline="-25000" dirty="0"/>
              <a:t>2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28600" y="2121187"/>
            <a:ext cx="14192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1905000" y="533400"/>
            <a:ext cx="0" cy="25216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47649" y="1295400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//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285750" y="2044987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/>
              <a:t>tđ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304800" y="2413574"/>
            <a:ext cx="1676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  <a:r>
              <a:rPr lang="en-US" sz="2600" kern="0" dirty="0"/>
              <a:t>,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?</a:t>
            </a:r>
            <a:endParaRPr lang="en-US" sz="2600" kern="0" baseline="-25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361950" y="2121187"/>
            <a:ext cx="13906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981200" y="533400"/>
            <a:ext cx="3581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181600" y="1130587"/>
            <a:ext cx="1733832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800" kern="0" dirty="0"/>
              <a:t>= 2,4 </a:t>
            </a:r>
            <a:r>
              <a:rPr lang="en-US" sz="2800" kern="0" dirty="0">
                <a:sym typeface="Symbol"/>
              </a:rPr>
              <a:t></a:t>
            </a:r>
            <a:endParaRPr lang="en-US" sz="2800" kern="0" baseline="-25000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2286000" y="2273587"/>
            <a:ext cx="30480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U</a:t>
            </a:r>
            <a:r>
              <a:rPr lang="en-US" sz="2600" kern="0" baseline="-25000" dirty="0"/>
              <a:t>1</a:t>
            </a:r>
            <a:r>
              <a:rPr lang="en-US" sz="2600" kern="0" dirty="0"/>
              <a:t> = U</a:t>
            </a:r>
            <a:r>
              <a:rPr lang="en-US" sz="2600" kern="0" baseline="-25000" dirty="0"/>
              <a:t>2</a:t>
            </a:r>
            <a:r>
              <a:rPr lang="en-US" sz="2600" kern="0" dirty="0"/>
              <a:t> = 12V</a:t>
            </a:r>
            <a:endParaRPr lang="en-US" sz="2600" kern="0" baseline="-25000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981200" y="1828800"/>
            <a:ext cx="2895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Hđt</a:t>
            </a:r>
            <a:r>
              <a:rPr lang="en-US" sz="2600" kern="0" dirty="0"/>
              <a:t> 2 </a:t>
            </a:r>
            <a:r>
              <a:rPr lang="en-US" sz="2600" kern="0" dirty="0" err="1"/>
              <a:t>đầu</a:t>
            </a:r>
            <a:r>
              <a:rPr lang="en-US" sz="2600" kern="0" dirty="0"/>
              <a:t> R</a:t>
            </a:r>
            <a:r>
              <a:rPr lang="en-US" sz="2600" kern="0" baseline="-25000" dirty="0"/>
              <a:t>1</a:t>
            </a:r>
            <a:r>
              <a:rPr lang="en-US" sz="2600" kern="0" dirty="0"/>
              <a:t>, R</a:t>
            </a:r>
            <a:r>
              <a:rPr lang="en-US" sz="2600" kern="0" baseline="-25000" dirty="0"/>
              <a:t>2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019300" y="2743200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R</a:t>
            </a:r>
            <a:r>
              <a:rPr lang="en-US" sz="2600" kern="0" baseline="-25000" dirty="0"/>
              <a:t>1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"/>
              <p:cNvSpPr txBox="1">
                <a:spLocks noChangeArrowheads="1"/>
              </p:cNvSpPr>
              <p:nvPr/>
            </p:nvSpPr>
            <p:spPr>
              <a:xfrm>
                <a:off x="2362200" y="3200400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>
                    <a:solidFill>
                      <a:schemeClr val="tx1"/>
                    </a:solidFill>
                  </a:rPr>
                  <a:t>I</a:t>
                </a:r>
                <a:r>
                  <a:rPr lang="en-US" sz="2600" kern="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600" kern="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200400"/>
                <a:ext cx="1257300" cy="520987"/>
              </a:xfrm>
              <a:prstGeom prst="rect">
                <a:avLst/>
              </a:prstGeom>
              <a:blipFill rotWithShape="0">
                <a:blip r:embed="rId5"/>
                <a:stretch>
                  <a:fillRect l="-8738" b="-6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8"/>
              <p:cNvSpPr txBox="1">
                <a:spLocks noChangeArrowheads="1"/>
              </p:cNvSpPr>
              <p:nvPr/>
            </p:nvSpPr>
            <p:spPr>
              <a:xfrm>
                <a:off x="3429000" y="3187987"/>
                <a:ext cx="9905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187987"/>
                <a:ext cx="990599" cy="533400"/>
              </a:xfrm>
              <a:prstGeom prst="rect">
                <a:avLst/>
              </a:prstGeom>
              <a:blipFill rotWithShape="0">
                <a:blip r:embed="rId6"/>
                <a:stretch>
                  <a:fillRect l="-16049" b="-6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4343400" y="3340387"/>
            <a:ext cx="990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3A</a:t>
            </a:r>
            <a:endParaRPr lang="en-US" sz="2600" kern="0" baseline="-25000" dirty="0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304800" y="3187987"/>
            <a:ext cx="9429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?</a:t>
            </a:r>
            <a:endParaRPr lang="en-US" sz="2600" kern="0" baseline="-25000" dirty="0"/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>
          <a:xfrm>
            <a:off x="2057400" y="3987226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R</a:t>
            </a:r>
            <a:r>
              <a:rPr lang="en-US" sz="2600" kern="0" baseline="-25000" dirty="0"/>
              <a:t>2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"/>
              <p:cNvSpPr txBox="1">
                <a:spLocks noChangeArrowheads="1"/>
              </p:cNvSpPr>
              <p:nvPr/>
            </p:nvSpPr>
            <p:spPr>
              <a:xfrm>
                <a:off x="2400300" y="4444426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>
                    <a:solidFill>
                      <a:schemeClr val="tx1"/>
                    </a:solidFill>
                  </a:rPr>
                  <a:t>I</a:t>
                </a:r>
                <a:r>
                  <a:rPr lang="en-US" sz="2600" kern="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600" kern="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sSub>
                          <m:sSubPr>
                            <m:ctrlPr>
                              <a:rPr lang="en-US" i="1" kern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300" y="4444426"/>
                <a:ext cx="1257300" cy="520987"/>
              </a:xfrm>
              <a:prstGeom prst="rect">
                <a:avLst/>
              </a:prstGeom>
              <a:blipFill rotWithShape="0">
                <a:blip r:embed="rId7"/>
                <a:stretch>
                  <a:fillRect l="-8738" b="-5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8"/>
              <p:cNvSpPr txBox="1">
                <a:spLocks noChangeArrowheads="1"/>
              </p:cNvSpPr>
              <p:nvPr/>
            </p:nvSpPr>
            <p:spPr>
              <a:xfrm>
                <a:off x="3467100" y="4432013"/>
                <a:ext cx="9905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100" y="4432013"/>
                <a:ext cx="990599" cy="533400"/>
              </a:xfrm>
              <a:prstGeom prst="rect">
                <a:avLst/>
              </a:prstGeom>
              <a:blipFill rotWithShape="0">
                <a:blip r:embed="rId8"/>
                <a:stretch>
                  <a:fillRect l="-16049"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381500" y="4584413"/>
            <a:ext cx="990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2A</a:t>
            </a:r>
            <a:endParaRPr lang="en-US" sz="2600" kern="0" baseline="-250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2057400" y="5257800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</a:t>
            </a:r>
            <a:r>
              <a:rPr lang="en-US" sz="2600" kern="0" dirty="0" err="1"/>
              <a:t>mạch</a:t>
            </a:r>
            <a:r>
              <a:rPr lang="en-US" sz="2600" kern="0" dirty="0"/>
              <a:t> </a:t>
            </a:r>
            <a:r>
              <a:rPr lang="en-US" sz="2600" kern="0" dirty="0" err="1"/>
              <a:t>chính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4912151" y="5803613"/>
            <a:ext cx="990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5A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5BA74F12-719F-402E-A292-DB0E25A0E47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981200" y="993824"/>
                <a:ext cx="2285999" cy="82876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dirty="0"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5BA74F12-719F-402E-A292-DB0E25A0E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993824"/>
                <a:ext cx="2285999" cy="828769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1346B932-CA13-41E6-8EC3-9075234989A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962399" y="984394"/>
                <a:ext cx="1981198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1346B932-CA13-41E6-8EC3-907523498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984394"/>
                <a:ext cx="1981198" cy="533400"/>
              </a:xfrm>
              <a:prstGeom prst="rect">
                <a:avLst/>
              </a:prstGeom>
              <a:blipFill>
                <a:blip r:embed="rId10"/>
                <a:stretch>
                  <a:fillRect l="-7692"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">
            <a:extLst>
              <a:ext uri="{FF2B5EF4-FFF2-40B4-BE49-F238E27FC236}">
                <a16:creationId xmlns:a16="http://schemas.microsoft.com/office/drawing/2014/main" id="{0EF2893C-0DDF-4D9A-A5A8-1C59514C9229}"/>
              </a:ext>
            </a:extLst>
          </p:cNvPr>
          <p:cNvSpPr txBox="1">
            <a:spLocks noChangeArrowheads="1"/>
          </p:cNvSpPr>
          <p:nvPr/>
        </p:nvSpPr>
        <p:spPr>
          <a:xfrm>
            <a:off x="2362200" y="5810680"/>
            <a:ext cx="30480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I</a:t>
            </a:r>
            <a:r>
              <a:rPr lang="en-US" sz="2600" kern="0" baseline="-25000" dirty="0"/>
              <a:t>1</a:t>
            </a:r>
            <a:r>
              <a:rPr lang="en-US" sz="2600" kern="0" dirty="0"/>
              <a:t> + I</a:t>
            </a:r>
            <a:r>
              <a:rPr lang="en-US" sz="2600" kern="0" baseline="-25000" dirty="0"/>
              <a:t>2</a:t>
            </a:r>
            <a:r>
              <a:rPr lang="en-US" sz="2600" kern="0" dirty="0"/>
              <a:t> = 3 + 2</a:t>
            </a:r>
            <a:endParaRPr lang="en-US" sz="26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286411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8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 descr="Shingle">
            <a:extLst>
              <a:ext uri="{FF2B5EF4-FFF2-40B4-BE49-F238E27FC236}">
                <a16:creationId xmlns:a16="http://schemas.microsoft.com/office/drawing/2014/main" id="{6F1AEEFB-5CD1-4B1F-A295-AA2088B97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52400"/>
            <a:ext cx="89154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800" b="0" kern="0" dirty="0">
                <a:solidFill>
                  <a:srgbClr val="0000FF"/>
                </a:solidFill>
              </a:rPr>
              <a:t>Bài 4:</a:t>
            </a:r>
            <a:r>
              <a:rPr lang="en-US" sz="2800" kern="0" dirty="0"/>
              <a:t>Hai điện trở R</a:t>
            </a:r>
            <a:r>
              <a:rPr lang="en-US" sz="2800" kern="0" baseline="-25000" dirty="0"/>
              <a:t>1</a:t>
            </a:r>
            <a:r>
              <a:rPr lang="en-US" sz="2800" kern="0" dirty="0"/>
              <a:t>= 2 </a:t>
            </a:r>
            <a:r>
              <a:rPr lang="en-US" sz="2800" kern="0" dirty="0">
                <a:sym typeface="Symbol"/>
              </a:rPr>
              <a:t></a:t>
            </a:r>
            <a:r>
              <a:rPr lang="en-US" sz="2800" kern="0" dirty="0"/>
              <a:t>, R</a:t>
            </a:r>
            <a:r>
              <a:rPr lang="en-US" sz="2800" kern="0" baseline="-25000" dirty="0"/>
              <a:t>2</a:t>
            </a:r>
            <a:r>
              <a:rPr lang="en-US" sz="2800" kern="0" dirty="0"/>
              <a:t>= 6</a:t>
            </a:r>
            <a:r>
              <a:rPr lang="en-US" sz="2800" kern="0" dirty="0">
                <a:sym typeface="Symbol"/>
              </a:rPr>
              <a:t></a:t>
            </a:r>
            <a:r>
              <a:rPr lang="en-US" sz="2800" kern="0" dirty="0"/>
              <a:t> mắc nối tiếp nhau </a:t>
            </a:r>
          </a:p>
          <a:p>
            <a:pPr>
              <a:lnSpc>
                <a:spcPct val="110000"/>
              </a:lnSpc>
            </a:pPr>
            <a:r>
              <a:rPr lang="en-US" sz="2800" kern="0" dirty="0" err="1"/>
              <a:t>rồi</a:t>
            </a:r>
            <a:r>
              <a:rPr lang="en-US" sz="2800" kern="0" dirty="0"/>
              <a:t> </a:t>
            </a:r>
            <a:r>
              <a:rPr lang="en-US" sz="2800" kern="0" dirty="0" err="1"/>
              <a:t>nối</a:t>
            </a:r>
            <a:r>
              <a:rPr lang="en-US" sz="2800" kern="0" dirty="0"/>
              <a:t> </a:t>
            </a:r>
            <a:r>
              <a:rPr lang="en-US" sz="2800" kern="0" dirty="0" err="1"/>
              <a:t>với</a:t>
            </a:r>
            <a:r>
              <a:rPr lang="en-US" sz="2800" kern="0" dirty="0"/>
              <a:t> </a:t>
            </a:r>
            <a:r>
              <a:rPr lang="en-US" sz="2800" kern="0" dirty="0" err="1"/>
              <a:t>một</a:t>
            </a:r>
            <a:r>
              <a:rPr lang="en-US" sz="2800" kern="0" dirty="0"/>
              <a:t> </a:t>
            </a:r>
            <a:r>
              <a:rPr lang="en-US" sz="2800" kern="0" dirty="0" err="1"/>
              <a:t>nguồn</a:t>
            </a:r>
            <a:r>
              <a:rPr lang="en-US" sz="2800" kern="0" dirty="0"/>
              <a:t> </a:t>
            </a:r>
            <a:r>
              <a:rPr lang="en-US" sz="2800" kern="0" dirty="0" err="1"/>
              <a:t>điện</a:t>
            </a:r>
            <a:r>
              <a:rPr lang="en-US" sz="2800" kern="0" dirty="0"/>
              <a:t> </a:t>
            </a:r>
            <a:r>
              <a:rPr lang="en-US" sz="2800" kern="0" dirty="0" err="1"/>
              <a:t>có</a:t>
            </a:r>
            <a:r>
              <a:rPr lang="en-US" sz="2800" kern="0" dirty="0"/>
              <a:t> </a:t>
            </a:r>
            <a:r>
              <a:rPr lang="en-US" sz="2800" kern="0" dirty="0" err="1"/>
              <a:t>hiệu</a:t>
            </a:r>
            <a:r>
              <a:rPr lang="en-US" sz="2800" kern="0" dirty="0"/>
              <a:t> </a:t>
            </a:r>
            <a:r>
              <a:rPr lang="en-US" sz="2800" kern="0" dirty="0" err="1"/>
              <a:t>điện</a:t>
            </a:r>
            <a:r>
              <a:rPr lang="en-US" sz="2800" kern="0" dirty="0"/>
              <a:t> </a:t>
            </a:r>
            <a:r>
              <a:rPr lang="en-US" sz="2800" kern="0" dirty="0" err="1"/>
              <a:t>thế</a:t>
            </a:r>
            <a:r>
              <a:rPr lang="en-US" sz="2800" kern="0" dirty="0"/>
              <a:t> U. </a:t>
            </a:r>
          </a:p>
          <a:p>
            <a:pPr>
              <a:lnSpc>
                <a:spcPct val="110000"/>
              </a:lnSpc>
            </a:pPr>
            <a:r>
              <a:rPr lang="en-US" sz="2800" kern="0" dirty="0" err="1"/>
              <a:t>Biết</a:t>
            </a:r>
            <a:r>
              <a:rPr lang="en-US" sz="2800" kern="0" dirty="0"/>
              <a:t> </a:t>
            </a:r>
            <a:r>
              <a:rPr lang="en-US" sz="2800" kern="0" dirty="0" err="1"/>
              <a:t>hiệu</a:t>
            </a:r>
            <a:r>
              <a:rPr lang="en-US" sz="2800" kern="0" dirty="0"/>
              <a:t> </a:t>
            </a:r>
            <a:r>
              <a:rPr lang="en-US" sz="2800" kern="0" dirty="0" err="1"/>
              <a:t>điện</a:t>
            </a:r>
            <a:r>
              <a:rPr lang="en-US" sz="2800" kern="0" dirty="0"/>
              <a:t> </a:t>
            </a:r>
            <a:r>
              <a:rPr lang="en-US" sz="2800" kern="0" dirty="0" err="1"/>
              <a:t>thế</a:t>
            </a:r>
            <a:r>
              <a:rPr lang="en-US" sz="2800" kern="0" dirty="0"/>
              <a:t> </a:t>
            </a:r>
            <a:r>
              <a:rPr lang="en-US" sz="2800" kern="0" dirty="0" err="1"/>
              <a:t>giữa</a:t>
            </a:r>
            <a:r>
              <a:rPr lang="en-US" sz="2800" kern="0" dirty="0"/>
              <a:t> </a:t>
            </a:r>
            <a:r>
              <a:rPr lang="en-US" sz="2800" kern="0" dirty="0" err="1"/>
              <a:t>hai</a:t>
            </a:r>
            <a:r>
              <a:rPr lang="en-US" sz="2800" kern="0" dirty="0"/>
              <a:t> </a:t>
            </a:r>
            <a:r>
              <a:rPr lang="en-US" sz="2800" kern="0" dirty="0" err="1"/>
              <a:t>đầu</a:t>
            </a:r>
            <a:r>
              <a:rPr lang="en-US" sz="2800" kern="0" dirty="0"/>
              <a:t> R</a:t>
            </a:r>
            <a:r>
              <a:rPr lang="en-US" sz="2800" kern="0" baseline="-25000" dirty="0"/>
              <a:t>1</a:t>
            </a:r>
            <a:r>
              <a:rPr lang="en-US" sz="2800" kern="0" dirty="0"/>
              <a:t> </a:t>
            </a:r>
            <a:r>
              <a:rPr lang="en-US" sz="2800" kern="0" dirty="0" err="1"/>
              <a:t>là</a:t>
            </a:r>
            <a:r>
              <a:rPr lang="en-US" sz="2800" kern="0" dirty="0"/>
              <a:t> U</a:t>
            </a:r>
            <a:r>
              <a:rPr lang="en-US" sz="2800" kern="0" baseline="-25000" dirty="0"/>
              <a:t>1</a:t>
            </a:r>
            <a:r>
              <a:rPr lang="en-US" sz="2800" kern="0" dirty="0"/>
              <a:t> = 9V. </a:t>
            </a:r>
          </a:p>
          <a:p>
            <a:pPr>
              <a:lnSpc>
                <a:spcPct val="110000"/>
              </a:lnSpc>
            </a:pPr>
            <a:r>
              <a:rPr lang="en-US" sz="2800" kern="0" dirty="0" err="1"/>
              <a:t>Tìm</a:t>
            </a:r>
            <a:r>
              <a:rPr lang="en-US" sz="2800" kern="0" dirty="0"/>
              <a:t> U.</a:t>
            </a:r>
          </a:p>
          <a:p>
            <a:pPr>
              <a:lnSpc>
                <a:spcPct val="110000"/>
              </a:lnSpc>
            </a:pPr>
            <a:endParaRPr lang="en-US" sz="2800" b="0" dirty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</a:pPr>
            <a:endParaRPr lang="en-US" sz="2800" b="0" dirty="0">
              <a:solidFill>
                <a:srgbClr val="0000FF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AF2228-6C24-4920-A090-76AE8B9DB920}"/>
              </a:ext>
            </a:extLst>
          </p:cNvPr>
          <p:cNvSpPr txBox="1">
            <a:spLocks noChangeArrowheads="1"/>
          </p:cNvSpPr>
          <p:nvPr/>
        </p:nvSpPr>
        <p:spPr>
          <a:xfrm>
            <a:off x="-190500" y="2319466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BB9AB-928A-4FD8-A9EA-EA5D8EC248B1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2768026"/>
            <a:ext cx="1581150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2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643DE3-3DE7-4B12-BFAA-1B3D0DA0ED2F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3136613"/>
            <a:ext cx="15049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6D261AD-AEF4-428B-BACE-29CA46D1FFA7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3898613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  <a:r>
              <a:rPr lang="en-US" sz="2600" kern="0" dirty="0"/>
              <a:t> = 9 V</a:t>
            </a:r>
            <a:endParaRPr lang="en-US" sz="2600" kern="0" baseline="-25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D9EB4C7-FD13-462B-8DE5-53C49186CE89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3530026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</a:t>
            </a:r>
            <a:r>
              <a:rPr lang="en-US" sz="2600" kern="0" dirty="0" err="1"/>
              <a:t>nt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C07EA82-7E4B-4B50-8998-123228CEF736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4279613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? V</a:t>
            </a:r>
            <a:endParaRPr lang="en-US" sz="2600" kern="0" baseline="-25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F7B5EE-04AC-438A-8D5F-FF24188C2D9F}"/>
              </a:ext>
            </a:extLst>
          </p:cNvPr>
          <p:cNvCxnSpPr/>
          <p:nvPr/>
        </p:nvCxnSpPr>
        <p:spPr bwMode="auto">
          <a:xfrm>
            <a:off x="304800" y="4343400"/>
            <a:ext cx="1828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D07EF8D7-0378-41AF-AD72-ECED33B6842C}"/>
              </a:ext>
            </a:extLst>
          </p:cNvPr>
          <p:cNvSpPr/>
          <p:nvPr/>
        </p:nvSpPr>
        <p:spPr bwMode="auto">
          <a:xfrm>
            <a:off x="123825" y="3537094"/>
            <a:ext cx="1828797" cy="46961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B66C2D4-1A10-4C55-98BF-AF48B2EFF70C}"/>
              </a:ext>
            </a:extLst>
          </p:cNvPr>
          <p:cNvSpPr/>
          <p:nvPr/>
        </p:nvSpPr>
        <p:spPr bwMode="auto">
          <a:xfrm>
            <a:off x="1955961" y="3162300"/>
            <a:ext cx="4505327" cy="1219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mạch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en-US" sz="2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ED0E431-6E58-43A5-B0A4-5631E6EB3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4540106"/>
            <a:ext cx="3713349" cy="72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51436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 bwMode="auto">
          <a:xfrm>
            <a:off x="228600" y="2121187"/>
            <a:ext cx="14192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1905000" y="533400"/>
            <a:ext cx="0" cy="25216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2018122" y="2927493"/>
            <a:ext cx="35814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Đttđ</a:t>
            </a:r>
            <a:r>
              <a:rPr lang="en-US" sz="2600" kern="0" dirty="0"/>
              <a:t> </a:t>
            </a:r>
            <a:r>
              <a:rPr lang="en-US" sz="2600" kern="0" dirty="0" err="1"/>
              <a:t>của</a:t>
            </a:r>
            <a:r>
              <a:rPr lang="en-US" sz="2600" kern="0" dirty="0"/>
              <a:t> </a:t>
            </a:r>
            <a:r>
              <a:rPr lang="en-US" sz="2600" kern="0" dirty="0" err="1"/>
              <a:t>đoạn</a:t>
            </a:r>
            <a:r>
              <a:rPr lang="en-US" sz="2600" kern="0" dirty="0"/>
              <a:t> </a:t>
            </a:r>
            <a:r>
              <a:rPr lang="en-US" sz="2600" kern="0" dirty="0" err="1"/>
              <a:t>mạch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2314673" y="2330306"/>
            <a:ext cx="30480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I = I</a:t>
            </a:r>
            <a:r>
              <a:rPr lang="en-US" sz="2600" kern="0" baseline="-25000" dirty="0"/>
              <a:t>1</a:t>
            </a:r>
            <a:r>
              <a:rPr lang="en-US" sz="2600" kern="0" dirty="0"/>
              <a:t> = I</a:t>
            </a:r>
            <a:r>
              <a:rPr lang="en-US" sz="2600" kern="0" baseline="-25000" dirty="0"/>
              <a:t>2</a:t>
            </a:r>
            <a:r>
              <a:rPr lang="en-US" sz="2600" kern="0" dirty="0"/>
              <a:t> = 4,5 A</a:t>
            </a:r>
            <a:endParaRPr lang="en-US" sz="2600" kern="0" baseline="-25000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981200" y="1828800"/>
            <a:ext cx="28956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Do R</a:t>
            </a:r>
            <a:r>
              <a:rPr lang="en-US" sz="2600" kern="0" baseline="-25000" dirty="0"/>
              <a:t>1</a:t>
            </a:r>
            <a:r>
              <a:rPr lang="en-US" sz="2600" kern="0" dirty="0"/>
              <a:t> </a:t>
            </a:r>
            <a:r>
              <a:rPr lang="en-US" sz="2600" kern="0" dirty="0" err="1"/>
              <a:t>nt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  <a:r>
              <a:rPr lang="en-US" sz="2600" kern="0" dirty="0"/>
              <a:t> </a:t>
            </a:r>
            <a:endParaRPr lang="en-US" sz="2600" kern="0" baseline="-25000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033728" y="501507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Cđdđ</a:t>
            </a:r>
            <a:r>
              <a:rPr lang="en-US" sz="2600" kern="0" dirty="0"/>
              <a:t> </a:t>
            </a:r>
            <a:r>
              <a:rPr lang="en-US" sz="2600" kern="0" dirty="0" err="1"/>
              <a:t>chạy</a:t>
            </a:r>
            <a:r>
              <a:rPr lang="en-US" sz="2600" kern="0" dirty="0"/>
              <a:t> qua R</a:t>
            </a:r>
            <a:r>
              <a:rPr lang="en-US" sz="2600" kern="0" baseline="-25000" dirty="0"/>
              <a:t>1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"/>
              <p:cNvSpPr txBox="1">
                <a:spLocks noChangeArrowheads="1"/>
              </p:cNvSpPr>
              <p:nvPr/>
            </p:nvSpPr>
            <p:spPr>
              <a:xfrm>
                <a:off x="2362200" y="926813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600" kern="0" dirty="0">
                    <a:solidFill>
                      <a:schemeClr val="tx1"/>
                    </a:solidFill>
                  </a:rPr>
                  <a:t>I</a:t>
                </a:r>
                <a:r>
                  <a:rPr lang="en-US" sz="2600" kern="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600" kern="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en-US" b="1" i="0" kern="0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926813"/>
                <a:ext cx="1257300" cy="520987"/>
              </a:xfrm>
              <a:prstGeom prst="rect">
                <a:avLst/>
              </a:prstGeom>
              <a:blipFill>
                <a:blip r:embed="rId2"/>
                <a:stretch>
                  <a:fillRect l="-8738" b="-6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8"/>
              <p:cNvSpPr txBox="1">
                <a:spLocks noChangeArrowheads="1"/>
              </p:cNvSpPr>
              <p:nvPr/>
            </p:nvSpPr>
            <p:spPr>
              <a:xfrm>
                <a:off x="3429000" y="914400"/>
                <a:ext cx="990599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914400"/>
                <a:ext cx="990599" cy="533400"/>
              </a:xfrm>
              <a:prstGeom prst="rect">
                <a:avLst/>
              </a:prstGeom>
              <a:blipFill>
                <a:blip r:embed="rId3"/>
                <a:stretch>
                  <a:fillRect l="-16049" b="-64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4343399" y="1066800"/>
            <a:ext cx="130464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4,5 A</a:t>
            </a:r>
            <a:endParaRPr lang="en-US" sz="2600" kern="0" baseline="-25000" dirty="0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2381054" y="3448480"/>
            <a:ext cx="4348218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R</a:t>
            </a:r>
            <a:r>
              <a:rPr lang="en-US" sz="2600" kern="0" baseline="-25000" dirty="0" err="1">
                <a:solidFill>
                  <a:schemeClr val="tx1"/>
                </a:solidFill>
              </a:rPr>
              <a:t>tđ</a:t>
            </a:r>
            <a:r>
              <a:rPr lang="en-US" sz="2600" kern="0" dirty="0">
                <a:solidFill>
                  <a:schemeClr val="tx1"/>
                </a:solidFill>
              </a:rPr>
              <a:t> =</a:t>
            </a:r>
            <a:r>
              <a:rPr lang="en-US" sz="2600" kern="0" dirty="0"/>
              <a:t> R</a:t>
            </a:r>
            <a:r>
              <a:rPr lang="en-US" sz="2600" kern="0" baseline="-25000" dirty="0"/>
              <a:t>1</a:t>
            </a:r>
            <a:r>
              <a:rPr lang="en-US" sz="2600" kern="0" dirty="0"/>
              <a:t> + R</a:t>
            </a:r>
            <a:r>
              <a:rPr lang="en-US" sz="2600" kern="0" baseline="-25000" dirty="0"/>
              <a:t>2</a:t>
            </a:r>
            <a:r>
              <a:rPr lang="en-US" sz="2600" kern="0" dirty="0"/>
              <a:t> = 2 + 6 = 8 </a:t>
            </a:r>
            <a:r>
              <a:rPr lang="el-GR" sz="2600" kern="0" dirty="0"/>
              <a:t>Ω</a:t>
            </a:r>
            <a:r>
              <a:rPr lang="en-US" sz="2600" kern="0" dirty="0">
                <a:solidFill>
                  <a:schemeClr val="tx1"/>
                </a:solidFill>
              </a:rPr>
              <a:t> </a:t>
            </a:r>
            <a:endParaRPr lang="en-US" kern="0" baseline="-25000" dirty="0">
              <a:solidFill>
                <a:schemeClr val="tx1"/>
              </a:solidFill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1937208" y="4185656"/>
            <a:ext cx="4695544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 err="1"/>
              <a:t>Hđt</a:t>
            </a:r>
            <a:r>
              <a:rPr lang="en-US" sz="2600" kern="0" dirty="0"/>
              <a:t> </a:t>
            </a:r>
            <a:r>
              <a:rPr lang="en-US" sz="2600" kern="0" dirty="0" err="1"/>
              <a:t>nguồn</a:t>
            </a:r>
            <a:r>
              <a:rPr lang="en-US" sz="2600" kern="0" dirty="0"/>
              <a:t>:</a:t>
            </a:r>
            <a:endParaRPr lang="en-US" sz="2600" kern="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3"/>
              <p:cNvSpPr txBox="1">
                <a:spLocks noChangeArrowheads="1"/>
              </p:cNvSpPr>
              <p:nvPr/>
            </p:nvSpPr>
            <p:spPr>
              <a:xfrm>
                <a:off x="2314673" y="4706643"/>
                <a:ext cx="1257300" cy="5209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Clr>
                    <a:schemeClr val="tx1"/>
                  </a:buClr>
                  <a:buFontTx/>
                  <a:buNone/>
                  <a:defRPr/>
                </a:pPr>
                <a:r>
                  <a:rPr lang="en-US" sz="2800" kern="0" dirty="0">
                    <a:solidFill>
                      <a:schemeClr val="tx1"/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n-US" sz="3600" i="1" kern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0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sz="3600" b="1" i="0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𝐭</m:t>
                            </m:r>
                            <m:r>
                              <a:rPr lang="en-US" sz="3600" b="1" i="1" kern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en-US" sz="3600" kern="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673" y="4706643"/>
                <a:ext cx="1257300" cy="520987"/>
              </a:xfrm>
              <a:prstGeom prst="rect">
                <a:avLst/>
              </a:prstGeom>
              <a:blipFill>
                <a:blip r:embed="rId4"/>
                <a:stretch>
                  <a:fillRect l="-10194" b="-72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8"/>
              <p:cNvSpPr txBox="1">
                <a:spLocks noChangeArrowheads="1"/>
              </p:cNvSpPr>
              <p:nvPr/>
            </p:nvSpPr>
            <p:spPr>
              <a:xfrm>
                <a:off x="5572029" y="4916059"/>
                <a:ext cx="2047971" cy="5334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. 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28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029" y="4916059"/>
                <a:ext cx="2047971" cy="533400"/>
              </a:xfrm>
              <a:prstGeom prst="rect">
                <a:avLst/>
              </a:prstGeom>
              <a:blipFill>
                <a:blip r:embed="rId5"/>
                <a:stretch>
                  <a:fillRect l="-5952" t="-11364" b="-28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7124700" y="4952735"/>
            <a:ext cx="156210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= 36 V</a:t>
            </a:r>
            <a:endParaRPr lang="en-US" sz="2600" kern="0" baseline="-25000" dirty="0"/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3A9F3FFE-DF30-41CE-A2CB-6C478C9C2005}"/>
              </a:ext>
            </a:extLst>
          </p:cNvPr>
          <p:cNvSpPr txBox="1">
            <a:spLocks noChangeArrowheads="1"/>
          </p:cNvSpPr>
          <p:nvPr/>
        </p:nvSpPr>
        <p:spPr>
          <a:xfrm>
            <a:off x="2831184" y="18620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Giải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3126DCB4-377D-4C88-88DC-F027A0A93A45}"/>
              </a:ext>
            </a:extLst>
          </p:cNvPr>
          <p:cNvSpPr txBox="1">
            <a:spLocks noChangeArrowheads="1"/>
          </p:cNvSpPr>
          <p:nvPr/>
        </p:nvSpPr>
        <p:spPr>
          <a:xfrm>
            <a:off x="-190500" y="76200"/>
            <a:ext cx="2057400" cy="673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None/>
              <a:defRPr/>
            </a:pPr>
            <a:r>
              <a:rPr lang="en-US" sz="2600" kern="0" dirty="0"/>
              <a:t>	</a:t>
            </a:r>
            <a:r>
              <a:rPr lang="en-US" sz="2600" u="sng" kern="0" dirty="0" err="1">
                <a:solidFill>
                  <a:srgbClr val="0000FF"/>
                </a:solidFill>
              </a:rPr>
              <a:t>Tóm</a:t>
            </a:r>
            <a:r>
              <a:rPr lang="en-US" sz="2600" u="sng" kern="0" dirty="0">
                <a:solidFill>
                  <a:srgbClr val="0000FF"/>
                </a:solidFill>
              </a:rPr>
              <a:t> </a:t>
            </a:r>
            <a:r>
              <a:rPr lang="en-US" sz="2600" u="sng" kern="0" dirty="0" err="1">
                <a:solidFill>
                  <a:srgbClr val="0000FF"/>
                </a:solidFill>
              </a:rPr>
              <a:t>tắt</a:t>
            </a:r>
            <a:r>
              <a:rPr lang="en-US" sz="2600" kern="0" dirty="0">
                <a:solidFill>
                  <a:srgbClr val="0000FF"/>
                </a:solidFill>
              </a:rPr>
              <a:t>:</a:t>
            </a:r>
            <a:endParaRPr lang="en-US" sz="2600" kern="0" dirty="0"/>
          </a:p>
        </p:txBody>
      </p:sp>
      <p:sp>
        <p:nvSpPr>
          <p:cNvPr id="50" name="Rectangle 3">
            <a:extLst>
              <a:ext uri="{FF2B5EF4-FFF2-40B4-BE49-F238E27FC236}">
                <a16:creationId xmlns:a16="http://schemas.microsoft.com/office/drawing/2014/main" id="{9956B273-8FBC-44E6-BE7A-CC90B55A42C9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524760"/>
            <a:ext cx="1581150" cy="3685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= 2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53" name="Rectangle 3">
            <a:extLst>
              <a:ext uri="{FF2B5EF4-FFF2-40B4-BE49-F238E27FC236}">
                <a16:creationId xmlns:a16="http://schemas.microsoft.com/office/drawing/2014/main" id="{BAE7ECFB-F441-4283-9A16-8748A2BD15E6}"/>
              </a:ext>
            </a:extLst>
          </p:cNvPr>
          <p:cNvSpPr txBox="1">
            <a:spLocks noChangeArrowheads="1"/>
          </p:cNvSpPr>
          <p:nvPr/>
        </p:nvSpPr>
        <p:spPr>
          <a:xfrm>
            <a:off x="247650" y="893347"/>
            <a:ext cx="15049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2</a:t>
            </a:r>
            <a:r>
              <a:rPr lang="en-US" sz="2600" kern="0" dirty="0"/>
              <a:t> = 6 </a:t>
            </a:r>
            <a:r>
              <a:rPr lang="en-US" sz="2600" kern="0" dirty="0">
                <a:sym typeface="Symbol"/>
              </a:rPr>
              <a:t> </a:t>
            </a:r>
            <a:endParaRPr lang="en-US" sz="2600" kern="0" baseline="-25000" dirty="0"/>
          </a:p>
        </p:txBody>
      </p:sp>
      <p:sp>
        <p:nvSpPr>
          <p:cNvPr id="54" name="Rectangle 3">
            <a:extLst>
              <a:ext uri="{FF2B5EF4-FFF2-40B4-BE49-F238E27FC236}">
                <a16:creationId xmlns:a16="http://schemas.microsoft.com/office/drawing/2014/main" id="{16CAE13B-703B-4832-BDCE-843189E6D94C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1655347"/>
            <a:ext cx="1581151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</a:t>
            </a:r>
            <a:r>
              <a:rPr lang="en-US" sz="2600" kern="0" baseline="-25000" dirty="0"/>
              <a:t>1</a:t>
            </a:r>
            <a:r>
              <a:rPr lang="en-US" sz="2600" kern="0" dirty="0"/>
              <a:t> = 9 V</a:t>
            </a:r>
            <a:endParaRPr lang="en-US" sz="2600" kern="0" baseline="-25000" dirty="0"/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EE6137F5-D32D-488A-9984-E9814FDE5F65}"/>
              </a:ext>
            </a:extLst>
          </p:cNvPr>
          <p:cNvSpPr txBox="1">
            <a:spLocks noChangeArrowheads="1"/>
          </p:cNvSpPr>
          <p:nvPr/>
        </p:nvSpPr>
        <p:spPr>
          <a:xfrm>
            <a:off x="247649" y="1286760"/>
            <a:ext cx="1400175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R</a:t>
            </a:r>
            <a:r>
              <a:rPr lang="en-US" sz="2600" kern="0" baseline="-25000" dirty="0"/>
              <a:t>1</a:t>
            </a:r>
            <a:r>
              <a:rPr lang="en-US" sz="2600" kern="0" dirty="0"/>
              <a:t> </a:t>
            </a:r>
            <a:r>
              <a:rPr lang="en-US" sz="2600" kern="0" dirty="0" err="1"/>
              <a:t>nt</a:t>
            </a:r>
            <a:r>
              <a:rPr lang="en-US" sz="2600" kern="0" dirty="0"/>
              <a:t> R</a:t>
            </a:r>
            <a:r>
              <a:rPr lang="en-US" sz="2600" kern="0" baseline="-25000" dirty="0"/>
              <a:t>2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B0AA9D6A-F826-48C7-A00C-993694528960}"/>
              </a:ext>
            </a:extLst>
          </p:cNvPr>
          <p:cNvSpPr txBox="1">
            <a:spLocks noChangeArrowheads="1"/>
          </p:cNvSpPr>
          <p:nvPr/>
        </p:nvSpPr>
        <p:spPr>
          <a:xfrm>
            <a:off x="285750" y="2036347"/>
            <a:ext cx="1314450" cy="520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  <a:buFontTx/>
              <a:buNone/>
              <a:defRPr/>
            </a:pPr>
            <a:r>
              <a:rPr lang="en-US" sz="2600" kern="0" dirty="0"/>
              <a:t>U = ? V</a:t>
            </a:r>
            <a:endParaRPr lang="en-US" sz="2600" kern="0" baseline="-25000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AFCDB74-FBB5-478C-84FD-69247642DB0C}"/>
              </a:ext>
            </a:extLst>
          </p:cNvPr>
          <p:cNvCxnSpPr/>
          <p:nvPr/>
        </p:nvCxnSpPr>
        <p:spPr bwMode="auto">
          <a:xfrm>
            <a:off x="304800" y="2100134"/>
            <a:ext cx="1343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8">
                <a:extLst>
                  <a:ext uri="{FF2B5EF4-FFF2-40B4-BE49-F238E27FC236}">
                    <a16:creationId xmlns:a16="http://schemas.microsoft.com/office/drawing/2014/main" id="{29EF66B3-2F75-403B-99F4-D2E9D061083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461207" y="4891796"/>
                <a:ext cx="2325905" cy="55202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sz="2800" dirty="0">
                    <a:sym typeface="Wingdings" panose="05000000000000000000" pitchFamily="2" charset="2"/>
                  </a:rPr>
                  <a:t>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𝐔</m:t>
                    </m:r>
                    <m:r>
                      <a:rPr lang="en-US" sz="2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𝐈</m:t>
                    </m:r>
                    <m:r>
                      <a:rPr lang="en-US" sz="2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 </m:t>
                    </m:r>
                    <m:sSub>
                      <m:sSubPr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0" kern="0">
                            <a:latin typeface="Cambria Math"/>
                          </a:rPr>
                          <m:t>𝐑</m:t>
                        </m:r>
                      </m:e>
                      <m:sub>
                        <m:r>
                          <a:rPr lang="en-US" sz="2800" b="1" i="0" kern="0">
                            <a:latin typeface="Cambria Math"/>
                          </a:rPr>
                          <m:t>𝐭</m:t>
                        </m:r>
                        <m:r>
                          <a:rPr lang="en-US" sz="2800" b="1" i="0" kern="0">
                            <a:latin typeface="Cambria Math"/>
                          </a:rPr>
                          <m:t>đ</m:t>
                        </m:r>
                      </m:sub>
                    </m:sSub>
                  </m:oMath>
                </a14:m>
                <a:endParaRPr lang="en-US" sz="2800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8">
                <a:extLst>
                  <a:ext uri="{FF2B5EF4-FFF2-40B4-BE49-F238E27FC236}">
                    <a16:creationId xmlns:a16="http://schemas.microsoft.com/office/drawing/2014/main" id="{29EF66B3-2F75-403B-99F4-D2E9D0610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207" y="4891796"/>
                <a:ext cx="2325905" cy="552023"/>
              </a:xfrm>
              <a:prstGeom prst="rect">
                <a:avLst/>
              </a:prstGeom>
              <a:blipFill>
                <a:blip r:embed="rId6"/>
                <a:stretch>
                  <a:fillRect l="-5512" t="-10989" b="-24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1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29" grpId="0"/>
      <p:bldP spid="30" grpId="0"/>
      <p:bldP spid="31" grpId="0"/>
      <p:bldP spid="32" grpId="0"/>
      <p:bldP spid="33" grpId="0"/>
      <p:bldP spid="40" grpId="0"/>
      <p:bldP spid="43" grpId="0"/>
      <p:bldP spid="44" grpId="0"/>
      <p:bldP spid="45" grpId="0"/>
      <p:bldP spid="48" grpId="0"/>
      <p:bldP spid="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hủ đề 3:&amp;quot;&quot;/&gt;&lt;property id=&quot;20307&quot; value=&quot;305&quot;/&gt;&lt;/object&gt;&lt;object type=&quot;3&quot; unique_id=&quot;10005&quot;&gt;&lt;property id=&quot;20148&quot; value=&quot;5&quot;/&gt;&lt;property id=&quot;20300&quot; value=&quot;Slide 2&quot;/&gt;&lt;property id=&quot;20307&quot; value=&quot;620&quot;/&gt;&lt;/object&gt;&lt;object type=&quot;3&quot; unique_id=&quot;10006&quot;&gt;&lt;property id=&quot;20148&quot; value=&quot;5&quot;/&gt;&lt;property id=&quot;20300&quot; value=&quot;Slide 3&quot;/&gt;&lt;property id=&quot;20307&quot; value=&quot;513&quot;/&gt;&lt;/object&gt;&lt;object type=&quot;3&quot; unique_id=&quot;10007&quot;&gt;&lt;property id=&quot;20148&quot; value=&quot;5&quot;/&gt;&lt;property id=&quot;20300&quot; value=&quot;Slide 4&quot;/&gt;&lt;property id=&quot;20307&quot; value=&quot;524&quot;/&gt;&lt;/object&gt;&lt;object type=&quot;3&quot; unique_id=&quot;10833&quot;&gt;&lt;property id=&quot;20148&quot; value=&quot;5&quot;/&gt;&lt;property id=&quot;20300&quot; value=&quot;Slide 12&quot;/&gt;&lt;property id=&quot;20307&quot; value=&quot;651&quot;/&gt;&lt;/object&gt;&lt;object type=&quot;3&quot; unique_id=&quot;13124&quot;&gt;&lt;property id=&quot;20148&quot; value=&quot;5&quot;/&gt;&lt;property id=&quot;20300&quot; value=&quot;Slide 17&quot;/&gt;&lt;property id=&quot;20307&quot; value=&quot;671&quot;/&gt;&lt;/object&gt;&lt;object type=&quot;3&quot; unique_id=&quot;13494&quot;&gt;&lt;property id=&quot;20148&quot; value=&quot;5&quot;/&gt;&lt;property id=&quot;20300&quot; value=&quot;Slide 5&quot;/&gt;&lt;property id=&quot;20307&quot; value=&quot;673&quot;/&gt;&lt;/object&gt;&lt;object type=&quot;3&quot; unique_id=&quot;13495&quot;&gt;&lt;property id=&quot;20148&quot; value=&quot;5&quot;/&gt;&lt;property id=&quot;20300&quot; value=&quot;Slide 6&quot;/&gt;&lt;property id=&quot;20307&quot; value=&quot;674&quot;/&gt;&lt;/object&gt;&lt;object type=&quot;3&quot; unique_id=&quot;13569&quot;&gt;&lt;property id=&quot;20148&quot; value=&quot;5&quot;/&gt;&lt;property id=&quot;20300&quot; value=&quot;Slide 9&quot;/&gt;&lt;property id=&quot;20307&quot; value=&quot;675&quot;/&gt;&lt;/object&gt;&lt;object type=&quot;3&quot; unique_id=&quot;13634&quot;&gt;&lt;property id=&quot;20148&quot; value=&quot;5&quot;/&gt;&lt;property id=&quot;20300&quot; value=&quot;Slide 11&quot;/&gt;&lt;property id=&quot;20307&quot; value=&quot;676&quot;/&gt;&lt;/object&gt;&lt;object type=&quot;3&quot; unique_id=&quot;13742&quot;&gt;&lt;property id=&quot;20148&quot; value=&quot;5&quot;/&gt;&lt;property id=&quot;20300&quot; value=&quot;Slide 13&quot;/&gt;&lt;property id=&quot;20307&quot; value=&quot;677&quot;/&gt;&lt;/object&gt;&lt;object type=&quot;3&quot; unique_id=&quot;13743&quot;&gt;&lt;property id=&quot;20148&quot; value=&quot;5&quot;/&gt;&lt;property id=&quot;20300&quot; value=&quot;Slide 14&quot;/&gt;&lt;property id=&quot;20307&quot; value=&quot;678&quot;/&gt;&lt;/object&gt;&lt;object type=&quot;3&quot; unique_id=&quot;13875&quot;&gt;&lt;property id=&quot;20148&quot; value=&quot;5&quot;/&gt;&lt;property id=&quot;20300&quot; value=&quot;Slide 15&quot;/&gt;&lt;property id=&quot;20307&quot; value=&quot;679&quot;/&gt;&lt;/object&gt;&lt;object type=&quot;3&quot; unique_id=&quot;14003&quot;&gt;&lt;property id=&quot;20148&quot; value=&quot;5&quot;/&gt;&lt;property id=&quot;20300&quot; value=&quot;Slide 16&quot;/&gt;&lt;property id=&quot;20307&quot; value=&quot;680&quot;/&gt;&lt;/object&gt;&lt;object type=&quot;3&quot; unique_id=&quot;17431&quot;&gt;&lt;property id=&quot;20148&quot; value=&quot;5&quot;/&gt;&lt;property id=&quot;20300&quot; value=&quot;Slide 18&quot;/&gt;&lt;property id=&quot;20307&quot; value=&quot;681&quot;/&gt;&lt;/object&gt;&lt;object type=&quot;3&quot; unique_id=&quot;17798&quot;&gt;&lt;property id=&quot;20148&quot; value=&quot;5&quot;/&gt;&lt;property id=&quot;20300&quot; value=&quot;Slide 22&quot;/&gt;&lt;property id=&quot;20307&quot; value=&quot;685&quot;/&gt;&lt;/object&gt;&lt;object type=&quot;3&quot; unique_id=&quot;17976&quot;&gt;&lt;property id=&quot;20148&quot; value=&quot;5&quot;/&gt;&lt;property id=&quot;20300&quot; value=&quot;Slide 19&quot;/&gt;&lt;property id=&quot;20307&quot; value=&quot;687&quot;/&gt;&lt;/object&gt;&lt;object type=&quot;3&quot; unique_id=&quot;18186&quot;&gt;&lt;property id=&quot;20148&quot; value=&quot;5&quot;/&gt;&lt;property id=&quot;20300&quot; value=&quot;Slide 21&quot;/&gt;&lt;property id=&quot;20307&quot; value=&quot;688&quot;/&gt;&lt;/object&gt;&lt;object type=&quot;3&quot; unique_id=&quot;18532&quot;&gt;&lt;property id=&quot;20148&quot; value=&quot;5&quot;/&gt;&lt;property id=&quot;20300&quot; value=&quot;Slide 20&quot;/&gt;&lt;property id=&quot;20307&quot; value=&quot;689&quot;/&gt;&lt;/object&gt;&lt;object type=&quot;3&quot; unique_id=&quot;19070&quot;&gt;&lt;property id=&quot;20148&quot; value=&quot;5&quot;/&gt;&lt;property id=&quot;20300&quot; value=&quot;Slide 7&quot;/&gt;&lt;property id=&quot;20307&quot; value=&quot;690&quot;/&gt;&lt;/object&gt;&lt;object type=&quot;3&quot; unique_id=&quot;19071&quot;&gt;&lt;property id=&quot;20148&quot; value=&quot;5&quot;/&gt;&lt;property id=&quot;20300&quot; value=&quot;Slide 8&quot;/&gt;&lt;property id=&quot;20307&quot; value=&quot;691&quot;/&gt;&lt;/object&gt;&lt;object type=&quot;3&quot; unique_id=&quot;19072&quot;&gt;&lt;property id=&quot;20148&quot; value=&quot;5&quot;/&gt;&lt;property id=&quot;20300&quot; value=&quot;Slide 10&quot;/&gt;&lt;property id=&quot;20307&quot; value=&quot;692&quot;/&gt;&lt;/object&gt;&lt;object type=&quot;3&quot; unique_id=&quot;19733&quot;&gt;&lt;property id=&quot;20148&quot; value=&quot;5&quot;/&gt;&lt;property id=&quot;20300&quot; value=&quot;Slide 26&quot;/&gt;&lt;property id=&quot;20307&quot; value=&quot;694&quot;/&gt;&lt;/object&gt;&lt;object type=&quot;3&quot; unique_id=&quot;19909&quot;&gt;&lt;property id=&quot;20148&quot; value=&quot;5&quot;/&gt;&lt;property id=&quot;20300&quot; value=&quot;Slide 24&quot;/&gt;&lt;property id=&quot;20307&quot; value=&quot;695&quot;/&gt;&lt;/object&gt;&lt;object type=&quot;3&quot; unique_id=&quot;19910&quot;&gt;&lt;property id=&quot;20148&quot; value=&quot;5&quot;/&gt;&lt;property id=&quot;20300&quot; value=&quot;Slide 25&quot;/&gt;&lt;property id=&quot;20307&quot; value=&quot;696&quot;/&gt;&lt;/object&gt;&lt;object type=&quot;3&quot; unique_id=&quot;20019&quot;&gt;&lt;property id=&quot;20148&quot; value=&quot;5&quot;/&gt;&lt;property id=&quot;20300&quot; value=&quot;Slide 23&quot;/&gt;&lt;property id=&quot;20307&quot; value=&quot;697&quot;/&gt;&lt;/object&gt;&lt;/object&gt;&lt;object type=&quot;8&quot; unique_id=&quot;1007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29250</TotalTime>
  <Words>801</Words>
  <Application>Microsoft Office PowerPoint</Application>
  <PresentationFormat>Trình chiếu Trên màn hình (4:3)</PresentationFormat>
  <Paragraphs>184</Paragraphs>
  <Slides>14</Slides>
  <Notes>4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15" baseType="lpstr">
      <vt:lpstr>Default Design</vt:lpstr>
      <vt:lpstr>Chủ đề 3: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Home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23:</dc:title>
  <dc:creator>Thanh Loan</dc:creator>
  <cp:lastModifiedBy>Người dùng Không xác định</cp:lastModifiedBy>
  <cp:revision>1329</cp:revision>
  <dcterms:created xsi:type="dcterms:W3CDTF">2007-01-30T17:00:26Z</dcterms:created>
  <dcterms:modified xsi:type="dcterms:W3CDTF">2021-09-22T01:07:58Z</dcterms:modified>
</cp:coreProperties>
</file>