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92" r:id="rId22"/>
    <p:sldId id="298" r:id="rId23"/>
    <p:sldId id="299" r:id="rId24"/>
    <p:sldId id="300" r:id="rId25"/>
    <p:sldId id="301" r:id="rId26"/>
    <p:sldId id="302" r:id="rId27"/>
    <p:sldId id="297" r:id="rId28"/>
    <p:sldId id="293" r:id="rId29"/>
    <p:sldId id="294" r:id="rId30"/>
    <p:sldId id="303" r:id="rId31"/>
    <p:sldId id="304" r:id="rId32"/>
    <p:sldId id="290" r:id="rId33"/>
    <p:sldId id="291" r:id="rId34"/>
    <p:sldId id="268" r:id="rId35"/>
    <p:sldId id="267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21" autoAdjust="0"/>
    <p:restoredTop sz="94662" autoAdjust="0"/>
  </p:normalViewPr>
  <p:slideViewPr>
    <p:cSldViewPr>
      <p:cViewPr>
        <p:scale>
          <a:sx n="57" d="100"/>
          <a:sy n="57" d="100"/>
        </p:scale>
        <p:origin x="-1908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DD7CC-4E68-4B03-987F-806F86F6C012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03150-EDBB-41CC-B658-341840872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219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30B4-02AD-46EE-9AA5-35C48A57EF14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F7BB8-4CE1-4BB5-96D0-B1D32F750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30B4-02AD-46EE-9AA5-35C48A57EF14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F7BB8-4CE1-4BB5-96D0-B1D32F750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30B4-02AD-46EE-9AA5-35C48A57EF14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F7BB8-4CE1-4BB5-96D0-B1D32F750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30B4-02AD-46EE-9AA5-35C48A57EF14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F7BB8-4CE1-4BB5-96D0-B1D32F750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30B4-02AD-46EE-9AA5-35C48A57EF14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F7BB8-4CE1-4BB5-96D0-B1D32F750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30B4-02AD-46EE-9AA5-35C48A57EF14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F7BB8-4CE1-4BB5-96D0-B1D32F750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30B4-02AD-46EE-9AA5-35C48A57EF14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F7BB8-4CE1-4BB5-96D0-B1D32F750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30B4-02AD-46EE-9AA5-35C48A57EF14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F7BB8-4CE1-4BB5-96D0-B1D32F750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30B4-02AD-46EE-9AA5-35C48A57EF14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F7BB8-4CE1-4BB5-96D0-B1D32F750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30B4-02AD-46EE-9AA5-35C48A57EF14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F7BB8-4CE1-4BB5-96D0-B1D32F750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30B4-02AD-46EE-9AA5-35C48A57EF14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F7BB8-4CE1-4BB5-96D0-B1D32F750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A30B4-02AD-46EE-9AA5-35C48A57EF14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F7BB8-4CE1-4BB5-96D0-B1D32F750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81200"/>
            <a:ext cx="8229600" cy="9906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Bài 7: BÀI TẬP CHƯƠNG I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0" y="-52464"/>
            <a:ext cx="9097588" cy="674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vi-VN" sz="4800" dirty="0">
                <a:solidFill>
                  <a:srgbClr val="00B050"/>
                </a:solidFill>
                <a:latin typeface="Open Sans"/>
              </a:rPr>
              <a:t>Câu </a:t>
            </a:r>
            <a:r>
              <a:rPr lang="en-US" sz="4800" dirty="0" smtClean="0">
                <a:solidFill>
                  <a:srgbClr val="00B050"/>
                </a:solidFill>
                <a:latin typeface="Open Sans"/>
              </a:rPr>
              <a:t>9</a:t>
            </a:r>
            <a:r>
              <a:rPr lang="vi-VN" sz="4800" dirty="0" smtClean="0">
                <a:solidFill>
                  <a:srgbClr val="00B050"/>
                </a:solidFill>
                <a:latin typeface="Open Sans"/>
              </a:rPr>
              <a:t>: </a:t>
            </a:r>
            <a:r>
              <a:rPr lang="vi-VN" sz="4800" dirty="0">
                <a:solidFill>
                  <a:srgbClr val="00B050"/>
                </a:solidFill>
                <a:latin typeface="Open Sans"/>
              </a:rPr>
              <a:t>Tính trạng tương phản là</a:t>
            </a:r>
          </a:p>
          <a:p>
            <a:pPr algn="just"/>
            <a:r>
              <a:rPr lang="vi-VN" sz="4800" dirty="0">
                <a:latin typeface="Open Sans"/>
              </a:rPr>
              <a:t>A. các tính trạng cùng một loại nhưng biểu hiện trái ngược nhau.</a:t>
            </a:r>
          </a:p>
          <a:p>
            <a:pPr algn="just"/>
            <a:r>
              <a:rPr lang="vi-VN" sz="4800" dirty="0">
                <a:solidFill>
                  <a:srgbClr val="000000"/>
                </a:solidFill>
                <a:latin typeface="Open Sans"/>
              </a:rPr>
              <a:t>B. những tính trạng số lượng và chất lượng.</a:t>
            </a:r>
          </a:p>
          <a:p>
            <a:pPr algn="just"/>
            <a:r>
              <a:rPr lang="vi-VN" sz="4800" dirty="0">
                <a:solidFill>
                  <a:srgbClr val="000000"/>
                </a:solidFill>
                <a:latin typeface="Open Sans"/>
              </a:rPr>
              <a:t>C. tính trạng do một cặp alen quy định.</a:t>
            </a:r>
          </a:p>
          <a:p>
            <a:pPr algn="just"/>
            <a:r>
              <a:rPr lang="vi-VN" sz="4800" dirty="0">
                <a:solidFill>
                  <a:srgbClr val="000000"/>
                </a:solidFill>
                <a:latin typeface="Open Sans"/>
              </a:rPr>
              <a:t>D. các tính trạng khác biệt nhau.</a:t>
            </a:r>
            <a:endParaRPr lang="vi-VN" sz="4800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  <p:sp>
        <p:nvSpPr>
          <p:cNvPr id="3" name="Donut 2"/>
          <p:cNvSpPr/>
          <p:nvPr/>
        </p:nvSpPr>
        <p:spPr>
          <a:xfrm>
            <a:off x="-33251" y="1002471"/>
            <a:ext cx="647700" cy="530818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670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0" y="-114019"/>
            <a:ext cx="9097588" cy="6863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vi-VN" sz="4000" b="1" dirty="0">
                <a:solidFill>
                  <a:schemeClr val="accent6">
                    <a:lumMod val="75000"/>
                  </a:schemeClr>
                </a:solidFill>
                <a:latin typeface="Open Sans"/>
              </a:rPr>
              <a:t>Câu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Open Sans"/>
              </a:rPr>
              <a:t>10</a:t>
            </a:r>
            <a:r>
              <a:rPr lang="vi-VN" sz="4000" dirty="0" smtClean="0">
                <a:solidFill>
                  <a:schemeClr val="accent6">
                    <a:lumMod val="75000"/>
                  </a:schemeClr>
                </a:solidFill>
                <a:latin typeface="Open Sans"/>
              </a:rPr>
              <a:t>: </a:t>
            </a:r>
            <a:r>
              <a:rPr lang="vi-VN" sz="4000" dirty="0">
                <a:solidFill>
                  <a:schemeClr val="accent6">
                    <a:lumMod val="75000"/>
                  </a:schemeClr>
                </a:solidFill>
                <a:latin typeface="Open Sans"/>
              </a:rPr>
              <a:t>Đặc điểm nào của cây Đậu Hà Lan tạo điều kiện thuận lợi cho việc nghiên cứu các quy luật di truyền của Men đen?</a:t>
            </a:r>
          </a:p>
          <a:p>
            <a:pPr algn="just"/>
            <a:r>
              <a:rPr lang="vi-VN" sz="4000" dirty="0">
                <a:solidFill>
                  <a:srgbClr val="000000"/>
                </a:solidFill>
                <a:latin typeface="Open Sans"/>
              </a:rPr>
              <a:t>A. Có hoa lưỡng tính, tự thụ phấn nghiêm ngặt.</a:t>
            </a:r>
          </a:p>
          <a:p>
            <a:pPr algn="just"/>
            <a:r>
              <a:rPr lang="vi-VN" sz="4000" dirty="0">
                <a:solidFill>
                  <a:srgbClr val="000000"/>
                </a:solidFill>
                <a:latin typeface="Open Sans"/>
              </a:rPr>
              <a:t>B. Sinh sản nhanh và phát triển mạnh.</a:t>
            </a:r>
          </a:p>
          <a:p>
            <a:pPr algn="just"/>
            <a:r>
              <a:rPr lang="vi-VN" sz="4000" dirty="0">
                <a:solidFill>
                  <a:srgbClr val="000000"/>
                </a:solidFill>
                <a:latin typeface="Open Sans"/>
              </a:rPr>
              <a:t>C. Có hoa lưỡng tính, tự thụ phấn không nghiêm ngặt.</a:t>
            </a:r>
          </a:p>
          <a:p>
            <a:pPr algn="just"/>
            <a:r>
              <a:rPr lang="vi-VN" sz="4000" dirty="0">
                <a:solidFill>
                  <a:srgbClr val="000000"/>
                </a:solidFill>
                <a:latin typeface="Open Sans"/>
              </a:rPr>
              <a:t>D. Có hoa đơn tính, giao phấn nghiêm ngặt.</a:t>
            </a:r>
            <a:endParaRPr lang="vi-VN" sz="4000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  <p:sp>
        <p:nvSpPr>
          <p:cNvPr id="3" name="Donut 2"/>
          <p:cNvSpPr/>
          <p:nvPr/>
        </p:nvSpPr>
        <p:spPr>
          <a:xfrm>
            <a:off x="0" y="2514600"/>
            <a:ext cx="647700" cy="530818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16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0" y="501536"/>
            <a:ext cx="9097588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vi-VN" sz="3600" b="1" dirty="0">
                <a:solidFill>
                  <a:schemeClr val="accent6">
                    <a:lumMod val="75000"/>
                  </a:schemeClr>
                </a:solidFill>
                <a:latin typeface="Open Sans"/>
              </a:rPr>
              <a:t>Câu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Open Sans"/>
              </a:rPr>
              <a:t>11</a:t>
            </a:r>
            <a:r>
              <a:rPr lang="vi-VN" sz="3600" b="1" dirty="0" smtClean="0">
                <a:solidFill>
                  <a:schemeClr val="accent6">
                    <a:lumMod val="75000"/>
                  </a:schemeClr>
                </a:solidFill>
                <a:latin typeface="Open Sans"/>
              </a:rPr>
              <a:t>: </a:t>
            </a:r>
            <a:r>
              <a:rPr lang="vi-VN" sz="3600" b="1" dirty="0">
                <a:solidFill>
                  <a:schemeClr val="accent6">
                    <a:lumMod val="75000"/>
                  </a:schemeClr>
                </a:solidFill>
                <a:latin typeface="Open Sans"/>
              </a:rPr>
              <a:t>Menđen chọn các cặp tính trạng tương phản khi thực hiện phép lai vì</a:t>
            </a:r>
          </a:p>
          <a:p>
            <a:pPr algn="just"/>
            <a:r>
              <a:rPr lang="vi-VN" sz="3600" dirty="0">
                <a:solidFill>
                  <a:srgbClr val="000000"/>
                </a:solidFill>
                <a:latin typeface="Open Sans"/>
              </a:rPr>
              <a:t>A. thuận tiện cho việc lai các cặp bố mẹ với nhau.</a:t>
            </a:r>
          </a:p>
          <a:p>
            <a:pPr algn="just"/>
            <a:r>
              <a:rPr lang="vi-VN" sz="3600" dirty="0">
                <a:solidFill>
                  <a:srgbClr val="000000"/>
                </a:solidFill>
                <a:latin typeface="Open Sans"/>
              </a:rPr>
              <a:t>B. thuận tiện cho việc theo dõi sự di truyền của từng cặp tính trạng qua các thế hệ.</a:t>
            </a:r>
          </a:p>
          <a:p>
            <a:pPr algn="just"/>
            <a:r>
              <a:rPr lang="vi-VN" sz="3600" dirty="0">
                <a:solidFill>
                  <a:srgbClr val="000000"/>
                </a:solidFill>
                <a:latin typeface="Open Sans"/>
              </a:rPr>
              <a:t>C. thuận tiện cho việc sử dụng toán thống kê để phân tích số liệu thu được.</a:t>
            </a:r>
          </a:p>
          <a:p>
            <a:pPr algn="just"/>
            <a:r>
              <a:rPr lang="vi-VN" sz="3600" dirty="0">
                <a:solidFill>
                  <a:srgbClr val="000000"/>
                </a:solidFill>
                <a:latin typeface="Open Sans"/>
              </a:rPr>
              <a:t>D. thuận tiện cho việc chọn các dòng thuần chủng.</a:t>
            </a:r>
            <a:endParaRPr lang="vi-VN" sz="3600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  <p:sp>
        <p:nvSpPr>
          <p:cNvPr id="3" name="Donut 2"/>
          <p:cNvSpPr/>
          <p:nvPr/>
        </p:nvSpPr>
        <p:spPr>
          <a:xfrm>
            <a:off x="0" y="2786873"/>
            <a:ext cx="647700" cy="530818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67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0" y="-52459"/>
            <a:ext cx="9097588" cy="674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Open Sans"/>
              </a:rPr>
              <a:t>C</a:t>
            </a:r>
            <a:r>
              <a:rPr lang="vi-VN" sz="4800" b="1" dirty="0" smtClean="0">
                <a:solidFill>
                  <a:schemeClr val="accent6">
                    <a:lumMod val="75000"/>
                  </a:schemeClr>
                </a:solidFill>
                <a:latin typeface="Open Sans"/>
              </a:rPr>
              <a:t>âu 1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Open Sans"/>
              </a:rPr>
              <a:t>2</a:t>
            </a:r>
            <a:r>
              <a:rPr lang="vi-VN" sz="4800" b="1" dirty="0">
                <a:solidFill>
                  <a:schemeClr val="accent6">
                    <a:lumMod val="75000"/>
                  </a:schemeClr>
                </a:solidFill>
                <a:latin typeface="Open Sans"/>
              </a:rPr>
              <a:t> : Kiểu gen là</a:t>
            </a:r>
          </a:p>
          <a:p>
            <a:pPr algn="just"/>
            <a:r>
              <a:rPr lang="vi-VN" sz="4800" dirty="0">
                <a:solidFill>
                  <a:srgbClr val="000000"/>
                </a:solidFill>
                <a:latin typeface="Open Sans"/>
              </a:rPr>
              <a:t>A. tổ hợp toàn bộ các gen trong tế bào của cơ thể.</a:t>
            </a:r>
          </a:p>
          <a:p>
            <a:pPr algn="just"/>
            <a:r>
              <a:rPr lang="vi-VN" sz="4800" dirty="0">
                <a:solidFill>
                  <a:srgbClr val="000000"/>
                </a:solidFill>
                <a:latin typeface="Open Sans"/>
              </a:rPr>
              <a:t>B. tổ hợp toàn bộ các alen trong cơ thể.</a:t>
            </a:r>
          </a:p>
          <a:p>
            <a:pPr algn="just"/>
            <a:r>
              <a:rPr lang="vi-VN" sz="4800" dirty="0">
                <a:solidFill>
                  <a:srgbClr val="000000"/>
                </a:solidFill>
                <a:latin typeface="Open Sans"/>
              </a:rPr>
              <a:t>C. tổ hợp toàn bộ các tính trạng của cơ thể.</a:t>
            </a:r>
          </a:p>
          <a:p>
            <a:pPr algn="just"/>
            <a:r>
              <a:rPr lang="vi-VN" sz="4800" dirty="0">
                <a:solidFill>
                  <a:srgbClr val="000000"/>
                </a:solidFill>
                <a:latin typeface="Open Sans"/>
              </a:rPr>
              <a:t>D. tổ hợp toàn bộ các gen trong cơ thể.</a:t>
            </a:r>
            <a:endParaRPr lang="vi-VN" sz="4800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  <p:sp>
        <p:nvSpPr>
          <p:cNvPr id="3" name="Donut 2"/>
          <p:cNvSpPr/>
          <p:nvPr/>
        </p:nvSpPr>
        <p:spPr>
          <a:xfrm>
            <a:off x="0" y="914400"/>
            <a:ext cx="647700" cy="530818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542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0" y="-114013"/>
            <a:ext cx="9097588" cy="6863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vi-VN" sz="4400" b="1" dirty="0">
                <a:solidFill>
                  <a:srgbClr val="00B050"/>
                </a:solidFill>
                <a:latin typeface="Open Sans"/>
              </a:rPr>
              <a:t>Câu </a:t>
            </a:r>
            <a:r>
              <a:rPr lang="en-US" sz="4400" b="1" dirty="0" smtClean="0">
                <a:solidFill>
                  <a:srgbClr val="00B050"/>
                </a:solidFill>
                <a:latin typeface="Open Sans"/>
              </a:rPr>
              <a:t>13</a:t>
            </a:r>
            <a:r>
              <a:rPr lang="vi-VN" sz="4400" b="1" dirty="0">
                <a:solidFill>
                  <a:srgbClr val="00B050"/>
                </a:solidFill>
                <a:latin typeface="Open Sans"/>
              </a:rPr>
              <a:t> : Mục đích của phép lai phân tích nhằm xác định</a:t>
            </a:r>
          </a:p>
          <a:p>
            <a:pPr algn="just"/>
            <a:r>
              <a:rPr lang="vi-VN" sz="4400" dirty="0">
                <a:solidFill>
                  <a:srgbClr val="000000"/>
                </a:solidFill>
                <a:latin typeface="Open Sans"/>
              </a:rPr>
              <a:t>A. kiểu gen, kiểu hình của cá thể mang tính trạng trội.</a:t>
            </a:r>
          </a:p>
          <a:p>
            <a:pPr algn="just"/>
            <a:r>
              <a:rPr lang="vi-VN" sz="4400" dirty="0">
                <a:solidFill>
                  <a:srgbClr val="000000"/>
                </a:solidFill>
                <a:latin typeface="Open Sans"/>
              </a:rPr>
              <a:t>B. kiểu hình của cá thể mang tính trạng trội.</a:t>
            </a:r>
          </a:p>
          <a:p>
            <a:pPr algn="just"/>
            <a:r>
              <a:rPr lang="vi-VN" sz="4400" dirty="0">
                <a:solidFill>
                  <a:srgbClr val="000000"/>
                </a:solidFill>
                <a:latin typeface="Open Sans"/>
              </a:rPr>
              <a:t>C. kiểu gen của tất cả các tính trạng.</a:t>
            </a:r>
          </a:p>
          <a:p>
            <a:pPr algn="just"/>
            <a:r>
              <a:rPr lang="vi-VN" sz="4400" dirty="0">
                <a:solidFill>
                  <a:srgbClr val="000000"/>
                </a:solidFill>
                <a:latin typeface="Open Sans"/>
              </a:rPr>
              <a:t>D. kiểu gen của cá thể mang tính trạng trội.</a:t>
            </a:r>
            <a:endParaRPr lang="vi-VN" sz="4400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  <p:sp>
        <p:nvSpPr>
          <p:cNvPr id="3" name="Donut 2"/>
          <p:cNvSpPr/>
          <p:nvPr/>
        </p:nvSpPr>
        <p:spPr>
          <a:xfrm>
            <a:off x="0" y="5410200"/>
            <a:ext cx="647700" cy="530818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195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0" y="-52456"/>
            <a:ext cx="9097588" cy="674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vi-VN" sz="5400" dirty="0">
                <a:solidFill>
                  <a:srgbClr val="00B050"/>
                </a:solidFill>
                <a:latin typeface="Open Sans"/>
              </a:rPr>
              <a:t>Câu 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14</a:t>
            </a:r>
            <a:r>
              <a:rPr lang="vi-VN" sz="5400" dirty="0">
                <a:solidFill>
                  <a:srgbClr val="00B050"/>
                </a:solidFill>
                <a:latin typeface="Open Sans"/>
              </a:rPr>
              <a:t> : Muốn tiến hành phép lai phân tích, người ta cho đối tượng nghiên cứu</a:t>
            </a:r>
          </a:p>
          <a:p>
            <a:pPr algn="just"/>
            <a:r>
              <a:rPr lang="vi-VN" sz="5400" dirty="0">
                <a:solidFill>
                  <a:srgbClr val="000000"/>
                </a:solidFill>
                <a:latin typeface="Open Sans"/>
              </a:rPr>
              <a:t>A. Lai với bố mẹ.</a:t>
            </a:r>
          </a:p>
          <a:p>
            <a:pPr algn="just"/>
            <a:r>
              <a:rPr lang="vi-VN" sz="5400" dirty="0">
                <a:solidFill>
                  <a:srgbClr val="000000"/>
                </a:solidFill>
                <a:latin typeface="Open Sans"/>
              </a:rPr>
              <a:t>B. Lai với F1.</a:t>
            </a:r>
          </a:p>
          <a:p>
            <a:pPr algn="just"/>
            <a:r>
              <a:rPr lang="vi-VN" sz="5400" dirty="0">
                <a:solidFill>
                  <a:srgbClr val="000000"/>
                </a:solidFill>
                <a:latin typeface="Open Sans"/>
              </a:rPr>
              <a:t>C. Lai với cá thể đồng hợp lặn về tính trạng tương ứng.</a:t>
            </a:r>
          </a:p>
          <a:p>
            <a:pPr algn="just"/>
            <a:r>
              <a:rPr lang="vi-VN" sz="5400" dirty="0">
                <a:solidFill>
                  <a:srgbClr val="000000"/>
                </a:solidFill>
                <a:latin typeface="Open Sans"/>
              </a:rPr>
              <a:t>D. Tự thụ phấn.</a:t>
            </a:r>
            <a:endParaRPr lang="vi-VN" sz="5400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  <p:sp>
        <p:nvSpPr>
          <p:cNvPr id="3" name="Donut 2"/>
          <p:cNvSpPr/>
          <p:nvPr/>
        </p:nvSpPr>
        <p:spPr>
          <a:xfrm>
            <a:off x="65809" y="4343400"/>
            <a:ext cx="647700" cy="530818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05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0" y="363044"/>
            <a:ext cx="9097588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vi-VN" sz="5400" b="1" dirty="0">
                <a:solidFill>
                  <a:srgbClr val="00B050"/>
                </a:solidFill>
                <a:latin typeface="Open Sans"/>
              </a:rPr>
              <a:t>Câu </a:t>
            </a:r>
            <a:r>
              <a:rPr lang="en-US" sz="5400" b="1" dirty="0" smtClean="0">
                <a:solidFill>
                  <a:srgbClr val="00B050"/>
                </a:solidFill>
                <a:latin typeface="Open Sans"/>
              </a:rPr>
              <a:t>15</a:t>
            </a:r>
            <a:r>
              <a:rPr lang="vi-VN" sz="5400" b="1" dirty="0">
                <a:solidFill>
                  <a:srgbClr val="00B050"/>
                </a:solidFill>
                <a:latin typeface="Open Sans"/>
              </a:rPr>
              <a:t> : Phép lai nào sau dây được gọi là phép lai phân tích?</a:t>
            </a:r>
          </a:p>
          <a:p>
            <a:pPr algn="just"/>
            <a:r>
              <a:rPr lang="vi-VN" sz="5400" dirty="0">
                <a:solidFill>
                  <a:srgbClr val="000000"/>
                </a:solidFill>
                <a:latin typeface="Open Sans"/>
              </a:rPr>
              <a:t>A. Aa x Aa.</a:t>
            </a:r>
          </a:p>
          <a:p>
            <a:pPr algn="just"/>
            <a:r>
              <a:rPr lang="vi-VN" sz="5400" dirty="0">
                <a:solidFill>
                  <a:srgbClr val="000000"/>
                </a:solidFill>
                <a:latin typeface="Open Sans"/>
              </a:rPr>
              <a:t>B. Aa x AA.</a:t>
            </a:r>
          </a:p>
          <a:p>
            <a:pPr algn="just"/>
            <a:r>
              <a:rPr lang="vi-VN" sz="5400" dirty="0">
                <a:solidFill>
                  <a:srgbClr val="000000"/>
                </a:solidFill>
                <a:latin typeface="Open Sans"/>
              </a:rPr>
              <a:t>C. Aa x aa.</a:t>
            </a:r>
          </a:p>
          <a:p>
            <a:pPr algn="just"/>
            <a:r>
              <a:rPr lang="vi-VN" sz="5400" dirty="0">
                <a:solidFill>
                  <a:srgbClr val="000000"/>
                </a:solidFill>
                <a:latin typeface="Open Sans"/>
              </a:rPr>
              <a:t>D. AA x Aa.</a:t>
            </a:r>
            <a:endParaRPr lang="vi-VN" sz="5400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  <p:sp>
        <p:nvSpPr>
          <p:cNvPr id="3" name="Donut 2"/>
          <p:cNvSpPr/>
          <p:nvPr/>
        </p:nvSpPr>
        <p:spPr>
          <a:xfrm>
            <a:off x="6581" y="4650782"/>
            <a:ext cx="647700" cy="530818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59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0" y="193767"/>
            <a:ext cx="9097588" cy="624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vi-VN" sz="4000" b="1" dirty="0">
                <a:solidFill>
                  <a:srgbClr val="00B050"/>
                </a:solidFill>
                <a:latin typeface="Open Sans"/>
              </a:rPr>
              <a:t>Câu </a:t>
            </a:r>
            <a:r>
              <a:rPr lang="en-US" sz="4000" b="1" dirty="0" smtClean="0">
                <a:solidFill>
                  <a:srgbClr val="00B050"/>
                </a:solidFill>
                <a:latin typeface="Open Sans"/>
              </a:rPr>
              <a:t>16</a:t>
            </a:r>
            <a:r>
              <a:rPr lang="vi-VN" sz="4000" b="1" dirty="0" smtClean="0">
                <a:solidFill>
                  <a:srgbClr val="00B050"/>
                </a:solidFill>
                <a:latin typeface="Open Sans"/>
              </a:rPr>
              <a:t>:</a:t>
            </a:r>
            <a:r>
              <a:rPr lang="vi-VN" sz="4000" b="1" dirty="0">
                <a:solidFill>
                  <a:srgbClr val="00B050"/>
                </a:solidFill>
                <a:latin typeface="Open Sans"/>
              </a:rPr>
              <a:t> </a:t>
            </a:r>
            <a:r>
              <a:rPr lang="vi-VN" sz="4000" dirty="0">
                <a:solidFill>
                  <a:srgbClr val="00B050"/>
                </a:solidFill>
                <a:latin typeface="Open Sans"/>
              </a:rPr>
              <a:t>Điền vào chỗ trống: “Khi lai hai bố mẹ khác nhau về … cặp tính trạng thuần chủng tương phản … với nhau cho F2 có tỉ lệ mỗi kiểu hình bằng … các tỉ lệ của các tính trạng hợp thành nó”.</a:t>
            </a:r>
          </a:p>
          <a:p>
            <a:pPr algn="just"/>
            <a:r>
              <a:rPr lang="vi-VN" sz="4000" dirty="0">
                <a:solidFill>
                  <a:srgbClr val="000000"/>
                </a:solidFill>
                <a:latin typeface="Open Sans"/>
              </a:rPr>
              <a:t>A. hai; di truyền độc lập; tích.</a:t>
            </a:r>
          </a:p>
          <a:p>
            <a:pPr algn="just"/>
            <a:r>
              <a:rPr lang="vi-VN" sz="4000" dirty="0">
                <a:solidFill>
                  <a:srgbClr val="000000"/>
                </a:solidFill>
                <a:latin typeface="Open Sans"/>
              </a:rPr>
              <a:t>B. một; di truyền độc lập; tích.</a:t>
            </a:r>
          </a:p>
          <a:p>
            <a:pPr algn="just"/>
            <a:r>
              <a:rPr lang="vi-VN" sz="4000" dirty="0">
                <a:solidFill>
                  <a:srgbClr val="000000"/>
                </a:solidFill>
                <a:latin typeface="Open Sans"/>
              </a:rPr>
              <a:t>C. hai; di truyền; tích.</a:t>
            </a:r>
          </a:p>
          <a:p>
            <a:pPr algn="just"/>
            <a:r>
              <a:rPr lang="vi-VN" sz="4000" dirty="0">
                <a:solidFill>
                  <a:srgbClr val="000000"/>
                </a:solidFill>
                <a:latin typeface="Open Sans"/>
              </a:rPr>
              <a:t>D. hai; di truyền độc lập; tổng</a:t>
            </a:r>
            <a:r>
              <a:rPr lang="vi-VN" sz="4000" dirty="0" smtClean="0">
                <a:solidFill>
                  <a:srgbClr val="000000"/>
                </a:solidFill>
                <a:latin typeface="Open Sans"/>
              </a:rPr>
              <a:t>.</a:t>
            </a:r>
            <a:endParaRPr lang="vi-VN" sz="4000" dirty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Donut 2"/>
          <p:cNvSpPr/>
          <p:nvPr/>
        </p:nvSpPr>
        <p:spPr>
          <a:xfrm>
            <a:off x="-152400" y="4082966"/>
            <a:ext cx="647700" cy="530818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636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0" y="193768"/>
            <a:ext cx="9097588" cy="624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vi-VN" sz="4000" b="1" dirty="0">
                <a:solidFill>
                  <a:srgbClr val="00B050"/>
                </a:solidFill>
                <a:latin typeface="Open Sans"/>
              </a:rPr>
              <a:t>Câu </a:t>
            </a:r>
            <a:r>
              <a:rPr lang="en-US" sz="4000" b="1" dirty="0" smtClean="0">
                <a:solidFill>
                  <a:srgbClr val="00B050"/>
                </a:solidFill>
                <a:latin typeface="Open Sans"/>
              </a:rPr>
              <a:t>17</a:t>
            </a:r>
            <a:r>
              <a:rPr lang="vi-VN" sz="4000" b="1" dirty="0" smtClean="0">
                <a:solidFill>
                  <a:srgbClr val="00B050"/>
                </a:solidFill>
                <a:latin typeface="Open Sans"/>
              </a:rPr>
              <a:t>:</a:t>
            </a:r>
            <a:r>
              <a:rPr lang="vi-VN" sz="4000" b="1" dirty="0">
                <a:solidFill>
                  <a:srgbClr val="00B050"/>
                </a:solidFill>
                <a:latin typeface="Open Sans"/>
              </a:rPr>
              <a:t> Biến dị tổ hợp là</a:t>
            </a:r>
          </a:p>
          <a:p>
            <a:pPr algn="just"/>
            <a:r>
              <a:rPr lang="vi-VN" sz="4000" dirty="0">
                <a:solidFill>
                  <a:srgbClr val="000000"/>
                </a:solidFill>
                <a:latin typeface="Open Sans"/>
              </a:rPr>
              <a:t>A. kiểu hình khác bố mẹ do sự sự phân li độc lập của các cặp tính trạng dẫn đến sự tổ hợp lai các tính trạng của bố mẹ.</a:t>
            </a:r>
          </a:p>
          <a:p>
            <a:pPr algn="just"/>
            <a:r>
              <a:rPr lang="vi-VN" sz="4000" dirty="0">
                <a:solidFill>
                  <a:srgbClr val="000000"/>
                </a:solidFill>
                <a:latin typeface="Open Sans"/>
              </a:rPr>
              <a:t>B. loại biến dị phổ biến ở những loài sinh vật có hình thức giao phối.</a:t>
            </a:r>
          </a:p>
          <a:p>
            <a:pPr algn="just"/>
            <a:r>
              <a:rPr lang="vi-VN" sz="4000" dirty="0">
                <a:solidFill>
                  <a:srgbClr val="000000"/>
                </a:solidFill>
                <a:latin typeface="Open Sans"/>
              </a:rPr>
              <a:t>C. kiểu hình khác bố mẹ do sự phân li độc lập của các cặp tính trạng.</a:t>
            </a:r>
          </a:p>
          <a:p>
            <a:pPr algn="just"/>
            <a:r>
              <a:rPr lang="vi-VN" sz="4000" dirty="0">
                <a:solidFill>
                  <a:srgbClr val="000000"/>
                </a:solidFill>
                <a:latin typeface="Open Sans"/>
              </a:rPr>
              <a:t>D. Cả 3 đáp án trên.</a:t>
            </a:r>
            <a:endParaRPr lang="vi-VN" sz="4000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  <p:sp>
        <p:nvSpPr>
          <p:cNvPr id="3" name="Donut 2"/>
          <p:cNvSpPr/>
          <p:nvPr/>
        </p:nvSpPr>
        <p:spPr>
          <a:xfrm>
            <a:off x="-89362" y="990600"/>
            <a:ext cx="647700" cy="530818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99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0" y="-52452"/>
            <a:ext cx="9097588" cy="674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vi-VN" sz="3600" b="1" dirty="0">
                <a:solidFill>
                  <a:srgbClr val="00B050"/>
                </a:solidFill>
                <a:latin typeface="Open Sans"/>
              </a:rPr>
              <a:t>Câu </a:t>
            </a:r>
            <a:r>
              <a:rPr lang="en-US" sz="3600" b="1" dirty="0" smtClean="0">
                <a:solidFill>
                  <a:srgbClr val="00B050"/>
                </a:solidFill>
                <a:latin typeface="Open Sans"/>
              </a:rPr>
              <a:t>18</a:t>
            </a:r>
            <a:r>
              <a:rPr lang="vi-VN" sz="3600" b="1" dirty="0" smtClean="0">
                <a:solidFill>
                  <a:srgbClr val="00B050"/>
                </a:solidFill>
                <a:latin typeface="Open Sans"/>
              </a:rPr>
              <a:t>:</a:t>
            </a:r>
            <a:r>
              <a:rPr lang="vi-VN" sz="3600" b="1" dirty="0">
                <a:solidFill>
                  <a:srgbClr val="00B050"/>
                </a:solidFill>
                <a:latin typeface="Open Sans"/>
              </a:rPr>
              <a:t> Từ kết quả thí nghiệm lai hai cặp tính trạng, Menđen thấy rằng</a:t>
            </a:r>
          </a:p>
          <a:p>
            <a:pPr algn="just"/>
            <a:r>
              <a:rPr lang="vi-VN" sz="3600" dirty="0">
                <a:solidFill>
                  <a:srgbClr val="000000"/>
                </a:solidFill>
                <a:latin typeface="Open Sans"/>
              </a:rPr>
              <a:t>A. các tính trạng màu sắc và hình dạng di truyền phụ thuộc vào nhau.</a:t>
            </a:r>
          </a:p>
          <a:p>
            <a:pPr algn="just"/>
            <a:r>
              <a:rPr lang="vi-VN" sz="3600" dirty="0">
                <a:solidFill>
                  <a:srgbClr val="000000"/>
                </a:solidFill>
                <a:latin typeface="Open Sans"/>
              </a:rPr>
              <a:t>B. các tính trạng màu sắc và hình dạng di truyền không phụ thuộc vào nhau.</a:t>
            </a:r>
          </a:p>
          <a:p>
            <a:pPr algn="just"/>
            <a:r>
              <a:rPr lang="vi-VN" sz="3600" dirty="0">
                <a:solidFill>
                  <a:srgbClr val="000000"/>
                </a:solidFill>
                <a:latin typeface="Open Sans"/>
              </a:rPr>
              <a:t>C. các tính trạng màu sắc di truyền phụ thuộc vào nhau còn các tính trạng hình dạng di truyền không phụ thuộc vào nhau.</a:t>
            </a:r>
          </a:p>
          <a:p>
            <a:pPr algn="just"/>
            <a:r>
              <a:rPr lang="vi-VN" sz="3600" dirty="0">
                <a:solidFill>
                  <a:srgbClr val="000000"/>
                </a:solidFill>
                <a:latin typeface="Open Sans"/>
              </a:rPr>
              <a:t>D. các tính trạng màu sắc di truyền không phụ thuộc vào nhau còn các tính trạng hình dạng di truyền phụ thuộc vào nhau.</a:t>
            </a:r>
            <a:endParaRPr lang="vi-VN" sz="3600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  <p:sp>
        <p:nvSpPr>
          <p:cNvPr id="3" name="Donut 2"/>
          <p:cNvSpPr/>
          <p:nvPr/>
        </p:nvSpPr>
        <p:spPr>
          <a:xfrm>
            <a:off x="-89362" y="2286000"/>
            <a:ext cx="647700" cy="530818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49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144752" y="456495"/>
            <a:ext cx="8964612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vi-VN" sz="4400" b="1" dirty="0">
                <a:solidFill>
                  <a:srgbClr val="7030A0"/>
                </a:solidFill>
                <a:latin typeface="Open Sans"/>
              </a:rPr>
              <a:t>Câu </a:t>
            </a:r>
            <a:r>
              <a:rPr lang="en-US" sz="4400" b="1" dirty="0" smtClean="0">
                <a:solidFill>
                  <a:srgbClr val="7030A0"/>
                </a:solidFill>
                <a:latin typeface="Open Sans"/>
              </a:rPr>
              <a:t>1</a:t>
            </a:r>
            <a:r>
              <a:rPr lang="vi-VN" sz="4400" dirty="0" smtClean="0">
                <a:solidFill>
                  <a:srgbClr val="7030A0"/>
                </a:solidFill>
                <a:latin typeface="Open Sans"/>
              </a:rPr>
              <a:t>: </a:t>
            </a:r>
            <a:r>
              <a:rPr lang="vi-VN" sz="4400" dirty="0">
                <a:solidFill>
                  <a:srgbClr val="7030A0"/>
                </a:solidFill>
                <a:latin typeface="Open Sans"/>
              </a:rPr>
              <a:t>Khi lai hai bố mẹ khác nhau về một cặp tính trạng thuần chủng tương phản thì</a:t>
            </a:r>
          </a:p>
          <a:p>
            <a:pPr algn="just"/>
            <a:r>
              <a:rPr lang="vi-VN" sz="4400" dirty="0">
                <a:solidFill>
                  <a:srgbClr val="000000"/>
                </a:solidFill>
                <a:latin typeface="Open Sans"/>
              </a:rPr>
              <a:t>A. F1 phân li tính trạng theo tỉ lệ trung bình 3 trội : 1 lặn.</a:t>
            </a:r>
          </a:p>
          <a:p>
            <a:pPr algn="just"/>
            <a:r>
              <a:rPr lang="vi-VN" sz="4400" dirty="0">
                <a:solidFill>
                  <a:srgbClr val="000000"/>
                </a:solidFill>
                <a:latin typeface="Open Sans"/>
              </a:rPr>
              <a:t>B. F2 đồng tính trạng trội.</a:t>
            </a:r>
          </a:p>
          <a:p>
            <a:pPr algn="just"/>
            <a:r>
              <a:rPr lang="vi-VN" sz="4400" dirty="0" smtClean="0">
                <a:solidFill>
                  <a:srgbClr val="000000"/>
                </a:solidFill>
                <a:latin typeface="Open Sans"/>
              </a:rPr>
              <a:t>C.</a:t>
            </a:r>
            <a:r>
              <a:rPr lang="en-US" sz="4400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vi-VN" sz="4400" dirty="0" smtClean="0">
                <a:solidFill>
                  <a:srgbClr val="000000"/>
                </a:solidFill>
                <a:latin typeface="Open Sans"/>
              </a:rPr>
              <a:t>F2 </a:t>
            </a:r>
            <a:r>
              <a:rPr lang="vi-VN" sz="4400" dirty="0">
                <a:solidFill>
                  <a:srgbClr val="000000"/>
                </a:solidFill>
                <a:latin typeface="Open Sans"/>
              </a:rPr>
              <a:t>phân li tính trạng theo tỉ lệ trung bình 3 trội : 1 lặn.</a:t>
            </a:r>
          </a:p>
          <a:p>
            <a:pPr algn="just"/>
            <a:r>
              <a:rPr lang="vi-VN" sz="4400" dirty="0">
                <a:solidFill>
                  <a:srgbClr val="000000"/>
                </a:solidFill>
                <a:latin typeface="Open Sans"/>
              </a:rPr>
              <a:t>D. Cả 3 phương án trên</a:t>
            </a:r>
            <a:r>
              <a:rPr lang="vi-VN" sz="4400" dirty="0" smtClean="0">
                <a:solidFill>
                  <a:srgbClr val="000000"/>
                </a:solidFill>
                <a:latin typeface="Open Sans"/>
              </a:rPr>
              <a:t>.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onut 2"/>
          <p:cNvSpPr/>
          <p:nvPr/>
        </p:nvSpPr>
        <p:spPr>
          <a:xfrm>
            <a:off x="105267" y="4547061"/>
            <a:ext cx="647700" cy="728663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60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0" y="686215"/>
            <a:ext cx="9097588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vi-VN" sz="4800" dirty="0">
                <a:solidFill>
                  <a:srgbClr val="00B050"/>
                </a:solidFill>
                <a:latin typeface="Open Sans"/>
              </a:rPr>
              <a:t>Câu </a:t>
            </a:r>
            <a:r>
              <a:rPr lang="vi-VN" sz="4800" dirty="0" smtClean="0">
                <a:solidFill>
                  <a:srgbClr val="00B050"/>
                </a:solidFill>
                <a:latin typeface="Open Sans"/>
              </a:rPr>
              <a:t>1</a:t>
            </a:r>
            <a:r>
              <a:rPr lang="en-US" sz="4800" dirty="0" smtClean="0">
                <a:solidFill>
                  <a:srgbClr val="00B050"/>
                </a:solidFill>
                <a:latin typeface="Open Sans"/>
              </a:rPr>
              <a:t>9</a:t>
            </a:r>
            <a:r>
              <a:rPr lang="vi-VN" sz="4800" dirty="0" smtClean="0">
                <a:solidFill>
                  <a:srgbClr val="00B050"/>
                </a:solidFill>
                <a:latin typeface="Open Sans"/>
              </a:rPr>
              <a:t>: </a:t>
            </a:r>
            <a:r>
              <a:rPr lang="vi-VN" sz="4800" dirty="0">
                <a:solidFill>
                  <a:srgbClr val="00B050"/>
                </a:solidFill>
                <a:latin typeface="Open Sans"/>
              </a:rPr>
              <a:t>Trong các kiểu gen sau đây, cá thể dị hợp bao gồm:</a:t>
            </a:r>
          </a:p>
          <a:p>
            <a:pPr algn="just"/>
            <a:r>
              <a:rPr lang="vi-VN" sz="4800" dirty="0">
                <a:solidFill>
                  <a:srgbClr val="000000"/>
                </a:solidFill>
                <a:latin typeface="Open Sans"/>
              </a:rPr>
              <a:t>1. aaBB     4. AABB</a:t>
            </a:r>
          </a:p>
          <a:p>
            <a:pPr algn="just"/>
            <a:r>
              <a:rPr lang="vi-VN" sz="4800" dirty="0">
                <a:solidFill>
                  <a:srgbClr val="000000"/>
                </a:solidFill>
                <a:latin typeface="Open Sans"/>
              </a:rPr>
              <a:t>2. AaBb     5. aaBb</a:t>
            </a:r>
          </a:p>
          <a:p>
            <a:pPr algn="just"/>
            <a:r>
              <a:rPr lang="vi-VN" sz="4800" dirty="0">
                <a:solidFill>
                  <a:srgbClr val="000000"/>
                </a:solidFill>
                <a:latin typeface="Open Sans"/>
              </a:rPr>
              <a:t>3. Aabb     6. aabb</a:t>
            </a:r>
          </a:p>
          <a:p>
            <a:pPr marL="914400" indent="-914400" algn="just">
              <a:buAutoNum type="alphaUcPeriod"/>
            </a:pPr>
            <a:r>
              <a:rPr lang="vi-VN" sz="4800" dirty="0" smtClean="0">
                <a:solidFill>
                  <a:srgbClr val="000000"/>
                </a:solidFill>
                <a:latin typeface="Open Sans"/>
              </a:rPr>
              <a:t>2 </a:t>
            </a:r>
            <a:r>
              <a:rPr lang="vi-VN" sz="4800" dirty="0">
                <a:solidFill>
                  <a:srgbClr val="000000"/>
                </a:solidFill>
                <a:latin typeface="Open Sans"/>
              </a:rPr>
              <a:t>   </a:t>
            </a:r>
            <a:r>
              <a:rPr lang="en-US" sz="4800" dirty="0" smtClean="0">
                <a:solidFill>
                  <a:srgbClr val="000000"/>
                </a:solidFill>
                <a:latin typeface="Open Sans"/>
              </a:rPr>
              <a:t>			</a:t>
            </a:r>
            <a:r>
              <a:rPr lang="vi-VN" sz="4800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vi-VN" sz="4800" dirty="0">
                <a:solidFill>
                  <a:srgbClr val="000000"/>
                </a:solidFill>
                <a:latin typeface="Open Sans"/>
              </a:rPr>
              <a:t>B. 3 và 5     </a:t>
            </a:r>
            <a:endParaRPr lang="en-US" sz="4800" dirty="0" smtClean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vi-VN" sz="4800" dirty="0" smtClean="0">
                <a:solidFill>
                  <a:srgbClr val="000000"/>
                </a:solidFill>
                <a:latin typeface="Open Sans"/>
              </a:rPr>
              <a:t>C</a:t>
            </a:r>
            <a:r>
              <a:rPr lang="vi-VN" sz="4800" dirty="0">
                <a:solidFill>
                  <a:srgbClr val="000000"/>
                </a:solidFill>
                <a:latin typeface="Open Sans"/>
              </a:rPr>
              <a:t>. 2, 3 và 5    </a:t>
            </a:r>
            <a:r>
              <a:rPr lang="en-US" sz="4800" dirty="0" smtClean="0">
                <a:solidFill>
                  <a:srgbClr val="000000"/>
                </a:solidFill>
                <a:latin typeface="Open Sans"/>
              </a:rPr>
              <a:t>	</a:t>
            </a:r>
            <a:r>
              <a:rPr lang="vi-VN" sz="4800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vi-VN" sz="4800" dirty="0">
                <a:solidFill>
                  <a:srgbClr val="000000"/>
                </a:solidFill>
                <a:latin typeface="Open Sans"/>
              </a:rPr>
              <a:t>D. 1, 2, 3 và 5</a:t>
            </a:r>
            <a:endParaRPr lang="vi-VN" sz="4800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  <p:sp>
        <p:nvSpPr>
          <p:cNvPr id="3" name="Donut 2"/>
          <p:cNvSpPr/>
          <p:nvPr/>
        </p:nvSpPr>
        <p:spPr>
          <a:xfrm>
            <a:off x="0" y="5257800"/>
            <a:ext cx="647700" cy="530818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1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0" y="593884"/>
            <a:ext cx="9097588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en-US" sz="5400" b="1" dirty="0" err="1">
                <a:solidFill>
                  <a:srgbClr val="00B050"/>
                </a:solidFill>
                <a:latin typeface="Open Sans"/>
              </a:rPr>
              <a:t>Câu</a:t>
            </a:r>
            <a:r>
              <a:rPr lang="en-US" sz="5400" b="1" dirty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  <a:latin typeface="Open Sans"/>
              </a:rPr>
              <a:t>20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: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Cơ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thể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P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có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KG AA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tạo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ra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loại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giao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tử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nào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?</a:t>
            </a:r>
            <a:endParaRPr lang="en-US" sz="5400" dirty="0">
              <a:solidFill>
                <a:srgbClr val="00B050"/>
              </a:solidFill>
              <a:latin typeface="Open Sans"/>
            </a:endParaRPr>
          </a:p>
          <a:p>
            <a:pPr algn="just"/>
            <a:r>
              <a:rPr lang="en-US" sz="6000" dirty="0">
                <a:solidFill>
                  <a:srgbClr val="000000"/>
                </a:solidFill>
                <a:latin typeface="Open Sans"/>
              </a:rPr>
              <a:t>A. </a:t>
            </a:r>
            <a:r>
              <a:rPr lang="en-US" sz="6000" dirty="0" smtClean="0">
                <a:solidFill>
                  <a:srgbClr val="000000"/>
                </a:solidFill>
                <a:latin typeface="Open Sans"/>
              </a:rPr>
              <a:t>AA</a:t>
            </a:r>
            <a:endParaRPr lang="en-US" sz="6000" dirty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en-US" sz="6000" dirty="0">
                <a:solidFill>
                  <a:srgbClr val="000000"/>
                </a:solidFill>
                <a:latin typeface="Open Sans"/>
              </a:rPr>
              <a:t>B. </a:t>
            </a:r>
            <a:r>
              <a:rPr lang="en-US" sz="6000" dirty="0" err="1" smtClean="0">
                <a:solidFill>
                  <a:srgbClr val="000000"/>
                </a:solidFill>
                <a:latin typeface="Open Sans"/>
              </a:rPr>
              <a:t>Aa</a:t>
            </a:r>
            <a:endParaRPr lang="en-US" sz="6000" dirty="0" smtClean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en-US" sz="6000" dirty="0" smtClean="0">
                <a:solidFill>
                  <a:srgbClr val="000000"/>
                </a:solidFill>
                <a:latin typeface="Open Sans"/>
              </a:rPr>
              <a:t>C</a:t>
            </a:r>
            <a:r>
              <a:rPr lang="en-US" sz="6000" dirty="0">
                <a:solidFill>
                  <a:srgbClr val="000000"/>
                </a:solidFill>
                <a:latin typeface="Open Sans"/>
              </a:rPr>
              <a:t>. </a:t>
            </a:r>
            <a:r>
              <a:rPr lang="en-US" sz="6000" dirty="0" smtClean="0">
                <a:solidFill>
                  <a:srgbClr val="000000"/>
                </a:solidFill>
                <a:latin typeface="Open Sans"/>
              </a:rPr>
              <a:t>a</a:t>
            </a:r>
          </a:p>
          <a:p>
            <a:pPr algn="just"/>
            <a:r>
              <a:rPr lang="en-US" sz="6000" dirty="0" smtClean="0">
                <a:solidFill>
                  <a:srgbClr val="000000"/>
                </a:solidFill>
                <a:latin typeface="Open Sans"/>
              </a:rPr>
              <a:t>D</a:t>
            </a:r>
            <a:r>
              <a:rPr lang="en-US" sz="6000" dirty="0">
                <a:solidFill>
                  <a:srgbClr val="000000"/>
                </a:solidFill>
                <a:latin typeface="Open Sans"/>
              </a:rPr>
              <a:t>. </a:t>
            </a:r>
            <a:r>
              <a:rPr lang="en-US" sz="6000" dirty="0" smtClean="0">
                <a:solidFill>
                  <a:srgbClr val="000000"/>
                </a:solidFill>
                <a:latin typeface="Open Sans"/>
              </a:rPr>
              <a:t>A</a:t>
            </a:r>
            <a:endParaRPr lang="en-US" sz="6000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  <p:sp>
        <p:nvSpPr>
          <p:cNvPr id="3" name="Donut 2"/>
          <p:cNvSpPr/>
          <p:nvPr/>
        </p:nvSpPr>
        <p:spPr>
          <a:xfrm>
            <a:off x="0" y="5181600"/>
            <a:ext cx="647700" cy="530818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0" y="593884"/>
            <a:ext cx="9097588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en-US" sz="5400" b="1" dirty="0" err="1">
                <a:solidFill>
                  <a:srgbClr val="00B050"/>
                </a:solidFill>
                <a:latin typeface="Open Sans"/>
              </a:rPr>
              <a:t>Câu</a:t>
            </a:r>
            <a:r>
              <a:rPr lang="en-US" sz="5400" b="1" dirty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  <a:latin typeface="Open Sans"/>
              </a:rPr>
              <a:t>21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: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Cơ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thể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P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có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KG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Aa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tạo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ra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loại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giao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tử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nào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?</a:t>
            </a:r>
            <a:endParaRPr lang="en-US" sz="5400" dirty="0">
              <a:solidFill>
                <a:srgbClr val="00B050"/>
              </a:solidFill>
              <a:latin typeface="Open Sans"/>
            </a:endParaRPr>
          </a:p>
          <a:p>
            <a:pPr algn="just"/>
            <a:r>
              <a:rPr lang="en-US" sz="6000" dirty="0">
                <a:solidFill>
                  <a:srgbClr val="000000"/>
                </a:solidFill>
                <a:latin typeface="Open Sans"/>
              </a:rPr>
              <a:t>A. </a:t>
            </a:r>
            <a:r>
              <a:rPr lang="en-US" sz="6000" dirty="0" smtClean="0">
                <a:solidFill>
                  <a:srgbClr val="000000"/>
                </a:solidFill>
                <a:latin typeface="Open Sans"/>
              </a:rPr>
              <a:t>A,A</a:t>
            </a:r>
            <a:endParaRPr lang="en-US" sz="6000" dirty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en-US" sz="6000" dirty="0">
                <a:solidFill>
                  <a:srgbClr val="000000"/>
                </a:solidFill>
                <a:latin typeface="Open Sans"/>
              </a:rPr>
              <a:t>B. </a:t>
            </a:r>
            <a:r>
              <a:rPr lang="en-US" sz="6000" dirty="0" err="1" smtClean="0">
                <a:solidFill>
                  <a:srgbClr val="000000"/>
                </a:solidFill>
                <a:latin typeface="Open Sans"/>
              </a:rPr>
              <a:t>A,a</a:t>
            </a:r>
            <a:endParaRPr lang="en-US" sz="6000" dirty="0" smtClean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en-US" sz="6000" dirty="0" smtClean="0">
                <a:solidFill>
                  <a:srgbClr val="000000"/>
                </a:solidFill>
                <a:latin typeface="Open Sans"/>
              </a:rPr>
              <a:t>C</a:t>
            </a:r>
            <a:r>
              <a:rPr lang="en-US" sz="6000" dirty="0">
                <a:solidFill>
                  <a:srgbClr val="000000"/>
                </a:solidFill>
                <a:latin typeface="Open Sans"/>
              </a:rPr>
              <a:t>. </a:t>
            </a:r>
            <a:r>
              <a:rPr lang="en-US" sz="6000" dirty="0" smtClean="0">
                <a:solidFill>
                  <a:srgbClr val="000000"/>
                </a:solidFill>
                <a:latin typeface="Open Sans"/>
              </a:rPr>
              <a:t>a</a:t>
            </a:r>
          </a:p>
          <a:p>
            <a:pPr algn="just"/>
            <a:r>
              <a:rPr lang="en-US" sz="6000" dirty="0" smtClean="0">
                <a:solidFill>
                  <a:srgbClr val="000000"/>
                </a:solidFill>
                <a:latin typeface="Open Sans"/>
              </a:rPr>
              <a:t>D</a:t>
            </a:r>
            <a:r>
              <a:rPr lang="en-US" sz="6000" dirty="0">
                <a:solidFill>
                  <a:srgbClr val="000000"/>
                </a:solidFill>
                <a:latin typeface="Open Sans"/>
              </a:rPr>
              <a:t>. </a:t>
            </a:r>
            <a:r>
              <a:rPr lang="en-US" sz="6000" dirty="0" err="1" smtClean="0">
                <a:solidFill>
                  <a:srgbClr val="000000"/>
                </a:solidFill>
                <a:latin typeface="Open Sans"/>
              </a:rPr>
              <a:t>Aa</a:t>
            </a:r>
            <a:endParaRPr lang="en-US" sz="6000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  <p:sp>
        <p:nvSpPr>
          <p:cNvPr id="3" name="Donut 2"/>
          <p:cNvSpPr/>
          <p:nvPr/>
        </p:nvSpPr>
        <p:spPr>
          <a:xfrm>
            <a:off x="34636" y="3427346"/>
            <a:ext cx="647700" cy="530818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33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0" y="593884"/>
            <a:ext cx="9097588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en-US" sz="5400" b="1" dirty="0" err="1">
                <a:solidFill>
                  <a:srgbClr val="00B050"/>
                </a:solidFill>
                <a:latin typeface="Open Sans"/>
              </a:rPr>
              <a:t>Câu</a:t>
            </a:r>
            <a:r>
              <a:rPr lang="en-US" sz="5400" b="1" dirty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  <a:latin typeface="Open Sans"/>
              </a:rPr>
              <a:t>22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: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Cơ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thể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P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có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KG </a:t>
            </a:r>
            <a:r>
              <a:rPr lang="en-US" sz="5400" dirty="0" err="1">
                <a:solidFill>
                  <a:srgbClr val="00B050"/>
                </a:solidFill>
                <a:latin typeface="Open Sans"/>
              </a:rPr>
              <a:t>a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a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tạo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ra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loại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giao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tử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nào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?</a:t>
            </a:r>
            <a:endParaRPr lang="en-US" sz="5400" dirty="0">
              <a:solidFill>
                <a:srgbClr val="00B050"/>
              </a:solidFill>
              <a:latin typeface="Open Sans"/>
            </a:endParaRPr>
          </a:p>
          <a:p>
            <a:pPr algn="just"/>
            <a:r>
              <a:rPr lang="en-US" sz="6000" dirty="0">
                <a:solidFill>
                  <a:srgbClr val="000000"/>
                </a:solidFill>
                <a:latin typeface="Open Sans"/>
              </a:rPr>
              <a:t>A. </a:t>
            </a:r>
            <a:r>
              <a:rPr lang="en-US" sz="6000" dirty="0" smtClean="0">
                <a:solidFill>
                  <a:srgbClr val="000000"/>
                </a:solidFill>
                <a:latin typeface="Open Sans"/>
              </a:rPr>
              <a:t>A,A</a:t>
            </a:r>
            <a:endParaRPr lang="en-US" sz="6000" dirty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en-US" sz="6000" dirty="0">
                <a:solidFill>
                  <a:srgbClr val="000000"/>
                </a:solidFill>
                <a:latin typeface="Open Sans"/>
              </a:rPr>
              <a:t>B. </a:t>
            </a:r>
            <a:r>
              <a:rPr lang="en-US" sz="6000" dirty="0" err="1" smtClean="0">
                <a:solidFill>
                  <a:srgbClr val="000000"/>
                </a:solidFill>
                <a:latin typeface="Open Sans"/>
              </a:rPr>
              <a:t>A,a</a:t>
            </a:r>
            <a:endParaRPr lang="en-US" sz="6000" dirty="0" smtClean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en-US" sz="6000" dirty="0" smtClean="0">
                <a:solidFill>
                  <a:srgbClr val="000000"/>
                </a:solidFill>
                <a:latin typeface="Open Sans"/>
              </a:rPr>
              <a:t>C</a:t>
            </a:r>
            <a:r>
              <a:rPr lang="en-US" sz="6000" dirty="0">
                <a:solidFill>
                  <a:srgbClr val="000000"/>
                </a:solidFill>
                <a:latin typeface="Open Sans"/>
              </a:rPr>
              <a:t>. </a:t>
            </a:r>
            <a:r>
              <a:rPr lang="en-US" sz="6000" dirty="0" smtClean="0">
                <a:solidFill>
                  <a:srgbClr val="000000"/>
                </a:solidFill>
                <a:latin typeface="Open Sans"/>
              </a:rPr>
              <a:t>a</a:t>
            </a:r>
          </a:p>
          <a:p>
            <a:pPr algn="just"/>
            <a:r>
              <a:rPr lang="en-US" sz="6000" dirty="0" smtClean="0">
                <a:solidFill>
                  <a:srgbClr val="000000"/>
                </a:solidFill>
                <a:latin typeface="Open Sans"/>
              </a:rPr>
              <a:t>D</a:t>
            </a:r>
            <a:r>
              <a:rPr lang="en-US" sz="6000" dirty="0">
                <a:solidFill>
                  <a:srgbClr val="000000"/>
                </a:solidFill>
                <a:latin typeface="Open Sans"/>
              </a:rPr>
              <a:t>. </a:t>
            </a:r>
            <a:r>
              <a:rPr lang="en-US" sz="6000" dirty="0" err="1" smtClean="0">
                <a:solidFill>
                  <a:srgbClr val="000000"/>
                </a:solidFill>
                <a:latin typeface="Open Sans"/>
              </a:rPr>
              <a:t>Aa</a:t>
            </a:r>
            <a:endParaRPr lang="en-US" sz="6000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  <p:sp>
        <p:nvSpPr>
          <p:cNvPr id="3" name="Donut 2"/>
          <p:cNvSpPr/>
          <p:nvPr/>
        </p:nvSpPr>
        <p:spPr>
          <a:xfrm>
            <a:off x="34636" y="4326963"/>
            <a:ext cx="647700" cy="530818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46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0" y="593884"/>
            <a:ext cx="9097588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en-US" sz="5400" b="1" dirty="0" err="1">
                <a:solidFill>
                  <a:srgbClr val="00B050"/>
                </a:solidFill>
                <a:latin typeface="Open Sans"/>
              </a:rPr>
              <a:t>Câu</a:t>
            </a:r>
            <a:r>
              <a:rPr lang="en-US" sz="5400" b="1" dirty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  <a:latin typeface="Open Sans"/>
              </a:rPr>
              <a:t>23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: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Cơ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thể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P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có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KG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ddee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tạo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ra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loại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giao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tử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nào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?</a:t>
            </a:r>
            <a:endParaRPr lang="en-US" sz="5400" dirty="0">
              <a:solidFill>
                <a:srgbClr val="00B050"/>
              </a:solidFill>
              <a:latin typeface="Open Sans"/>
            </a:endParaRPr>
          </a:p>
          <a:p>
            <a:pPr algn="just"/>
            <a:r>
              <a:rPr lang="en-US" sz="6000" dirty="0">
                <a:solidFill>
                  <a:srgbClr val="000000"/>
                </a:solidFill>
                <a:latin typeface="Open Sans"/>
              </a:rPr>
              <a:t>A. </a:t>
            </a:r>
            <a:r>
              <a:rPr lang="en-US" sz="6000" dirty="0" smtClean="0">
                <a:solidFill>
                  <a:srgbClr val="000000"/>
                </a:solidFill>
                <a:latin typeface="Open Sans"/>
              </a:rPr>
              <a:t>de</a:t>
            </a:r>
            <a:endParaRPr lang="en-US" sz="6000" dirty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en-US" sz="6000" dirty="0">
                <a:solidFill>
                  <a:srgbClr val="000000"/>
                </a:solidFill>
                <a:latin typeface="Open Sans"/>
              </a:rPr>
              <a:t>B. </a:t>
            </a:r>
            <a:r>
              <a:rPr lang="en-US" sz="6000" dirty="0" err="1" smtClean="0">
                <a:solidFill>
                  <a:srgbClr val="000000"/>
                </a:solidFill>
                <a:latin typeface="Open Sans"/>
              </a:rPr>
              <a:t>d,e</a:t>
            </a:r>
            <a:endParaRPr lang="en-US" sz="6000" dirty="0" smtClean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en-US" sz="6000" dirty="0" smtClean="0">
                <a:solidFill>
                  <a:srgbClr val="000000"/>
                </a:solidFill>
                <a:latin typeface="Open Sans"/>
              </a:rPr>
              <a:t>C</a:t>
            </a:r>
            <a:r>
              <a:rPr lang="en-US" sz="6000" dirty="0">
                <a:solidFill>
                  <a:srgbClr val="000000"/>
                </a:solidFill>
                <a:latin typeface="Open Sans"/>
              </a:rPr>
              <a:t>. </a:t>
            </a:r>
            <a:r>
              <a:rPr lang="en-US" sz="6000" dirty="0" err="1" smtClean="0">
                <a:solidFill>
                  <a:srgbClr val="000000"/>
                </a:solidFill>
                <a:latin typeface="Open Sans"/>
              </a:rPr>
              <a:t>ab</a:t>
            </a:r>
            <a:endParaRPr lang="en-US" sz="6000" dirty="0" smtClean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en-US" sz="6000" dirty="0" smtClean="0">
                <a:solidFill>
                  <a:srgbClr val="000000"/>
                </a:solidFill>
                <a:latin typeface="Open Sans"/>
              </a:rPr>
              <a:t>D</a:t>
            </a:r>
            <a:r>
              <a:rPr lang="en-US" sz="6000" dirty="0">
                <a:solidFill>
                  <a:srgbClr val="000000"/>
                </a:solidFill>
                <a:latin typeface="Open Sans"/>
              </a:rPr>
              <a:t>. </a:t>
            </a:r>
            <a:r>
              <a:rPr lang="en-US" sz="6000" dirty="0" err="1" smtClean="0">
                <a:solidFill>
                  <a:srgbClr val="000000"/>
                </a:solidFill>
                <a:latin typeface="Open Sans"/>
              </a:rPr>
              <a:t>Aa</a:t>
            </a:r>
            <a:endParaRPr lang="en-US" sz="6000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  <p:sp>
        <p:nvSpPr>
          <p:cNvPr id="3" name="Donut 2"/>
          <p:cNvSpPr/>
          <p:nvPr/>
        </p:nvSpPr>
        <p:spPr>
          <a:xfrm>
            <a:off x="34636" y="2514600"/>
            <a:ext cx="647700" cy="530818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15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0" y="178386"/>
            <a:ext cx="9097588" cy="6278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en-US" sz="5400" b="1" dirty="0" err="1">
                <a:solidFill>
                  <a:srgbClr val="00B050"/>
                </a:solidFill>
                <a:latin typeface="Open Sans"/>
              </a:rPr>
              <a:t>Câu</a:t>
            </a:r>
            <a:r>
              <a:rPr lang="en-US" sz="5400" b="1" dirty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  <a:latin typeface="Open Sans"/>
              </a:rPr>
              <a:t>24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: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Cơ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thể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P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có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KG AABB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tạo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ra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loại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giao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tử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nào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?</a:t>
            </a:r>
            <a:endParaRPr lang="en-US" sz="5400" dirty="0">
              <a:solidFill>
                <a:srgbClr val="00B050"/>
              </a:solidFill>
              <a:latin typeface="Open Sans"/>
            </a:endParaRPr>
          </a:p>
          <a:p>
            <a:pPr algn="just"/>
            <a:r>
              <a:rPr lang="en-US" sz="6000" dirty="0">
                <a:solidFill>
                  <a:srgbClr val="000000"/>
                </a:solidFill>
                <a:latin typeface="Open Sans"/>
              </a:rPr>
              <a:t>A. </a:t>
            </a:r>
            <a:r>
              <a:rPr lang="en-US" sz="6000" dirty="0" smtClean="0">
                <a:solidFill>
                  <a:srgbClr val="000000"/>
                </a:solidFill>
                <a:latin typeface="Open Sans"/>
              </a:rPr>
              <a:t>A, B</a:t>
            </a:r>
            <a:endParaRPr lang="en-US" sz="6000" dirty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en-US" sz="6000" dirty="0">
                <a:solidFill>
                  <a:srgbClr val="000000"/>
                </a:solidFill>
                <a:latin typeface="Open Sans"/>
              </a:rPr>
              <a:t>B. </a:t>
            </a:r>
            <a:r>
              <a:rPr lang="en-US" sz="6000" dirty="0" smtClean="0">
                <a:solidFill>
                  <a:srgbClr val="000000"/>
                </a:solidFill>
                <a:latin typeface="Open Sans"/>
              </a:rPr>
              <a:t>AABB</a:t>
            </a:r>
          </a:p>
          <a:p>
            <a:pPr algn="just"/>
            <a:r>
              <a:rPr lang="en-US" sz="6000" dirty="0" smtClean="0">
                <a:solidFill>
                  <a:srgbClr val="000000"/>
                </a:solidFill>
                <a:latin typeface="Open Sans"/>
              </a:rPr>
              <a:t>C</a:t>
            </a:r>
            <a:r>
              <a:rPr lang="en-US" sz="6000" dirty="0">
                <a:solidFill>
                  <a:srgbClr val="000000"/>
                </a:solidFill>
                <a:latin typeface="Open Sans"/>
              </a:rPr>
              <a:t>. </a:t>
            </a:r>
            <a:r>
              <a:rPr lang="en-US" sz="6000" dirty="0" err="1" smtClean="0">
                <a:solidFill>
                  <a:srgbClr val="000000"/>
                </a:solidFill>
                <a:latin typeface="Open Sans"/>
              </a:rPr>
              <a:t>ab</a:t>
            </a:r>
            <a:endParaRPr lang="en-US" sz="6000" dirty="0" smtClean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en-US" sz="6000" dirty="0" smtClean="0">
                <a:solidFill>
                  <a:srgbClr val="000000"/>
                </a:solidFill>
                <a:latin typeface="Open Sans"/>
              </a:rPr>
              <a:t>D</a:t>
            </a:r>
            <a:r>
              <a:rPr lang="en-US" sz="6000" dirty="0">
                <a:solidFill>
                  <a:srgbClr val="000000"/>
                </a:solidFill>
                <a:latin typeface="Open Sans"/>
              </a:rPr>
              <a:t>. </a:t>
            </a:r>
            <a:r>
              <a:rPr lang="en-US" sz="6000" dirty="0" smtClean="0">
                <a:solidFill>
                  <a:srgbClr val="000000"/>
                </a:solidFill>
                <a:latin typeface="Open Sans"/>
              </a:rPr>
              <a:t>AB</a:t>
            </a:r>
            <a:endParaRPr lang="en-US" sz="6000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  <p:sp>
        <p:nvSpPr>
          <p:cNvPr id="3" name="Donut 2"/>
          <p:cNvSpPr/>
          <p:nvPr/>
        </p:nvSpPr>
        <p:spPr>
          <a:xfrm>
            <a:off x="83820" y="5638800"/>
            <a:ext cx="647700" cy="530818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48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0" y="178386"/>
            <a:ext cx="9097588" cy="6278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en-US" sz="5400" b="1" dirty="0" err="1">
                <a:solidFill>
                  <a:srgbClr val="00B050"/>
                </a:solidFill>
                <a:latin typeface="Open Sans"/>
              </a:rPr>
              <a:t>Câu</a:t>
            </a:r>
            <a:r>
              <a:rPr lang="en-US" sz="5400" b="1" dirty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  <a:latin typeface="Open Sans"/>
              </a:rPr>
              <a:t>25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: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Cơ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thể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P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có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KG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AaBb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tạo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ra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loại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giao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tử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nào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?</a:t>
            </a:r>
            <a:endParaRPr lang="en-US" sz="5400" dirty="0">
              <a:solidFill>
                <a:srgbClr val="00B050"/>
              </a:solidFill>
              <a:latin typeface="Open Sans"/>
            </a:endParaRPr>
          </a:p>
          <a:p>
            <a:pPr algn="just"/>
            <a:r>
              <a:rPr lang="en-US" sz="6000" dirty="0">
                <a:solidFill>
                  <a:srgbClr val="000000"/>
                </a:solidFill>
                <a:latin typeface="Open Sans"/>
              </a:rPr>
              <a:t>A. </a:t>
            </a:r>
            <a:r>
              <a:rPr lang="en-US" sz="6000" dirty="0" smtClean="0">
                <a:solidFill>
                  <a:srgbClr val="000000"/>
                </a:solidFill>
                <a:latin typeface="Open Sans"/>
              </a:rPr>
              <a:t>A, B, a, b</a:t>
            </a:r>
            <a:endParaRPr lang="en-US" sz="6000" dirty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en-US" sz="6000" dirty="0">
                <a:solidFill>
                  <a:srgbClr val="000000"/>
                </a:solidFill>
                <a:latin typeface="Open Sans"/>
              </a:rPr>
              <a:t>B. </a:t>
            </a:r>
            <a:r>
              <a:rPr lang="en-US" sz="6000" dirty="0" err="1" smtClean="0">
                <a:solidFill>
                  <a:srgbClr val="000000"/>
                </a:solidFill>
                <a:latin typeface="Open Sans"/>
              </a:rPr>
              <a:t>Aa</a:t>
            </a:r>
            <a:r>
              <a:rPr lang="en-US" sz="6000" dirty="0" smtClean="0">
                <a:solidFill>
                  <a:srgbClr val="000000"/>
                </a:solidFill>
                <a:latin typeface="Open Sans"/>
              </a:rPr>
              <a:t>, Bb</a:t>
            </a:r>
          </a:p>
          <a:p>
            <a:pPr algn="just"/>
            <a:r>
              <a:rPr lang="en-US" sz="6000" dirty="0" smtClean="0">
                <a:solidFill>
                  <a:srgbClr val="000000"/>
                </a:solidFill>
                <a:latin typeface="Open Sans"/>
              </a:rPr>
              <a:t>C</a:t>
            </a:r>
            <a:r>
              <a:rPr lang="en-US" sz="6000" dirty="0">
                <a:solidFill>
                  <a:srgbClr val="000000"/>
                </a:solidFill>
                <a:latin typeface="Open Sans"/>
              </a:rPr>
              <a:t>. </a:t>
            </a:r>
            <a:r>
              <a:rPr lang="en-US" sz="6000" dirty="0" smtClean="0">
                <a:solidFill>
                  <a:srgbClr val="000000"/>
                </a:solidFill>
                <a:latin typeface="Open Sans"/>
              </a:rPr>
              <a:t>AB, </a:t>
            </a:r>
            <a:r>
              <a:rPr lang="en-US" sz="6000" dirty="0" err="1" smtClean="0">
                <a:solidFill>
                  <a:srgbClr val="000000"/>
                </a:solidFill>
                <a:latin typeface="Open Sans"/>
              </a:rPr>
              <a:t>Ab</a:t>
            </a:r>
            <a:r>
              <a:rPr lang="en-US" sz="6000" dirty="0" smtClean="0">
                <a:solidFill>
                  <a:srgbClr val="000000"/>
                </a:solidFill>
                <a:latin typeface="Open Sans"/>
              </a:rPr>
              <a:t>, </a:t>
            </a:r>
            <a:r>
              <a:rPr lang="en-US" sz="6000" dirty="0" err="1" smtClean="0">
                <a:solidFill>
                  <a:srgbClr val="000000"/>
                </a:solidFill>
                <a:latin typeface="Open Sans"/>
              </a:rPr>
              <a:t>aB</a:t>
            </a:r>
            <a:r>
              <a:rPr lang="en-US" sz="6000" dirty="0" smtClean="0">
                <a:solidFill>
                  <a:srgbClr val="000000"/>
                </a:solidFill>
                <a:latin typeface="Open Sans"/>
              </a:rPr>
              <a:t>, </a:t>
            </a:r>
            <a:r>
              <a:rPr lang="en-US" sz="6000" dirty="0" err="1" smtClean="0">
                <a:solidFill>
                  <a:srgbClr val="000000"/>
                </a:solidFill>
                <a:latin typeface="Open Sans"/>
              </a:rPr>
              <a:t>ab</a:t>
            </a:r>
            <a:endParaRPr lang="en-US" sz="6000" dirty="0" smtClean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en-US" sz="6000" dirty="0" smtClean="0">
                <a:solidFill>
                  <a:srgbClr val="000000"/>
                </a:solidFill>
                <a:latin typeface="Open Sans"/>
              </a:rPr>
              <a:t>D</a:t>
            </a:r>
            <a:r>
              <a:rPr lang="en-US" sz="6000" dirty="0">
                <a:solidFill>
                  <a:srgbClr val="000000"/>
                </a:solidFill>
                <a:latin typeface="Open Sans"/>
              </a:rPr>
              <a:t>. </a:t>
            </a:r>
            <a:r>
              <a:rPr lang="en-US" sz="6000" dirty="0" smtClean="0">
                <a:solidFill>
                  <a:srgbClr val="000000"/>
                </a:solidFill>
                <a:latin typeface="Open Sans"/>
              </a:rPr>
              <a:t>AB</a:t>
            </a:r>
            <a:endParaRPr lang="en-US" sz="6000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  <p:sp>
        <p:nvSpPr>
          <p:cNvPr id="3" name="Donut 2"/>
          <p:cNvSpPr/>
          <p:nvPr/>
        </p:nvSpPr>
        <p:spPr>
          <a:xfrm>
            <a:off x="83820" y="4800600"/>
            <a:ext cx="647700" cy="530818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46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0" y="501551"/>
            <a:ext cx="9097588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en-US" sz="5400" b="1" dirty="0" err="1">
                <a:solidFill>
                  <a:srgbClr val="00B050"/>
                </a:solidFill>
                <a:latin typeface="Open Sans"/>
              </a:rPr>
              <a:t>Câu</a:t>
            </a:r>
            <a:r>
              <a:rPr lang="en-US" sz="5400" b="1" dirty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  <a:latin typeface="Open Sans"/>
              </a:rPr>
              <a:t>26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: </a:t>
            </a:r>
            <a:r>
              <a:rPr lang="en-US" sz="5400" dirty="0" err="1">
                <a:solidFill>
                  <a:srgbClr val="00B050"/>
                </a:solidFill>
                <a:latin typeface="Open Sans"/>
              </a:rPr>
              <a:t>Phép</a:t>
            </a:r>
            <a:r>
              <a:rPr lang="en-US" sz="5400" dirty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>
                <a:solidFill>
                  <a:srgbClr val="00B050"/>
                </a:solidFill>
                <a:latin typeface="Open Sans"/>
              </a:rPr>
              <a:t>lai</a:t>
            </a:r>
            <a:r>
              <a:rPr lang="en-US" sz="5400" dirty="0">
                <a:solidFill>
                  <a:srgbClr val="00B050"/>
                </a:solidFill>
                <a:latin typeface="Open Sans"/>
              </a:rPr>
              <a:t> P :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AAx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aa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>
                <a:solidFill>
                  <a:srgbClr val="00B050"/>
                </a:solidFill>
                <a:latin typeface="Open Sans"/>
              </a:rPr>
              <a:t>cho</a:t>
            </a:r>
            <a:r>
              <a:rPr lang="en-US" sz="5400" dirty="0">
                <a:solidFill>
                  <a:srgbClr val="00B050"/>
                </a:solidFill>
                <a:latin typeface="Open Sans"/>
              </a:rPr>
              <a:t> F1 </a:t>
            </a:r>
            <a:r>
              <a:rPr lang="en-US" sz="5400" dirty="0" err="1">
                <a:solidFill>
                  <a:srgbClr val="00B050"/>
                </a:solidFill>
                <a:latin typeface="Open Sans"/>
              </a:rPr>
              <a:t>có</a:t>
            </a:r>
            <a:r>
              <a:rPr lang="en-US" sz="5400" dirty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>
                <a:solidFill>
                  <a:srgbClr val="00B050"/>
                </a:solidFill>
                <a:latin typeface="Open Sans"/>
              </a:rPr>
              <a:t>tỉ</a:t>
            </a:r>
            <a:r>
              <a:rPr lang="en-US" sz="5400" dirty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>
                <a:solidFill>
                  <a:srgbClr val="00B050"/>
                </a:solidFill>
                <a:latin typeface="Open Sans"/>
              </a:rPr>
              <a:t>lệ</a:t>
            </a:r>
            <a:r>
              <a:rPr lang="en-US" sz="5400" dirty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>
                <a:solidFill>
                  <a:srgbClr val="00B050"/>
                </a:solidFill>
                <a:latin typeface="Open Sans"/>
              </a:rPr>
              <a:t>kiểu</a:t>
            </a:r>
            <a:r>
              <a:rPr lang="en-US" sz="5400" dirty="0">
                <a:solidFill>
                  <a:srgbClr val="00B050"/>
                </a:solidFill>
                <a:latin typeface="Open Sans"/>
              </a:rPr>
              <a:t> gen</a:t>
            </a:r>
          </a:p>
          <a:p>
            <a:pPr algn="just"/>
            <a:r>
              <a:rPr lang="en-US" sz="6000" dirty="0">
                <a:solidFill>
                  <a:srgbClr val="000000"/>
                </a:solidFill>
                <a:latin typeface="Open Sans"/>
              </a:rPr>
              <a:t>A. </a:t>
            </a:r>
            <a:r>
              <a:rPr lang="en-US" sz="6000" dirty="0" smtClean="0">
                <a:solidFill>
                  <a:srgbClr val="000000"/>
                </a:solidFill>
                <a:latin typeface="Open Sans"/>
              </a:rPr>
              <a:t>3Aa </a:t>
            </a:r>
            <a:r>
              <a:rPr lang="en-US" sz="6000" dirty="0">
                <a:solidFill>
                  <a:srgbClr val="000000"/>
                </a:solidFill>
                <a:latin typeface="Open Sans"/>
              </a:rPr>
              <a:t>: </a:t>
            </a:r>
            <a:r>
              <a:rPr lang="en-US" sz="6000" dirty="0" smtClean="0">
                <a:solidFill>
                  <a:srgbClr val="000000"/>
                </a:solidFill>
                <a:latin typeface="Open Sans"/>
              </a:rPr>
              <a:t>1aa</a:t>
            </a:r>
            <a:endParaRPr lang="en-US" sz="6000" dirty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en-US" sz="6000" dirty="0">
                <a:solidFill>
                  <a:srgbClr val="000000"/>
                </a:solidFill>
                <a:latin typeface="Open Sans"/>
              </a:rPr>
              <a:t>B. </a:t>
            </a:r>
            <a:r>
              <a:rPr lang="en-US" sz="6000" dirty="0" smtClean="0">
                <a:solidFill>
                  <a:srgbClr val="000000"/>
                </a:solidFill>
                <a:latin typeface="Open Sans"/>
              </a:rPr>
              <a:t>3AA: 1Aa </a:t>
            </a:r>
          </a:p>
          <a:p>
            <a:pPr algn="just"/>
            <a:r>
              <a:rPr lang="en-US" sz="6000" dirty="0" smtClean="0">
                <a:solidFill>
                  <a:srgbClr val="000000"/>
                </a:solidFill>
                <a:latin typeface="Open Sans"/>
              </a:rPr>
              <a:t>C</a:t>
            </a:r>
            <a:r>
              <a:rPr lang="en-US" sz="6000" dirty="0">
                <a:solidFill>
                  <a:srgbClr val="000000"/>
                </a:solidFill>
                <a:latin typeface="Open Sans"/>
              </a:rPr>
              <a:t>. </a:t>
            </a:r>
            <a:r>
              <a:rPr lang="en-US" sz="6000" dirty="0" smtClean="0">
                <a:solidFill>
                  <a:srgbClr val="000000"/>
                </a:solidFill>
                <a:latin typeface="Open Sans"/>
              </a:rPr>
              <a:t>100% </a:t>
            </a:r>
            <a:r>
              <a:rPr lang="en-US" sz="6000" dirty="0" err="1" smtClean="0">
                <a:solidFill>
                  <a:srgbClr val="000000"/>
                </a:solidFill>
                <a:latin typeface="Open Sans"/>
              </a:rPr>
              <a:t>Aa</a:t>
            </a:r>
            <a:endParaRPr lang="en-US" sz="6000" dirty="0" smtClean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en-US" sz="6000" dirty="0" smtClean="0">
                <a:solidFill>
                  <a:srgbClr val="000000"/>
                </a:solidFill>
                <a:latin typeface="Open Sans"/>
              </a:rPr>
              <a:t>D</a:t>
            </a:r>
            <a:r>
              <a:rPr lang="en-US" sz="6000" dirty="0">
                <a:solidFill>
                  <a:srgbClr val="000000"/>
                </a:solidFill>
                <a:latin typeface="Open Sans"/>
              </a:rPr>
              <a:t>. </a:t>
            </a:r>
            <a:r>
              <a:rPr lang="en-US" sz="6000" dirty="0" smtClean="0">
                <a:solidFill>
                  <a:srgbClr val="000000"/>
                </a:solidFill>
                <a:latin typeface="Open Sans"/>
              </a:rPr>
              <a:t>100% </a:t>
            </a:r>
            <a:r>
              <a:rPr lang="en-US" sz="6000" dirty="0" err="1" smtClean="0">
                <a:solidFill>
                  <a:srgbClr val="000000"/>
                </a:solidFill>
                <a:latin typeface="Open Sans"/>
              </a:rPr>
              <a:t>aa</a:t>
            </a:r>
            <a:endParaRPr lang="en-US" sz="6000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  <p:sp>
        <p:nvSpPr>
          <p:cNvPr id="3" name="Donut 2"/>
          <p:cNvSpPr/>
          <p:nvPr/>
        </p:nvSpPr>
        <p:spPr>
          <a:xfrm>
            <a:off x="65809" y="4345982"/>
            <a:ext cx="647700" cy="530818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77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0" y="501551"/>
            <a:ext cx="9097588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en-US" sz="5400" b="1" dirty="0" err="1">
                <a:solidFill>
                  <a:srgbClr val="00B050"/>
                </a:solidFill>
                <a:latin typeface="Open Sans"/>
              </a:rPr>
              <a:t>Câu</a:t>
            </a:r>
            <a:r>
              <a:rPr lang="en-US" sz="5400" b="1" dirty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  <a:latin typeface="Open Sans"/>
              </a:rPr>
              <a:t>27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: </a:t>
            </a:r>
            <a:r>
              <a:rPr lang="en-US" sz="5400" dirty="0" err="1">
                <a:solidFill>
                  <a:srgbClr val="00B050"/>
                </a:solidFill>
                <a:latin typeface="Open Sans"/>
              </a:rPr>
              <a:t>Phép</a:t>
            </a:r>
            <a:r>
              <a:rPr lang="en-US" sz="5400" dirty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>
                <a:solidFill>
                  <a:srgbClr val="00B050"/>
                </a:solidFill>
                <a:latin typeface="Open Sans"/>
              </a:rPr>
              <a:t>lai</a:t>
            </a:r>
            <a:r>
              <a:rPr lang="en-US" sz="5400" dirty="0">
                <a:solidFill>
                  <a:srgbClr val="00B050"/>
                </a:solidFill>
                <a:latin typeface="Open Sans"/>
              </a:rPr>
              <a:t> P :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AAx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AA </a:t>
            </a:r>
            <a:r>
              <a:rPr lang="en-US" sz="5400" dirty="0" err="1">
                <a:solidFill>
                  <a:srgbClr val="00B050"/>
                </a:solidFill>
                <a:latin typeface="Open Sans"/>
              </a:rPr>
              <a:t>cho</a:t>
            </a:r>
            <a:r>
              <a:rPr lang="en-US" sz="5400" dirty="0">
                <a:solidFill>
                  <a:srgbClr val="00B050"/>
                </a:solidFill>
                <a:latin typeface="Open Sans"/>
              </a:rPr>
              <a:t> F1 </a:t>
            </a:r>
            <a:r>
              <a:rPr lang="en-US" sz="5400" dirty="0" err="1">
                <a:solidFill>
                  <a:srgbClr val="00B050"/>
                </a:solidFill>
                <a:latin typeface="Open Sans"/>
              </a:rPr>
              <a:t>có</a:t>
            </a:r>
            <a:r>
              <a:rPr lang="en-US" sz="5400" dirty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>
                <a:solidFill>
                  <a:srgbClr val="00B050"/>
                </a:solidFill>
                <a:latin typeface="Open Sans"/>
              </a:rPr>
              <a:t>tỉ</a:t>
            </a:r>
            <a:r>
              <a:rPr lang="en-US" sz="5400" dirty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>
                <a:solidFill>
                  <a:srgbClr val="00B050"/>
                </a:solidFill>
                <a:latin typeface="Open Sans"/>
              </a:rPr>
              <a:t>lệ</a:t>
            </a:r>
            <a:r>
              <a:rPr lang="en-US" sz="5400" dirty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>
                <a:solidFill>
                  <a:srgbClr val="00B050"/>
                </a:solidFill>
                <a:latin typeface="Open Sans"/>
              </a:rPr>
              <a:t>kiểu</a:t>
            </a:r>
            <a:r>
              <a:rPr lang="en-US" sz="5400" dirty="0">
                <a:solidFill>
                  <a:srgbClr val="00B050"/>
                </a:solidFill>
                <a:latin typeface="Open Sans"/>
              </a:rPr>
              <a:t> gen</a:t>
            </a:r>
          </a:p>
          <a:p>
            <a:pPr algn="just"/>
            <a:r>
              <a:rPr lang="en-US" sz="6000" dirty="0">
                <a:solidFill>
                  <a:srgbClr val="000000"/>
                </a:solidFill>
                <a:latin typeface="Open Sans"/>
              </a:rPr>
              <a:t>A. </a:t>
            </a:r>
            <a:r>
              <a:rPr lang="en-US" sz="6000" dirty="0" smtClean="0">
                <a:solidFill>
                  <a:srgbClr val="000000"/>
                </a:solidFill>
                <a:latin typeface="Open Sans"/>
              </a:rPr>
              <a:t>3Aa </a:t>
            </a:r>
            <a:r>
              <a:rPr lang="en-US" sz="6000" dirty="0">
                <a:solidFill>
                  <a:srgbClr val="000000"/>
                </a:solidFill>
                <a:latin typeface="Open Sans"/>
              </a:rPr>
              <a:t>: </a:t>
            </a:r>
            <a:r>
              <a:rPr lang="en-US" sz="6000" dirty="0" smtClean="0">
                <a:solidFill>
                  <a:srgbClr val="000000"/>
                </a:solidFill>
                <a:latin typeface="Open Sans"/>
              </a:rPr>
              <a:t>1aa</a:t>
            </a:r>
            <a:endParaRPr lang="en-US" sz="6000" dirty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en-US" sz="6000" dirty="0">
                <a:solidFill>
                  <a:srgbClr val="000000"/>
                </a:solidFill>
                <a:latin typeface="Open Sans"/>
              </a:rPr>
              <a:t>B. </a:t>
            </a:r>
            <a:r>
              <a:rPr lang="en-US" sz="6000" dirty="0" smtClean="0">
                <a:solidFill>
                  <a:srgbClr val="000000"/>
                </a:solidFill>
                <a:latin typeface="Open Sans"/>
              </a:rPr>
              <a:t>3AA: 1Aa </a:t>
            </a:r>
          </a:p>
          <a:p>
            <a:pPr algn="just"/>
            <a:r>
              <a:rPr lang="en-US" sz="6000" dirty="0" smtClean="0">
                <a:solidFill>
                  <a:srgbClr val="000000"/>
                </a:solidFill>
                <a:latin typeface="Open Sans"/>
              </a:rPr>
              <a:t>C</a:t>
            </a:r>
            <a:r>
              <a:rPr lang="en-US" sz="6000" dirty="0">
                <a:solidFill>
                  <a:srgbClr val="000000"/>
                </a:solidFill>
                <a:latin typeface="Open Sans"/>
              </a:rPr>
              <a:t>. </a:t>
            </a:r>
            <a:r>
              <a:rPr lang="en-US" sz="6000" dirty="0" smtClean="0">
                <a:solidFill>
                  <a:srgbClr val="000000"/>
                </a:solidFill>
                <a:latin typeface="Open Sans"/>
              </a:rPr>
              <a:t>100% </a:t>
            </a:r>
            <a:r>
              <a:rPr lang="en-US" sz="6000" dirty="0" err="1" smtClean="0">
                <a:solidFill>
                  <a:srgbClr val="000000"/>
                </a:solidFill>
                <a:latin typeface="Open Sans"/>
              </a:rPr>
              <a:t>Aa</a:t>
            </a:r>
            <a:endParaRPr lang="en-US" sz="6000" dirty="0" smtClean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en-US" sz="6000" dirty="0" smtClean="0">
                <a:solidFill>
                  <a:srgbClr val="000000"/>
                </a:solidFill>
                <a:latin typeface="Open Sans"/>
              </a:rPr>
              <a:t>D</a:t>
            </a:r>
            <a:r>
              <a:rPr lang="en-US" sz="6000" dirty="0">
                <a:solidFill>
                  <a:srgbClr val="000000"/>
                </a:solidFill>
                <a:latin typeface="Open Sans"/>
              </a:rPr>
              <a:t>. </a:t>
            </a:r>
            <a:r>
              <a:rPr lang="en-US" sz="6000" dirty="0" smtClean="0">
                <a:solidFill>
                  <a:srgbClr val="000000"/>
                </a:solidFill>
                <a:latin typeface="Open Sans"/>
              </a:rPr>
              <a:t>100% AA</a:t>
            </a:r>
            <a:endParaRPr lang="en-US" sz="6000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  <p:sp>
        <p:nvSpPr>
          <p:cNvPr id="3" name="Donut 2"/>
          <p:cNvSpPr/>
          <p:nvPr/>
        </p:nvSpPr>
        <p:spPr>
          <a:xfrm>
            <a:off x="65809" y="5257800"/>
            <a:ext cx="647700" cy="530818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946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0" y="501551"/>
            <a:ext cx="9097588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en-US" sz="5400" b="1" dirty="0" err="1">
                <a:solidFill>
                  <a:srgbClr val="00B050"/>
                </a:solidFill>
                <a:latin typeface="Open Sans"/>
              </a:rPr>
              <a:t>Câu</a:t>
            </a:r>
            <a:r>
              <a:rPr lang="en-US" sz="5400" b="1" dirty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  <a:latin typeface="Open Sans"/>
              </a:rPr>
              <a:t>28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: </a:t>
            </a:r>
            <a:r>
              <a:rPr lang="en-US" sz="5400" dirty="0" err="1">
                <a:solidFill>
                  <a:srgbClr val="00B050"/>
                </a:solidFill>
                <a:latin typeface="Open Sans"/>
              </a:rPr>
              <a:t>Phép</a:t>
            </a:r>
            <a:r>
              <a:rPr lang="en-US" sz="5400" dirty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>
                <a:solidFill>
                  <a:srgbClr val="00B050"/>
                </a:solidFill>
                <a:latin typeface="Open Sans"/>
              </a:rPr>
              <a:t>lai</a:t>
            </a:r>
            <a:r>
              <a:rPr lang="en-US" sz="5400" dirty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P: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Aax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Open Sans"/>
              </a:rPr>
              <a:t>Aa</a:t>
            </a:r>
            <a:r>
              <a:rPr lang="en-US" sz="5400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>
                <a:solidFill>
                  <a:srgbClr val="00B050"/>
                </a:solidFill>
                <a:latin typeface="Open Sans"/>
              </a:rPr>
              <a:t>cho</a:t>
            </a:r>
            <a:r>
              <a:rPr lang="en-US" sz="5400" dirty="0">
                <a:solidFill>
                  <a:srgbClr val="00B050"/>
                </a:solidFill>
                <a:latin typeface="Open Sans"/>
              </a:rPr>
              <a:t> F1 </a:t>
            </a:r>
            <a:r>
              <a:rPr lang="en-US" sz="5400" dirty="0" err="1">
                <a:solidFill>
                  <a:srgbClr val="00B050"/>
                </a:solidFill>
                <a:latin typeface="Open Sans"/>
              </a:rPr>
              <a:t>có</a:t>
            </a:r>
            <a:r>
              <a:rPr lang="en-US" sz="5400" dirty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>
                <a:solidFill>
                  <a:srgbClr val="00B050"/>
                </a:solidFill>
                <a:latin typeface="Open Sans"/>
              </a:rPr>
              <a:t>tỉ</a:t>
            </a:r>
            <a:r>
              <a:rPr lang="en-US" sz="5400" dirty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>
                <a:solidFill>
                  <a:srgbClr val="00B050"/>
                </a:solidFill>
                <a:latin typeface="Open Sans"/>
              </a:rPr>
              <a:t>lệ</a:t>
            </a:r>
            <a:r>
              <a:rPr lang="en-US" sz="5400" dirty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5400" dirty="0" err="1">
                <a:solidFill>
                  <a:srgbClr val="00B050"/>
                </a:solidFill>
                <a:latin typeface="Open Sans"/>
              </a:rPr>
              <a:t>kiểu</a:t>
            </a:r>
            <a:r>
              <a:rPr lang="en-US" sz="5400" dirty="0">
                <a:solidFill>
                  <a:srgbClr val="00B050"/>
                </a:solidFill>
                <a:latin typeface="Open Sans"/>
              </a:rPr>
              <a:t> gen</a:t>
            </a:r>
          </a:p>
          <a:p>
            <a:pPr algn="just"/>
            <a:r>
              <a:rPr lang="en-US" sz="6000" dirty="0">
                <a:solidFill>
                  <a:srgbClr val="000000"/>
                </a:solidFill>
                <a:latin typeface="Open Sans"/>
              </a:rPr>
              <a:t>A. </a:t>
            </a:r>
            <a:r>
              <a:rPr lang="en-US" sz="6000" dirty="0" smtClean="0">
                <a:solidFill>
                  <a:srgbClr val="000000"/>
                </a:solidFill>
                <a:latin typeface="Open Sans"/>
              </a:rPr>
              <a:t>1AA: 2Aa </a:t>
            </a:r>
            <a:r>
              <a:rPr lang="en-US" sz="6000" dirty="0">
                <a:solidFill>
                  <a:srgbClr val="000000"/>
                </a:solidFill>
                <a:latin typeface="Open Sans"/>
              </a:rPr>
              <a:t>: </a:t>
            </a:r>
            <a:r>
              <a:rPr lang="en-US" sz="6000" dirty="0" smtClean="0">
                <a:solidFill>
                  <a:srgbClr val="000000"/>
                </a:solidFill>
                <a:latin typeface="Open Sans"/>
              </a:rPr>
              <a:t>1aa</a:t>
            </a:r>
            <a:endParaRPr lang="en-US" sz="6000" dirty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en-US" sz="6000" dirty="0">
                <a:solidFill>
                  <a:srgbClr val="000000"/>
                </a:solidFill>
                <a:latin typeface="Open Sans"/>
              </a:rPr>
              <a:t>B. </a:t>
            </a:r>
            <a:r>
              <a:rPr lang="en-US" sz="6000" dirty="0" smtClean="0">
                <a:solidFill>
                  <a:srgbClr val="000000"/>
                </a:solidFill>
                <a:latin typeface="Open Sans"/>
              </a:rPr>
              <a:t>3AA: 1Aa </a:t>
            </a:r>
          </a:p>
          <a:p>
            <a:pPr algn="just"/>
            <a:r>
              <a:rPr lang="en-US" sz="6000" dirty="0" smtClean="0">
                <a:solidFill>
                  <a:srgbClr val="000000"/>
                </a:solidFill>
                <a:latin typeface="Open Sans"/>
              </a:rPr>
              <a:t>C</a:t>
            </a:r>
            <a:r>
              <a:rPr lang="en-US" sz="6000" dirty="0">
                <a:solidFill>
                  <a:srgbClr val="000000"/>
                </a:solidFill>
                <a:latin typeface="Open Sans"/>
              </a:rPr>
              <a:t>. </a:t>
            </a:r>
            <a:r>
              <a:rPr lang="en-US" sz="6000" dirty="0" smtClean="0">
                <a:solidFill>
                  <a:srgbClr val="000000"/>
                </a:solidFill>
                <a:latin typeface="Open Sans"/>
              </a:rPr>
              <a:t>100% </a:t>
            </a:r>
            <a:r>
              <a:rPr lang="en-US" sz="6000" dirty="0" err="1" smtClean="0">
                <a:solidFill>
                  <a:srgbClr val="000000"/>
                </a:solidFill>
                <a:latin typeface="Open Sans"/>
              </a:rPr>
              <a:t>Aa</a:t>
            </a:r>
            <a:endParaRPr lang="en-US" sz="6000" dirty="0" smtClean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en-US" sz="6000" dirty="0" smtClean="0">
                <a:solidFill>
                  <a:srgbClr val="000000"/>
                </a:solidFill>
                <a:latin typeface="Open Sans"/>
              </a:rPr>
              <a:t>D</a:t>
            </a:r>
            <a:r>
              <a:rPr lang="en-US" sz="6000" dirty="0">
                <a:solidFill>
                  <a:srgbClr val="000000"/>
                </a:solidFill>
                <a:latin typeface="Open Sans"/>
              </a:rPr>
              <a:t>. </a:t>
            </a:r>
            <a:r>
              <a:rPr lang="en-US" sz="6000" dirty="0" smtClean="0">
                <a:solidFill>
                  <a:srgbClr val="000000"/>
                </a:solidFill>
                <a:latin typeface="Open Sans"/>
              </a:rPr>
              <a:t>100% AA</a:t>
            </a:r>
            <a:endParaRPr lang="en-US" sz="6000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  <p:sp>
        <p:nvSpPr>
          <p:cNvPr id="3" name="Donut 2"/>
          <p:cNvSpPr/>
          <p:nvPr/>
        </p:nvSpPr>
        <p:spPr>
          <a:xfrm>
            <a:off x="98367" y="2590800"/>
            <a:ext cx="647700" cy="530818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302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132976" y="489935"/>
            <a:ext cx="8964612" cy="609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vi-VN" sz="3000" b="1" dirty="0">
                <a:solidFill>
                  <a:srgbClr val="7030A0"/>
                </a:solidFill>
                <a:latin typeface="Open Sans"/>
              </a:rPr>
              <a:t>Câu </a:t>
            </a:r>
            <a:r>
              <a:rPr lang="en-US" sz="3000" b="1" dirty="0" smtClean="0">
                <a:solidFill>
                  <a:srgbClr val="7030A0"/>
                </a:solidFill>
                <a:latin typeface="Open Sans"/>
              </a:rPr>
              <a:t>2</a:t>
            </a:r>
            <a:r>
              <a:rPr lang="vi-VN" sz="3000" dirty="0" smtClean="0">
                <a:solidFill>
                  <a:srgbClr val="7030A0"/>
                </a:solidFill>
                <a:latin typeface="Open Sans"/>
              </a:rPr>
              <a:t>: </a:t>
            </a:r>
            <a:r>
              <a:rPr lang="vi-VN" sz="3000" dirty="0">
                <a:solidFill>
                  <a:srgbClr val="7030A0"/>
                </a:solidFill>
                <a:latin typeface="Open Sans"/>
              </a:rPr>
              <a:t>Trong các phát biểu sau đây, có bao nhiêu phát biểu đúng?</a:t>
            </a:r>
          </a:p>
          <a:p>
            <a:pPr algn="just"/>
            <a:r>
              <a:rPr lang="vi-VN" sz="3000" dirty="0">
                <a:solidFill>
                  <a:srgbClr val="000000"/>
                </a:solidFill>
                <a:latin typeface="Open Sans"/>
              </a:rPr>
              <a:t>1. Kiểu hình là tổ hợp toàn bộ các tính trạng của cơ thể.</a:t>
            </a:r>
          </a:p>
          <a:p>
            <a:pPr algn="just"/>
            <a:r>
              <a:rPr lang="vi-VN" sz="3000" dirty="0">
                <a:solidFill>
                  <a:srgbClr val="000000"/>
                </a:solidFill>
                <a:latin typeface="Open Sans"/>
              </a:rPr>
              <a:t>2. Kiểu hình là tổ hợp toàn bộ các gen của cơ thể.</a:t>
            </a:r>
          </a:p>
          <a:p>
            <a:pPr algn="just"/>
            <a:r>
              <a:rPr lang="vi-VN" sz="3000" dirty="0">
                <a:solidFill>
                  <a:srgbClr val="000000"/>
                </a:solidFill>
                <a:latin typeface="Open Sans"/>
              </a:rPr>
              <a:t>3. Mỗi tính trạng trên cơ thể do một cặp nhân tố di truyền quy định.</a:t>
            </a:r>
          </a:p>
          <a:p>
            <a:pPr algn="just"/>
            <a:r>
              <a:rPr lang="vi-VN" sz="3000" dirty="0">
                <a:solidFill>
                  <a:srgbClr val="000000"/>
                </a:solidFill>
                <a:latin typeface="Open Sans"/>
              </a:rPr>
              <a:t>4. Sự phân li của cặp nhân tố di truyền Aa ở F1 đã tạo ra hai loại giao tử với tỉ lệ ngang nhau là 1A : 1a.</a:t>
            </a:r>
          </a:p>
          <a:p>
            <a:pPr algn="just"/>
            <a:r>
              <a:rPr lang="vi-VN" sz="3000" dirty="0">
                <a:solidFill>
                  <a:srgbClr val="000000"/>
                </a:solidFill>
                <a:latin typeface="Open Sans"/>
              </a:rPr>
              <a:t>5. Sự phân li của cặp nhân tố di truyền Aa ở F1 đã tạo ra hai loại giao tử với tỉ lệ không bằng nhau.</a:t>
            </a:r>
          </a:p>
          <a:p>
            <a:pPr algn="just"/>
            <a:r>
              <a:rPr lang="vi-VN" sz="3000" dirty="0">
                <a:solidFill>
                  <a:srgbClr val="000000"/>
                </a:solidFill>
                <a:latin typeface="Open Sans"/>
              </a:rPr>
              <a:t>A. 1    B. 2     C. 3     D. 4</a:t>
            </a:r>
            <a:endParaRPr lang="vi-VN" sz="3000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  <p:sp>
        <p:nvSpPr>
          <p:cNvPr id="3" name="Donut 2"/>
          <p:cNvSpPr/>
          <p:nvPr/>
        </p:nvSpPr>
        <p:spPr>
          <a:xfrm>
            <a:off x="2362200" y="6053094"/>
            <a:ext cx="647700" cy="530818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22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0" y="-52447"/>
            <a:ext cx="9097588" cy="674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en-US" sz="4800" b="1" dirty="0" err="1">
                <a:solidFill>
                  <a:srgbClr val="00B050"/>
                </a:solidFill>
                <a:latin typeface="Open Sans"/>
              </a:rPr>
              <a:t>Câu</a:t>
            </a:r>
            <a:r>
              <a:rPr lang="en-US" sz="4800" b="1" dirty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4800" b="1" dirty="0" smtClean="0">
                <a:solidFill>
                  <a:srgbClr val="00B050"/>
                </a:solidFill>
                <a:latin typeface="Open Sans"/>
              </a:rPr>
              <a:t>29</a:t>
            </a:r>
            <a:r>
              <a:rPr lang="en-US" sz="4800" b="1" dirty="0" smtClean="0">
                <a:solidFill>
                  <a:srgbClr val="00B050"/>
                </a:solidFill>
                <a:latin typeface="Open Sans"/>
              </a:rPr>
              <a:t>: </a:t>
            </a:r>
            <a:r>
              <a:rPr lang="en-US" sz="4800" b="1" dirty="0" err="1">
                <a:solidFill>
                  <a:srgbClr val="00B050"/>
                </a:solidFill>
                <a:latin typeface="Times New Roman"/>
                <a:ea typeface="Calibri"/>
              </a:rPr>
              <a:t>Người</a:t>
            </a:r>
            <a:r>
              <a:rPr lang="en-US" sz="4800" b="1" dirty="0">
                <a:solidFill>
                  <a:srgbClr val="00B050"/>
                </a:solidFill>
                <a:latin typeface="Times New Roman"/>
                <a:ea typeface="Calibri"/>
              </a:rPr>
              <a:t> ta </a:t>
            </a:r>
            <a:r>
              <a:rPr lang="en-US" sz="4800" b="1" dirty="0" err="1">
                <a:solidFill>
                  <a:srgbClr val="00B050"/>
                </a:solidFill>
                <a:latin typeface="Times New Roman"/>
                <a:ea typeface="Calibri"/>
              </a:rPr>
              <a:t>thực</a:t>
            </a:r>
            <a:r>
              <a:rPr lang="en-US" sz="4800" b="1" dirty="0">
                <a:solidFill>
                  <a:srgbClr val="00B050"/>
                </a:solidFill>
                <a:latin typeface="Times New Roman"/>
                <a:ea typeface="Calibri"/>
              </a:rPr>
              <a:t> </a:t>
            </a:r>
            <a:r>
              <a:rPr lang="en-US" sz="4800" b="1" dirty="0" err="1">
                <a:solidFill>
                  <a:srgbClr val="00B050"/>
                </a:solidFill>
                <a:latin typeface="Times New Roman"/>
                <a:ea typeface="Calibri"/>
              </a:rPr>
              <a:t>hiện</a:t>
            </a:r>
            <a:r>
              <a:rPr lang="en-US" sz="4800" b="1" dirty="0">
                <a:solidFill>
                  <a:srgbClr val="00B050"/>
                </a:solidFill>
                <a:latin typeface="Times New Roman"/>
                <a:ea typeface="Calibri"/>
              </a:rPr>
              <a:t> </a:t>
            </a:r>
            <a:r>
              <a:rPr lang="en-US" sz="4800" b="1" dirty="0" err="1">
                <a:solidFill>
                  <a:srgbClr val="00B050"/>
                </a:solidFill>
                <a:latin typeface="Times New Roman"/>
                <a:ea typeface="Calibri"/>
              </a:rPr>
              <a:t>phép</a:t>
            </a:r>
            <a:r>
              <a:rPr lang="en-US" sz="4800" b="1" dirty="0">
                <a:solidFill>
                  <a:srgbClr val="00B050"/>
                </a:solidFill>
                <a:latin typeface="Times New Roman"/>
                <a:ea typeface="Calibri"/>
              </a:rPr>
              <a:t> </a:t>
            </a:r>
            <a:r>
              <a:rPr lang="en-US" sz="4800" b="1" dirty="0" err="1">
                <a:solidFill>
                  <a:srgbClr val="00B050"/>
                </a:solidFill>
                <a:latin typeface="Times New Roman"/>
                <a:ea typeface="Calibri"/>
              </a:rPr>
              <a:t>lai</a:t>
            </a:r>
            <a:r>
              <a:rPr lang="en-US" sz="4800" b="1" dirty="0">
                <a:solidFill>
                  <a:srgbClr val="00B050"/>
                </a:solidFill>
                <a:latin typeface="Times New Roman"/>
                <a:ea typeface="Calibri"/>
              </a:rPr>
              <a:t> </a:t>
            </a:r>
            <a:r>
              <a:rPr lang="en-US" sz="4800" b="1" dirty="0" err="1">
                <a:solidFill>
                  <a:srgbClr val="00B050"/>
                </a:solidFill>
                <a:latin typeface="Times New Roman"/>
                <a:ea typeface="Calibri"/>
              </a:rPr>
              <a:t>giữa</a:t>
            </a:r>
            <a:r>
              <a:rPr lang="en-US" sz="4800" b="1" dirty="0">
                <a:solidFill>
                  <a:srgbClr val="00B050"/>
                </a:solidFill>
                <a:latin typeface="Times New Roman"/>
                <a:ea typeface="Calibri"/>
              </a:rPr>
              <a:t> </a:t>
            </a:r>
            <a:r>
              <a:rPr lang="en-US" sz="4800" b="1" dirty="0" err="1">
                <a:solidFill>
                  <a:srgbClr val="00B050"/>
                </a:solidFill>
                <a:latin typeface="Times New Roman"/>
                <a:ea typeface="Calibri"/>
              </a:rPr>
              <a:t>hai</a:t>
            </a:r>
            <a:r>
              <a:rPr lang="en-US" sz="4800" b="1" dirty="0">
                <a:solidFill>
                  <a:srgbClr val="00B050"/>
                </a:solidFill>
                <a:latin typeface="Times New Roman"/>
                <a:ea typeface="Calibri"/>
              </a:rPr>
              <a:t> </a:t>
            </a:r>
            <a:r>
              <a:rPr lang="en-US" sz="4800" b="1" dirty="0" err="1">
                <a:solidFill>
                  <a:srgbClr val="00B050"/>
                </a:solidFill>
                <a:latin typeface="Times New Roman"/>
                <a:ea typeface="Calibri"/>
              </a:rPr>
              <a:t>loài</a:t>
            </a:r>
            <a:r>
              <a:rPr lang="en-US" sz="4800" b="1" dirty="0">
                <a:solidFill>
                  <a:srgbClr val="00B050"/>
                </a:solidFill>
                <a:latin typeface="Times New Roman"/>
                <a:ea typeface="Calibri"/>
              </a:rPr>
              <a:t> </a:t>
            </a:r>
            <a:r>
              <a:rPr lang="en-US" sz="4800" b="1" dirty="0" err="1">
                <a:solidFill>
                  <a:srgbClr val="00B050"/>
                </a:solidFill>
                <a:latin typeface="Times New Roman"/>
                <a:ea typeface="Calibri"/>
              </a:rPr>
              <a:t>hoa</a:t>
            </a:r>
            <a:r>
              <a:rPr lang="en-US" sz="4800" b="1" dirty="0">
                <a:solidFill>
                  <a:srgbClr val="00B050"/>
                </a:solidFill>
                <a:latin typeface="Times New Roman"/>
                <a:ea typeface="Calibri"/>
              </a:rPr>
              <a:t> </a:t>
            </a:r>
            <a:r>
              <a:rPr lang="en-US" sz="4800" b="1" dirty="0" err="1">
                <a:solidFill>
                  <a:srgbClr val="00B050"/>
                </a:solidFill>
                <a:latin typeface="Times New Roman"/>
                <a:ea typeface="Calibri"/>
              </a:rPr>
              <a:t>thuần</a:t>
            </a:r>
            <a:r>
              <a:rPr lang="en-US" sz="4800" b="1" dirty="0">
                <a:solidFill>
                  <a:srgbClr val="00B050"/>
                </a:solidFill>
                <a:latin typeface="Times New Roman"/>
                <a:ea typeface="Calibri"/>
              </a:rPr>
              <a:t> </a:t>
            </a:r>
            <a:r>
              <a:rPr lang="en-US" sz="4800" b="1" dirty="0" err="1">
                <a:solidFill>
                  <a:srgbClr val="00B050"/>
                </a:solidFill>
                <a:latin typeface="Times New Roman"/>
                <a:ea typeface="Calibri"/>
              </a:rPr>
              <a:t>chủng</a:t>
            </a:r>
            <a:r>
              <a:rPr lang="en-US" sz="4800" b="1" dirty="0">
                <a:solidFill>
                  <a:srgbClr val="00B050"/>
                </a:solidFill>
                <a:latin typeface="Times New Roman"/>
                <a:ea typeface="Calibri"/>
              </a:rPr>
              <a:t> (TC) </a:t>
            </a:r>
            <a:r>
              <a:rPr lang="en-US" sz="4800" b="1" dirty="0" err="1">
                <a:solidFill>
                  <a:srgbClr val="00B050"/>
                </a:solidFill>
                <a:latin typeface="Times New Roman"/>
                <a:ea typeface="Calibri"/>
              </a:rPr>
              <a:t>là</a:t>
            </a:r>
            <a:r>
              <a:rPr lang="en-US" sz="4800" b="1" dirty="0">
                <a:solidFill>
                  <a:srgbClr val="00B050"/>
                </a:solidFill>
                <a:latin typeface="Times New Roman"/>
                <a:ea typeface="Calibri"/>
              </a:rPr>
              <a:t> </a:t>
            </a:r>
            <a:r>
              <a:rPr lang="en-US" sz="4800" b="1" dirty="0" err="1">
                <a:solidFill>
                  <a:srgbClr val="00B050"/>
                </a:solidFill>
                <a:latin typeface="Times New Roman"/>
                <a:ea typeface="Calibri"/>
              </a:rPr>
              <a:t>hoa</a:t>
            </a:r>
            <a:r>
              <a:rPr lang="en-US" sz="4800" b="1" dirty="0">
                <a:solidFill>
                  <a:srgbClr val="00B050"/>
                </a:solidFill>
                <a:latin typeface="Times New Roman"/>
                <a:ea typeface="Calibri"/>
              </a:rPr>
              <a:t> </a:t>
            </a:r>
            <a:r>
              <a:rPr lang="en-US" sz="4800" b="1" dirty="0" err="1">
                <a:solidFill>
                  <a:srgbClr val="00B050"/>
                </a:solidFill>
                <a:latin typeface="Times New Roman"/>
                <a:ea typeface="Calibri"/>
              </a:rPr>
              <a:t>đỏ</a:t>
            </a:r>
            <a:r>
              <a:rPr lang="en-US" sz="4800" b="1" dirty="0">
                <a:solidFill>
                  <a:srgbClr val="00B050"/>
                </a:solidFill>
                <a:latin typeface="Times New Roman"/>
                <a:ea typeface="Calibri"/>
              </a:rPr>
              <a:t> </a:t>
            </a:r>
            <a:r>
              <a:rPr lang="en-US" sz="4800" b="1" dirty="0" err="1">
                <a:solidFill>
                  <a:srgbClr val="00B050"/>
                </a:solidFill>
                <a:latin typeface="Times New Roman"/>
                <a:ea typeface="Calibri"/>
              </a:rPr>
              <a:t>và</a:t>
            </a:r>
            <a:r>
              <a:rPr lang="en-US" sz="4800" b="1" dirty="0">
                <a:solidFill>
                  <a:srgbClr val="00B050"/>
                </a:solidFill>
                <a:latin typeface="Times New Roman"/>
                <a:ea typeface="Calibri"/>
              </a:rPr>
              <a:t> </a:t>
            </a:r>
            <a:r>
              <a:rPr lang="en-US" sz="4800" b="1" dirty="0" err="1">
                <a:solidFill>
                  <a:srgbClr val="00B050"/>
                </a:solidFill>
                <a:latin typeface="Times New Roman"/>
                <a:ea typeface="Calibri"/>
              </a:rPr>
              <a:t>hoa</a:t>
            </a:r>
            <a:r>
              <a:rPr lang="en-US" sz="4800" b="1" dirty="0">
                <a:solidFill>
                  <a:srgbClr val="00B050"/>
                </a:solidFill>
                <a:latin typeface="Times New Roman"/>
                <a:ea typeface="Calibri"/>
              </a:rPr>
              <a:t> </a:t>
            </a:r>
            <a:r>
              <a:rPr lang="en-US" sz="4800" b="1" dirty="0" err="1">
                <a:solidFill>
                  <a:srgbClr val="00B050"/>
                </a:solidFill>
                <a:latin typeface="Times New Roman"/>
                <a:ea typeface="Calibri"/>
              </a:rPr>
              <a:t>trắng</a:t>
            </a:r>
            <a:r>
              <a:rPr lang="en-US" sz="4800" b="1" dirty="0">
                <a:solidFill>
                  <a:srgbClr val="00B050"/>
                </a:solidFill>
                <a:latin typeface="Times New Roman"/>
                <a:ea typeface="Calibri"/>
              </a:rPr>
              <a:t> </a:t>
            </a:r>
            <a:r>
              <a:rPr lang="en-US" sz="4800" b="1" dirty="0" err="1">
                <a:solidFill>
                  <a:srgbClr val="00B050"/>
                </a:solidFill>
                <a:latin typeface="Times New Roman"/>
                <a:ea typeface="Calibri"/>
              </a:rPr>
              <a:t>thu</a:t>
            </a:r>
            <a:r>
              <a:rPr lang="en-US" sz="4800" b="1" dirty="0">
                <a:solidFill>
                  <a:srgbClr val="00B050"/>
                </a:solidFill>
                <a:latin typeface="Times New Roman"/>
                <a:ea typeface="Calibri"/>
              </a:rPr>
              <a:t> </a:t>
            </a:r>
            <a:r>
              <a:rPr lang="en-US" sz="4800" b="1" dirty="0" err="1">
                <a:solidFill>
                  <a:srgbClr val="00B050"/>
                </a:solidFill>
                <a:latin typeface="Times New Roman"/>
                <a:ea typeface="Calibri"/>
              </a:rPr>
              <a:t>được</a:t>
            </a:r>
            <a:r>
              <a:rPr lang="en-US" sz="4800" b="1" dirty="0">
                <a:solidFill>
                  <a:srgbClr val="00B050"/>
                </a:solidFill>
                <a:latin typeface="Times New Roman"/>
                <a:ea typeface="Calibri"/>
              </a:rPr>
              <a:t> F</a:t>
            </a:r>
            <a:r>
              <a:rPr lang="en-US" sz="4800" b="1" baseline="-25000" dirty="0">
                <a:solidFill>
                  <a:srgbClr val="00B050"/>
                </a:solidFill>
                <a:latin typeface="Times New Roman"/>
                <a:ea typeface="Calibri"/>
              </a:rPr>
              <a:t>1</a:t>
            </a:r>
            <a:r>
              <a:rPr lang="en-US" sz="4800" b="1" dirty="0">
                <a:solidFill>
                  <a:srgbClr val="00B050"/>
                </a:solidFill>
                <a:latin typeface="Times New Roman"/>
                <a:ea typeface="Calibri"/>
              </a:rPr>
              <a:t> 100% </a:t>
            </a:r>
            <a:r>
              <a:rPr lang="en-US" sz="4800" b="1" dirty="0" err="1">
                <a:solidFill>
                  <a:srgbClr val="00B050"/>
                </a:solidFill>
                <a:latin typeface="Times New Roman"/>
                <a:ea typeface="Calibri"/>
              </a:rPr>
              <a:t>là</a:t>
            </a:r>
            <a:r>
              <a:rPr lang="en-US" sz="4800" b="1" dirty="0">
                <a:solidFill>
                  <a:srgbClr val="00B050"/>
                </a:solidFill>
                <a:latin typeface="Times New Roman"/>
                <a:ea typeface="Calibri"/>
              </a:rPr>
              <a:t> </a:t>
            </a:r>
            <a:r>
              <a:rPr lang="en-US" sz="4800" b="1" dirty="0" err="1">
                <a:solidFill>
                  <a:srgbClr val="00B050"/>
                </a:solidFill>
                <a:latin typeface="Times New Roman"/>
                <a:ea typeface="Calibri"/>
              </a:rPr>
              <a:t>hoa</a:t>
            </a:r>
            <a:r>
              <a:rPr lang="en-US" sz="4800" b="1" dirty="0">
                <a:solidFill>
                  <a:srgbClr val="00B050"/>
                </a:solidFill>
                <a:latin typeface="Times New Roman"/>
                <a:ea typeface="Calibri"/>
              </a:rPr>
              <a:t> </a:t>
            </a:r>
            <a:r>
              <a:rPr lang="en-US" sz="4800" b="1" dirty="0" err="1">
                <a:solidFill>
                  <a:srgbClr val="00B050"/>
                </a:solidFill>
                <a:latin typeface="Times New Roman"/>
                <a:ea typeface="Calibri"/>
              </a:rPr>
              <a:t>đỏ</a:t>
            </a:r>
            <a:r>
              <a:rPr lang="en-US" sz="4800" b="1" dirty="0">
                <a:solidFill>
                  <a:srgbClr val="00B050"/>
                </a:solidFill>
                <a:latin typeface="Times New Roman"/>
                <a:ea typeface="Calibri"/>
              </a:rPr>
              <a:t>. </a:t>
            </a:r>
            <a:r>
              <a:rPr lang="en-US" sz="4800" b="1" dirty="0" err="1">
                <a:solidFill>
                  <a:srgbClr val="00B050"/>
                </a:solidFill>
                <a:latin typeface="Times New Roman"/>
                <a:ea typeface="Calibri"/>
              </a:rPr>
              <a:t>Xác</a:t>
            </a:r>
            <a:r>
              <a:rPr lang="en-US" sz="4800" b="1" dirty="0">
                <a:solidFill>
                  <a:srgbClr val="00B050"/>
                </a:solidFill>
                <a:latin typeface="Times New Roman"/>
                <a:ea typeface="Calibri"/>
              </a:rPr>
              <a:t> </a:t>
            </a:r>
            <a:r>
              <a:rPr lang="en-US" sz="4800" b="1" dirty="0" err="1">
                <a:solidFill>
                  <a:srgbClr val="00B050"/>
                </a:solidFill>
                <a:latin typeface="Times New Roman"/>
                <a:ea typeface="Calibri"/>
              </a:rPr>
              <a:t>định</a:t>
            </a:r>
            <a:r>
              <a:rPr lang="en-US" sz="4800" b="1" dirty="0">
                <a:solidFill>
                  <a:srgbClr val="00B050"/>
                </a:solidFill>
                <a:latin typeface="Times New Roman"/>
                <a:ea typeface="Calibri"/>
              </a:rPr>
              <a:t> KG </a:t>
            </a:r>
            <a:r>
              <a:rPr lang="en-US" sz="4800" b="1" dirty="0" err="1">
                <a:solidFill>
                  <a:srgbClr val="00B050"/>
                </a:solidFill>
                <a:latin typeface="Times New Roman"/>
                <a:ea typeface="Calibri"/>
              </a:rPr>
              <a:t>của</a:t>
            </a:r>
            <a:r>
              <a:rPr lang="en-US" sz="4800" b="1" dirty="0">
                <a:solidFill>
                  <a:srgbClr val="00B050"/>
                </a:solidFill>
                <a:latin typeface="Times New Roman"/>
                <a:ea typeface="Calibri"/>
              </a:rPr>
              <a:t> </a:t>
            </a:r>
            <a:r>
              <a:rPr lang="en-US" sz="4800" b="1" dirty="0" smtClean="0">
                <a:solidFill>
                  <a:srgbClr val="00B050"/>
                </a:solidFill>
                <a:latin typeface="Times New Roman"/>
                <a:ea typeface="Calibri"/>
              </a:rPr>
              <a:t>P</a:t>
            </a:r>
          </a:p>
          <a:p>
            <a:pPr marL="914400" indent="-914400" algn="just">
              <a:buAutoNum type="alphaUcPeriod"/>
            </a:pPr>
            <a:r>
              <a:rPr lang="en-US" sz="4800" dirty="0" smtClean="0">
                <a:solidFill>
                  <a:srgbClr val="000000"/>
                </a:solidFill>
                <a:latin typeface="Open Sans"/>
              </a:rPr>
              <a:t>AA   	x    </a:t>
            </a:r>
            <a:r>
              <a:rPr lang="en-US" sz="4800" dirty="0" err="1" smtClean="0">
                <a:solidFill>
                  <a:srgbClr val="000000"/>
                </a:solidFill>
                <a:latin typeface="Open Sans"/>
              </a:rPr>
              <a:t>Aa</a:t>
            </a:r>
            <a:r>
              <a:rPr lang="en-US" sz="4800" dirty="0" smtClean="0">
                <a:solidFill>
                  <a:srgbClr val="000000"/>
                </a:solidFill>
                <a:latin typeface="Open Sans"/>
              </a:rPr>
              <a:t> </a:t>
            </a:r>
          </a:p>
          <a:p>
            <a:pPr marL="914400" indent="-914400" algn="just">
              <a:buAutoNum type="alphaUcPeriod"/>
            </a:pPr>
            <a:r>
              <a:rPr lang="en-US" sz="4800" dirty="0" smtClean="0">
                <a:solidFill>
                  <a:srgbClr val="000000"/>
                </a:solidFill>
                <a:latin typeface="Open Sans"/>
              </a:rPr>
              <a:t>AA 	x 	</a:t>
            </a:r>
            <a:r>
              <a:rPr lang="en-US" sz="4800" dirty="0" err="1">
                <a:solidFill>
                  <a:srgbClr val="000000"/>
                </a:solidFill>
                <a:latin typeface="Open Sans"/>
              </a:rPr>
              <a:t>a</a:t>
            </a:r>
            <a:r>
              <a:rPr lang="en-US" sz="4800" dirty="0" err="1" smtClean="0">
                <a:solidFill>
                  <a:srgbClr val="000000"/>
                </a:solidFill>
                <a:latin typeface="Open Sans"/>
              </a:rPr>
              <a:t>a</a:t>
            </a:r>
            <a:r>
              <a:rPr lang="en-US" sz="4800" dirty="0" smtClean="0">
                <a:solidFill>
                  <a:srgbClr val="000000"/>
                </a:solidFill>
                <a:latin typeface="Open Sans"/>
              </a:rPr>
              <a:t> </a:t>
            </a:r>
          </a:p>
          <a:p>
            <a:pPr marL="914400" lvl="0" indent="-914400" algn="just">
              <a:buFontTx/>
              <a:buAutoNum type="alphaUcPeriod"/>
            </a:pPr>
            <a:r>
              <a:rPr lang="en-US" sz="4800" dirty="0" err="1" smtClean="0">
                <a:solidFill>
                  <a:srgbClr val="000000"/>
                </a:solidFill>
                <a:latin typeface="Open Sans"/>
              </a:rPr>
              <a:t>Aa</a:t>
            </a:r>
            <a:r>
              <a:rPr lang="en-US" sz="4800" dirty="0" smtClean="0">
                <a:solidFill>
                  <a:srgbClr val="000000"/>
                </a:solidFill>
                <a:latin typeface="Open Sans"/>
              </a:rPr>
              <a:t>   </a:t>
            </a:r>
            <a:r>
              <a:rPr lang="en-US" sz="4800" dirty="0">
                <a:solidFill>
                  <a:srgbClr val="000000"/>
                </a:solidFill>
                <a:latin typeface="Open Sans"/>
              </a:rPr>
              <a:t>	x    </a:t>
            </a:r>
            <a:r>
              <a:rPr lang="en-US" sz="4800" dirty="0" err="1">
                <a:solidFill>
                  <a:srgbClr val="000000"/>
                </a:solidFill>
                <a:latin typeface="Open Sans"/>
              </a:rPr>
              <a:t>Aa</a:t>
            </a:r>
            <a:r>
              <a:rPr lang="en-US" sz="4800" dirty="0">
                <a:solidFill>
                  <a:srgbClr val="000000"/>
                </a:solidFill>
                <a:latin typeface="Open Sans"/>
              </a:rPr>
              <a:t> </a:t>
            </a:r>
          </a:p>
          <a:p>
            <a:pPr marL="914400" lvl="0" indent="-914400" algn="just">
              <a:buFontTx/>
              <a:buAutoNum type="alphaUcPeriod"/>
            </a:pPr>
            <a:r>
              <a:rPr lang="en-US" sz="4800" dirty="0" smtClean="0">
                <a:solidFill>
                  <a:srgbClr val="000000"/>
                </a:solidFill>
                <a:latin typeface="Open Sans"/>
              </a:rPr>
              <a:t>AA   </a:t>
            </a:r>
            <a:r>
              <a:rPr lang="en-US" sz="4800" dirty="0">
                <a:solidFill>
                  <a:srgbClr val="000000"/>
                </a:solidFill>
                <a:latin typeface="Open Sans"/>
              </a:rPr>
              <a:t>	x    </a:t>
            </a:r>
            <a:r>
              <a:rPr lang="en-US" sz="4800" dirty="0" err="1" smtClean="0">
                <a:solidFill>
                  <a:srgbClr val="000000"/>
                </a:solidFill>
                <a:latin typeface="Open Sans"/>
              </a:rPr>
              <a:t>aa</a:t>
            </a:r>
            <a:r>
              <a:rPr lang="en-US" sz="4800" dirty="0" smtClean="0">
                <a:solidFill>
                  <a:srgbClr val="000000"/>
                </a:solidFill>
                <a:latin typeface="Open Sans"/>
              </a:rPr>
              <a:t> </a:t>
            </a:r>
            <a:endParaRPr lang="en-US" sz="4800" dirty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Donut 2"/>
          <p:cNvSpPr/>
          <p:nvPr/>
        </p:nvSpPr>
        <p:spPr>
          <a:xfrm>
            <a:off x="0" y="5943600"/>
            <a:ext cx="647700" cy="530818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41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0" y="316885"/>
            <a:ext cx="9097588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en-US" sz="4800" b="1" dirty="0" err="1">
                <a:solidFill>
                  <a:srgbClr val="00B050"/>
                </a:solidFill>
                <a:latin typeface="Open Sans"/>
              </a:rPr>
              <a:t>Câu</a:t>
            </a:r>
            <a:r>
              <a:rPr lang="en-US" sz="4800" b="1" dirty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4800" b="1" dirty="0" smtClean="0">
                <a:solidFill>
                  <a:srgbClr val="00B050"/>
                </a:solidFill>
                <a:latin typeface="Open Sans"/>
              </a:rPr>
              <a:t>30: </a:t>
            </a:r>
            <a:r>
              <a:rPr lang="en-US" sz="4800" b="1" dirty="0" err="1">
                <a:solidFill>
                  <a:srgbClr val="00B050"/>
                </a:solidFill>
                <a:latin typeface="Times New Roman"/>
                <a:ea typeface="Calibri"/>
              </a:rPr>
              <a:t>Người</a:t>
            </a:r>
            <a:r>
              <a:rPr lang="en-US" sz="4800" b="1" dirty="0">
                <a:solidFill>
                  <a:srgbClr val="00B050"/>
                </a:solidFill>
                <a:latin typeface="Times New Roman"/>
                <a:ea typeface="Calibri"/>
              </a:rPr>
              <a:t> ta </a:t>
            </a:r>
            <a:r>
              <a:rPr lang="en-US" sz="4800" b="1" dirty="0" err="1">
                <a:solidFill>
                  <a:srgbClr val="00B050"/>
                </a:solidFill>
                <a:latin typeface="Times New Roman"/>
                <a:ea typeface="Calibri"/>
              </a:rPr>
              <a:t>thực</a:t>
            </a:r>
            <a:r>
              <a:rPr lang="en-US" sz="4800" b="1" dirty="0">
                <a:solidFill>
                  <a:srgbClr val="00B050"/>
                </a:solidFill>
                <a:latin typeface="Times New Roman"/>
                <a:ea typeface="Calibri"/>
              </a:rPr>
              <a:t> </a:t>
            </a:r>
            <a:r>
              <a:rPr lang="en-US" sz="4800" b="1" dirty="0" err="1">
                <a:solidFill>
                  <a:srgbClr val="00B050"/>
                </a:solidFill>
                <a:latin typeface="Times New Roman"/>
                <a:ea typeface="Calibri"/>
              </a:rPr>
              <a:t>hiện</a:t>
            </a:r>
            <a:r>
              <a:rPr lang="en-US" sz="4800" b="1" dirty="0">
                <a:solidFill>
                  <a:srgbClr val="00B050"/>
                </a:solidFill>
                <a:latin typeface="Times New Roman"/>
                <a:ea typeface="Calibri"/>
              </a:rPr>
              <a:t> </a:t>
            </a:r>
            <a:r>
              <a:rPr lang="en-US" sz="4800" b="1" dirty="0" err="1">
                <a:solidFill>
                  <a:srgbClr val="00B050"/>
                </a:solidFill>
                <a:latin typeface="Times New Roman"/>
                <a:ea typeface="Calibri"/>
              </a:rPr>
              <a:t>phép</a:t>
            </a:r>
            <a:r>
              <a:rPr lang="en-US" sz="4800" b="1" dirty="0">
                <a:solidFill>
                  <a:srgbClr val="00B050"/>
                </a:solidFill>
                <a:latin typeface="Times New Roman"/>
                <a:ea typeface="Calibri"/>
              </a:rPr>
              <a:t> </a:t>
            </a:r>
            <a:r>
              <a:rPr lang="en-US" sz="4800" b="1" dirty="0" err="1">
                <a:solidFill>
                  <a:srgbClr val="00B050"/>
                </a:solidFill>
                <a:latin typeface="Times New Roman"/>
                <a:ea typeface="Calibri"/>
              </a:rPr>
              <a:t>lai</a:t>
            </a:r>
            <a:r>
              <a:rPr lang="en-US" sz="4800" b="1" dirty="0">
                <a:solidFill>
                  <a:srgbClr val="00B050"/>
                </a:solidFill>
                <a:latin typeface="Times New Roman"/>
                <a:ea typeface="Calibri"/>
              </a:rPr>
              <a:t> </a:t>
            </a:r>
            <a:r>
              <a:rPr lang="en-US" sz="4800" b="1" dirty="0" err="1">
                <a:solidFill>
                  <a:srgbClr val="00B050"/>
                </a:solidFill>
                <a:latin typeface="Times New Roman"/>
                <a:ea typeface="Calibri"/>
              </a:rPr>
              <a:t>giữa</a:t>
            </a:r>
            <a:r>
              <a:rPr lang="en-US" sz="4800" b="1" dirty="0">
                <a:solidFill>
                  <a:srgbClr val="00B050"/>
                </a:solidFill>
                <a:latin typeface="Times New Roman"/>
                <a:ea typeface="Calibri"/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  <a:latin typeface="Times New Roman"/>
                <a:ea typeface="Calibri"/>
              </a:rPr>
              <a:t>hoa</a:t>
            </a:r>
            <a:r>
              <a:rPr lang="en-US" sz="4800" b="1" dirty="0" smtClean="0">
                <a:solidFill>
                  <a:srgbClr val="00B050"/>
                </a:solidFill>
                <a:latin typeface="Times New Roman"/>
                <a:ea typeface="Calibri"/>
              </a:rPr>
              <a:t> </a:t>
            </a:r>
            <a:r>
              <a:rPr lang="en-US" sz="4800" b="1" dirty="0" err="1">
                <a:solidFill>
                  <a:srgbClr val="00B050"/>
                </a:solidFill>
                <a:latin typeface="Times New Roman"/>
                <a:ea typeface="Calibri"/>
              </a:rPr>
              <a:t>đỏ</a:t>
            </a:r>
            <a:r>
              <a:rPr lang="en-US" sz="4800" b="1" dirty="0">
                <a:solidFill>
                  <a:srgbClr val="00B050"/>
                </a:solidFill>
                <a:latin typeface="Times New Roman"/>
                <a:ea typeface="Calibri"/>
              </a:rPr>
              <a:t> </a:t>
            </a:r>
            <a:r>
              <a:rPr lang="en-US" sz="4800" b="1" dirty="0" err="1">
                <a:solidFill>
                  <a:srgbClr val="00B050"/>
                </a:solidFill>
                <a:latin typeface="Times New Roman"/>
                <a:ea typeface="Calibri"/>
              </a:rPr>
              <a:t>và</a:t>
            </a:r>
            <a:r>
              <a:rPr lang="en-US" sz="4800" b="1" dirty="0">
                <a:solidFill>
                  <a:srgbClr val="00B050"/>
                </a:solidFill>
                <a:latin typeface="Times New Roman"/>
                <a:ea typeface="Calibri"/>
              </a:rPr>
              <a:t> </a:t>
            </a:r>
            <a:r>
              <a:rPr lang="en-US" sz="4800" b="1" dirty="0" err="1">
                <a:solidFill>
                  <a:srgbClr val="00B050"/>
                </a:solidFill>
                <a:latin typeface="Times New Roman"/>
                <a:ea typeface="Calibri"/>
              </a:rPr>
              <a:t>hoa</a:t>
            </a:r>
            <a:r>
              <a:rPr lang="en-US" sz="4800" b="1" dirty="0">
                <a:solidFill>
                  <a:srgbClr val="00B050"/>
                </a:solidFill>
                <a:latin typeface="Times New Roman"/>
                <a:ea typeface="Calibri"/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  <a:latin typeface="Times New Roman"/>
                <a:ea typeface="Calibri"/>
              </a:rPr>
              <a:t>đỏ</a:t>
            </a:r>
            <a:r>
              <a:rPr lang="en-US" sz="4800" b="1" dirty="0" smtClean="0">
                <a:solidFill>
                  <a:srgbClr val="00B050"/>
                </a:solidFill>
                <a:latin typeface="Times New Roman"/>
                <a:ea typeface="Calibri"/>
              </a:rPr>
              <a:t> </a:t>
            </a:r>
            <a:r>
              <a:rPr lang="en-US" sz="4800" b="1" dirty="0" err="1">
                <a:solidFill>
                  <a:srgbClr val="00B050"/>
                </a:solidFill>
                <a:latin typeface="Times New Roman"/>
                <a:ea typeface="Calibri"/>
              </a:rPr>
              <a:t>thu</a:t>
            </a:r>
            <a:r>
              <a:rPr lang="en-US" sz="4800" b="1" dirty="0">
                <a:solidFill>
                  <a:srgbClr val="00B050"/>
                </a:solidFill>
                <a:latin typeface="Times New Roman"/>
                <a:ea typeface="Calibri"/>
              </a:rPr>
              <a:t> </a:t>
            </a:r>
            <a:r>
              <a:rPr lang="en-US" sz="4800" b="1" dirty="0" err="1">
                <a:solidFill>
                  <a:srgbClr val="00B050"/>
                </a:solidFill>
                <a:latin typeface="Times New Roman"/>
                <a:ea typeface="Calibri"/>
              </a:rPr>
              <a:t>được</a:t>
            </a:r>
            <a:r>
              <a:rPr lang="en-US" sz="4800" b="1" dirty="0">
                <a:solidFill>
                  <a:srgbClr val="00B050"/>
                </a:solidFill>
                <a:latin typeface="Times New Roman"/>
                <a:ea typeface="Calibri"/>
              </a:rPr>
              <a:t> F</a:t>
            </a:r>
            <a:r>
              <a:rPr lang="en-US" sz="4800" b="1" baseline="-25000" dirty="0">
                <a:solidFill>
                  <a:srgbClr val="00B050"/>
                </a:solidFill>
                <a:latin typeface="Times New Roman"/>
                <a:ea typeface="Calibri"/>
              </a:rPr>
              <a:t>1</a:t>
            </a:r>
            <a:r>
              <a:rPr lang="en-US" sz="4800" b="1" dirty="0">
                <a:solidFill>
                  <a:srgbClr val="00B050"/>
                </a:solidFill>
                <a:latin typeface="Times New Roman"/>
                <a:ea typeface="Calibri"/>
              </a:rPr>
              <a:t> </a:t>
            </a:r>
            <a:r>
              <a:rPr lang="en-US" sz="4800" b="1" dirty="0" smtClean="0">
                <a:solidFill>
                  <a:srgbClr val="00B050"/>
                </a:solidFill>
                <a:latin typeface="Times New Roman"/>
                <a:ea typeface="Calibri"/>
              </a:rPr>
              <a:t>3 </a:t>
            </a:r>
            <a:r>
              <a:rPr lang="en-US" sz="4800" b="1" dirty="0" err="1" smtClean="0">
                <a:solidFill>
                  <a:srgbClr val="00B050"/>
                </a:solidFill>
                <a:latin typeface="Times New Roman"/>
                <a:ea typeface="Calibri"/>
              </a:rPr>
              <a:t>hoa</a:t>
            </a:r>
            <a:r>
              <a:rPr lang="en-US" sz="4800" b="1" dirty="0" smtClean="0">
                <a:solidFill>
                  <a:srgbClr val="00B050"/>
                </a:solidFill>
                <a:latin typeface="Times New Roman"/>
                <a:ea typeface="Calibri"/>
              </a:rPr>
              <a:t> đỏ:1 </a:t>
            </a:r>
            <a:r>
              <a:rPr lang="en-US" sz="4800" b="1" dirty="0" err="1" smtClean="0">
                <a:solidFill>
                  <a:srgbClr val="00B050"/>
                </a:solidFill>
                <a:latin typeface="Times New Roman"/>
                <a:ea typeface="Calibri"/>
              </a:rPr>
              <a:t>hoa</a:t>
            </a:r>
            <a:r>
              <a:rPr lang="en-US" sz="4800" b="1" dirty="0" smtClean="0">
                <a:solidFill>
                  <a:srgbClr val="00B050"/>
                </a:solidFill>
                <a:latin typeface="Times New Roman"/>
                <a:ea typeface="Calibri"/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  <a:latin typeface="Times New Roman"/>
                <a:ea typeface="Calibri"/>
              </a:rPr>
              <a:t>trắng</a:t>
            </a:r>
            <a:r>
              <a:rPr lang="en-US" sz="4800" b="1" dirty="0" smtClean="0">
                <a:solidFill>
                  <a:srgbClr val="00B050"/>
                </a:solidFill>
                <a:latin typeface="Times New Roman"/>
                <a:ea typeface="Calibri"/>
              </a:rPr>
              <a:t>. </a:t>
            </a:r>
            <a:r>
              <a:rPr lang="en-US" sz="4800" b="1" dirty="0" err="1">
                <a:solidFill>
                  <a:srgbClr val="00B050"/>
                </a:solidFill>
                <a:latin typeface="Times New Roman"/>
                <a:ea typeface="Calibri"/>
              </a:rPr>
              <a:t>Xác</a:t>
            </a:r>
            <a:r>
              <a:rPr lang="en-US" sz="4800" b="1" dirty="0">
                <a:solidFill>
                  <a:srgbClr val="00B050"/>
                </a:solidFill>
                <a:latin typeface="Times New Roman"/>
                <a:ea typeface="Calibri"/>
              </a:rPr>
              <a:t> </a:t>
            </a:r>
            <a:r>
              <a:rPr lang="en-US" sz="4800" b="1" dirty="0" err="1">
                <a:solidFill>
                  <a:srgbClr val="00B050"/>
                </a:solidFill>
                <a:latin typeface="Times New Roman"/>
                <a:ea typeface="Calibri"/>
              </a:rPr>
              <a:t>định</a:t>
            </a:r>
            <a:r>
              <a:rPr lang="en-US" sz="4800" b="1" dirty="0">
                <a:solidFill>
                  <a:srgbClr val="00B050"/>
                </a:solidFill>
                <a:latin typeface="Times New Roman"/>
                <a:ea typeface="Calibri"/>
              </a:rPr>
              <a:t> KG </a:t>
            </a:r>
            <a:r>
              <a:rPr lang="en-US" sz="4800" b="1" dirty="0" err="1">
                <a:solidFill>
                  <a:srgbClr val="00B050"/>
                </a:solidFill>
                <a:latin typeface="Times New Roman"/>
                <a:ea typeface="Calibri"/>
              </a:rPr>
              <a:t>của</a:t>
            </a:r>
            <a:r>
              <a:rPr lang="en-US" sz="4800" b="1" dirty="0">
                <a:solidFill>
                  <a:srgbClr val="00B050"/>
                </a:solidFill>
                <a:latin typeface="Times New Roman"/>
                <a:ea typeface="Calibri"/>
              </a:rPr>
              <a:t> </a:t>
            </a:r>
            <a:r>
              <a:rPr lang="en-US" sz="4800" b="1" dirty="0" smtClean="0">
                <a:solidFill>
                  <a:srgbClr val="00B050"/>
                </a:solidFill>
                <a:latin typeface="Times New Roman"/>
                <a:ea typeface="Calibri"/>
              </a:rPr>
              <a:t>P</a:t>
            </a:r>
          </a:p>
          <a:p>
            <a:pPr marL="914400" indent="-914400" algn="just">
              <a:buAutoNum type="alphaUcPeriod"/>
            </a:pPr>
            <a:r>
              <a:rPr lang="en-US" sz="4800" dirty="0" smtClean="0">
                <a:solidFill>
                  <a:srgbClr val="000000"/>
                </a:solidFill>
                <a:latin typeface="Open Sans"/>
              </a:rPr>
              <a:t>AA   	x    </a:t>
            </a:r>
            <a:r>
              <a:rPr lang="en-US" sz="4800" dirty="0" err="1" smtClean="0">
                <a:solidFill>
                  <a:srgbClr val="000000"/>
                </a:solidFill>
                <a:latin typeface="Open Sans"/>
              </a:rPr>
              <a:t>Aa</a:t>
            </a:r>
            <a:r>
              <a:rPr lang="en-US" sz="4800" dirty="0" smtClean="0">
                <a:solidFill>
                  <a:srgbClr val="000000"/>
                </a:solidFill>
                <a:latin typeface="Open Sans"/>
              </a:rPr>
              <a:t> </a:t>
            </a:r>
          </a:p>
          <a:p>
            <a:pPr marL="914400" indent="-914400" algn="just">
              <a:buAutoNum type="alphaUcPeriod"/>
            </a:pPr>
            <a:r>
              <a:rPr lang="en-US" sz="4800" dirty="0" smtClean="0">
                <a:solidFill>
                  <a:srgbClr val="000000"/>
                </a:solidFill>
                <a:latin typeface="Open Sans"/>
              </a:rPr>
              <a:t>AA 	x 	</a:t>
            </a:r>
            <a:r>
              <a:rPr lang="en-US" sz="4800" dirty="0" err="1">
                <a:solidFill>
                  <a:srgbClr val="000000"/>
                </a:solidFill>
                <a:latin typeface="Open Sans"/>
              </a:rPr>
              <a:t>a</a:t>
            </a:r>
            <a:r>
              <a:rPr lang="en-US" sz="4800" dirty="0" err="1" smtClean="0">
                <a:solidFill>
                  <a:srgbClr val="000000"/>
                </a:solidFill>
                <a:latin typeface="Open Sans"/>
              </a:rPr>
              <a:t>a</a:t>
            </a:r>
            <a:r>
              <a:rPr lang="en-US" sz="4800" dirty="0" smtClean="0">
                <a:solidFill>
                  <a:srgbClr val="000000"/>
                </a:solidFill>
                <a:latin typeface="Open Sans"/>
              </a:rPr>
              <a:t> </a:t>
            </a:r>
          </a:p>
          <a:p>
            <a:pPr marL="914400" lvl="0" indent="-914400" algn="just">
              <a:buFontTx/>
              <a:buAutoNum type="alphaUcPeriod"/>
            </a:pPr>
            <a:r>
              <a:rPr lang="en-US" sz="4800" dirty="0" err="1" smtClean="0">
                <a:solidFill>
                  <a:srgbClr val="000000"/>
                </a:solidFill>
                <a:latin typeface="Open Sans"/>
              </a:rPr>
              <a:t>Aa</a:t>
            </a:r>
            <a:r>
              <a:rPr lang="en-US" sz="4800" dirty="0" smtClean="0">
                <a:solidFill>
                  <a:srgbClr val="000000"/>
                </a:solidFill>
                <a:latin typeface="Open Sans"/>
              </a:rPr>
              <a:t>   </a:t>
            </a:r>
            <a:r>
              <a:rPr lang="en-US" sz="4800" dirty="0">
                <a:solidFill>
                  <a:srgbClr val="000000"/>
                </a:solidFill>
                <a:latin typeface="Open Sans"/>
              </a:rPr>
              <a:t>	x    </a:t>
            </a:r>
            <a:r>
              <a:rPr lang="en-US" sz="4800" dirty="0" err="1">
                <a:solidFill>
                  <a:srgbClr val="000000"/>
                </a:solidFill>
                <a:latin typeface="Open Sans"/>
              </a:rPr>
              <a:t>Aa</a:t>
            </a:r>
            <a:r>
              <a:rPr lang="en-US" sz="4800" dirty="0">
                <a:solidFill>
                  <a:srgbClr val="000000"/>
                </a:solidFill>
                <a:latin typeface="Open Sans"/>
              </a:rPr>
              <a:t> </a:t>
            </a:r>
          </a:p>
          <a:p>
            <a:pPr marL="914400" lvl="0" indent="-914400" algn="just">
              <a:buFontTx/>
              <a:buAutoNum type="alphaUcPeriod"/>
            </a:pPr>
            <a:r>
              <a:rPr lang="en-US" sz="4800" dirty="0" smtClean="0">
                <a:solidFill>
                  <a:srgbClr val="000000"/>
                </a:solidFill>
                <a:latin typeface="Open Sans"/>
              </a:rPr>
              <a:t>AA   </a:t>
            </a:r>
            <a:r>
              <a:rPr lang="en-US" sz="4800" dirty="0">
                <a:solidFill>
                  <a:srgbClr val="000000"/>
                </a:solidFill>
                <a:latin typeface="Open Sans"/>
              </a:rPr>
              <a:t>	x    </a:t>
            </a:r>
            <a:r>
              <a:rPr lang="en-US" sz="4800" dirty="0" err="1" smtClean="0">
                <a:solidFill>
                  <a:srgbClr val="000000"/>
                </a:solidFill>
                <a:latin typeface="Open Sans"/>
              </a:rPr>
              <a:t>aa</a:t>
            </a:r>
            <a:r>
              <a:rPr lang="en-US" sz="4800" dirty="0" smtClean="0">
                <a:solidFill>
                  <a:srgbClr val="000000"/>
                </a:solidFill>
                <a:latin typeface="Open Sans"/>
              </a:rPr>
              <a:t> </a:t>
            </a:r>
            <a:endParaRPr lang="en-US" sz="4800" dirty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Donut 2"/>
          <p:cNvSpPr/>
          <p:nvPr/>
        </p:nvSpPr>
        <p:spPr>
          <a:xfrm>
            <a:off x="0" y="4953000"/>
            <a:ext cx="647700" cy="530818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606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0" y="1055549"/>
            <a:ext cx="9097588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en-US" sz="4400" b="1" dirty="0" err="1">
                <a:solidFill>
                  <a:srgbClr val="00B050"/>
                </a:solidFill>
                <a:latin typeface="Open Sans"/>
              </a:rPr>
              <a:t>Câu</a:t>
            </a:r>
            <a:r>
              <a:rPr lang="en-US" sz="4400" b="1" dirty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4400" b="1" dirty="0" smtClean="0">
                <a:solidFill>
                  <a:srgbClr val="00B050"/>
                </a:solidFill>
                <a:latin typeface="Open Sans"/>
              </a:rPr>
              <a:t>31: </a:t>
            </a:r>
            <a:r>
              <a:rPr lang="en-US" sz="4400" b="1" dirty="0" err="1">
                <a:solidFill>
                  <a:srgbClr val="00B050"/>
                </a:solidFill>
                <a:latin typeface="Open Sans"/>
              </a:rPr>
              <a:t>Phép</a:t>
            </a:r>
            <a:r>
              <a:rPr lang="en-US" sz="4400" b="1" dirty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Open Sans"/>
              </a:rPr>
              <a:t>lai</a:t>
            </a:r>
            <a:r>
              <a:rPr lang="en-US" sz="4400" b="1" dirty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4400" b="1" dirty="0" smtClean="0">
                <a:solidFill>
                  <a:srgbClr val="00B050"/>
                </a:solidFill>
                <a:latin typeface="Open Sans"/>
              </a:rPr>
              <a:t>P: </a:t>
            </a:r>
            <a:r>
              <a:rPr lang="en-US" sz="4400" b="1" dirty="0" err="1">
                <a:solidFill>
                  <a:srgbClr val="00B050"/>
                </a:solidFill>
                <a:latin typeface="Open Sans"/>
              </a:rPr>
              <a:t>AaBb</a:t>
            </a:r>
            <a:r>
              <a:rPr lang="en-US" sz="4400" b="1" dirty="0">
                <a:solidFill>
                  <a:srgbClr val="00B050"/>
                </a:solidFill>
                <a:latin typeface="Open Sans"/>
              </a:rPr>
              <a:t> x </a:t>
            </a:r>
            <a:r>
              <a:rPr lang="en-US" sz="4400" b="1" dirty="0" err="1">
                <a:solidFill>
                  <a:srgbClr val="00B050"/>
                </a:solidFill>
                <a:latin typeface="Open Sans"/>
              </a:rPr>
              <a:t>aabb</a:t>
            </a:r>
            <a:r>
              <a:rPr lang="en-US" sz="4400" b="1" dirty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Open Sans"/>
              </a:rPr>
              <a:t>cho</a:t>
            </a:r>
            <a:r>
              <a:rPr lang="en-US" sz="4400" b="1" dirty="0">
                <a:solidFill>
                  <a:srgbClr val="00B050"/>
                </a:solidFill>
                <a:latin typeface="Open Sans"/>
              </a:rPr>
              <a:t> F1 </a:t>
            </a:r>
            <a:r>
              <a:rPr lang="en-US" sz="4400" b="1" dirty="0" err="1">
                <a:solidFill>
                  <a:srgbClr val="00B050"/>
                </a:solidFill>
                <a:latin typeface="Open Sans"/>
              </a:rPr>
              <a:t>có</a:t>
            </a:r>
            <a:r>
              <a:rPr lang="en-US" sz="4400" b="1" dirty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Open Sans"/>
              </a:rPr>
              <a:t>tỉ</a:t>
            </a:r>
            <a:r>
              <a:rPr lang="en-US" sz="4400" b="1" dirty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Open Sans"/>
              </a:rPr>
              <a:t>lệ</a:t>
            </a:r>
            <a:r>
              <a:rPr lang="en-US" sz="4400" b="1" dirty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Open Sans"/>
              </a:rPr>
              <a:t>kiểu</a:t>
            </a:r>
            <a:r>
              <a:rPr lang="en-US" sz="4400" b="1" dirty="0">
                <a:solidFill>
                  <a:srgbClr val="00B050"/>
                </a:solidFill>
                <a:latin typeface="Open Sans"/>
              </a:rPr>
              <a:t> gen</a:t>
            </a:r>
          </a:p>
          <a:p>
            <a:pPr algn="just"/>
            <a:r>
              <a:rPr lang="en-US" sz="4800" dirty="0">
                <a:solidFill>
                  <a:srgbClr val="000000"/>
                </a:solidFill>
                <a:latin typeface="Open Sans"/>
              </a:rPr>
              <a:t>A. 9 : 3 : 3 : 1</a:t>
            </a:r>
          </a:p>
          <a:p>
            <a:pPr algn="just"/>
            <a:r>
              <a:rPr lang="en-US" sz="4800" dirty="0">
                <a:solidFill>
                  <a:srgbClr val="000000"/>
                </a:solidFill>
                <a:latin typeface="Open Sans"/>
              </a:rPr>
              <a:t>B. 1 : 1 : 1 : 1</a:t>
            </a:r>
          </a:p>
          <a:p>
            <a:pPr algn="just"/>
            <a:r>
              <a:rPr lang="en-US" sz="4800" dirty="0">
                <a:solidFill>
                  <a:srgbClr val="000000"/>
                </a:solidFill>
                <a:latin typeface="Open Sans"/>
              </a:rPr>
              <a:t>C. 1 : 2 : 1 : 2 : 1</a:t>
            </a:r>
          </a:p>
          <a:p>
            <a:pPr algn="just"/>
            <a:r>
              <a:rPr lang="en-US" sz="4800" dirty="0">
                <a:solidFill>
                  <a:srgbClr val="000000"/>
                </a:solidFill>
                <a:latin typeface="Open Sans"/>
              </a:rPr>
              <a:t>D. 3 : 3 : 1 : 1</a:t>
            </a:r>
            <a:endParaRPr lang="en-US" sz="4800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  <p:sp>
        <p:nvSpPr>
          <p:cNvPr id="3" name="Donut 2"/>
          <p:cNvSpPr/>
          <p:nvPr/>
        </p:nvSpPr>
        <p:spPr>
          <a:xfrm>
            <a:off x="-58535" y="3403793"/>
            <a:ext cx="647700" cy="530818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565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0" y="686219"/>
            <a:ext cx="9097588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en-US" sz="4800" b="1" dirty="0" err="1">
                <a:solidFill>
                  <a:srgbClr val="008000"/>
                </a:solidFill>
                <a:latin typeface="Open Sans"/>
              </a:rPr>
              <a:t>Câu</a:t>
            </a:r>
            <a:r>
              <a:rPr lang="en-US" sz="4800" b="1" dirty="0">
                <a:solidFill>
                  <a:srgbClr val="008000"/>
                </a:solidFill>
                <a:latin typeface="Open Sans"/>
              </a:rPr>
              <a:t> </a:t>
            </a:r>
            <a:r>
              <a:rPr lang="en-US" sz="4800" b="1" dirty="0" smtClean="0">
                <a:solidFill>
                  <a:srgbClr val="008000"/>
                </a:solidFill>
                <a:latin typeface="Open Sans"/>
              </a:rPr>
              <a:t>32</a:t>
            </a:r>
            <a:r>
              <a:rPr lang="en-US" sz="4800" dirty="0" smtClean="0">
                <a:solidFill>
                  <a:srgbClr val="000000"/>
                </a:solidFill>
                <a:latin typeface="Open Sans"/>
              </a:rPr>
              <a:t>: </a:t>
            </a:r>
            <a:r>
              <a:rPr lang="en-US" sz="4800" dirty="0" err="1">
                <a:solidFill>
                  <a:srgbClr val="000000"/>
                </a:solidFill>
                <a:latin typeface="Open Sans"/>
              </a:rPr>
              <a:t>Tỉ</a:t>
            </a:r>
            <a:r>
              <a:rPr lang="en-US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Open Sans"/>
              </a:rPr>
              <a:t>lệ</a:t>
            </a:r>
            <a:r>
              <a:rPr lang="en-US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Open Sans"/>
              </a:rPr>
              <a:t>phân</a:t>
            </a:r>
            <a:r>
              <a:rPr lang="en-US" sz="4800" dirty="0">
                <a:solidFill>
                  <a:srgbClr val="000000"/>
                </a:solidFill>
                <a:latin typeface="Open Sans"/>
              </a:rPr>
              <a:t> li </a:t>
            </a:r>
            <a:r>
              <a:rPr lang="en-US" sz="4800" dirty="0" err="1">
                <a:solidFill>
                  <a:srgbClr val="000000"/>
                </a:solidFill>
                <a:latin typeface="Open Sans"/>
              </a:rPr>
              <a:t>kiểu</a:t>
            </a:r>
            <a:r>
              <a:rPr lang="en-US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Open Sans"/>
              </a:rPr>
              <a:t>hình</a:t>
            </a:r>
            <a:r>
              <a:rPr lang="en-US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Open Sans"/>
              </a:rPr>
              <a:t>trong</a:t>
            </a:r>
            <a:r>
              <a:rPr lang="en-US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Open Sans"/>
              </a:rPr>
              <a:t>phép</a:t>
            </a:r>
            <a:r>
              <a:rPr lang="en-US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Open Sans"/>
              </a:rPr>
              <a:t>lai</a:t>
            </a:r>
            <a:r>
              <a:rPr lang="en-US" sz="4800" dirty="0">
                <a:solidFill>
                  <a:srgbClr val="000000"/>
                </a:solidFill>
                <a:latin typeface="Open Sans"/>
              </a:rPr>
              <a:t> P : </a:t>
            </a:r>
            <a:r>
              <a:rPr lang="en-US" sz="4800" dirty="0" err="1">
                <a:solidFill>
                  <a:srgbClr val="000000"/>
                </a:solidFill>
                <a:latin typeface="Open Sans"/>
              </a:rPr>
              <a:t>AaBb</a:t>
            </a:r>
            <a:r>
              <a:rPr lang="en-US" sz="4800" dirty="0">
                <a:solidFill>
                  <a:srgbClr val="000000"/>
                </a:solidFill>
                <a:latin typeface="Open Sans"/>
              </a:rPr>
              <a:t> x </a:t>
            </a:r>
            <a:r>
              <a:rPr lang="en-US" sz="4800" dirty="0" err="1">
                <a:solidFill>
                  <a:srgbClr val="000000"/>
                </a:solidFill>
                <a:latin typeface="Open Sans"/>
              </a:rPr>
              <a:t>aabb</a:t>
            </a:r>
            <a:r>
              <a:rPr lang="en-US" sz="48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Open Sans"/>
              </a:rPr>
              <a:t>là</a:t>
            </a:r>
            <a:r>
              <a:rPr lang="en-US" sz="4800" dirty="0">
                <a:solidFill>
                  <a:srgbClr val="000000"/>
                </a:solidFill>
                <a:latin typeface="Open Sans"/>
              </a:rPr>
              <a:t>:</a:t>
            </a:r>
          </a:p>
          <a:p>
            <a:pPr algn="just"/>
            <a:r>
              <a:rPr lang="en-US" sz="4800" dirty="0">
                <a:solidFill>
                  <a:srgbClr val="000000"/>
                </a:solidFill>
                <a:latin typeface="Open Sans"/>
              </a:rPr>
              <a:t>A. 9 : 3 : 3 : 1</a:t>
            </a:r>
          </a:p>
          <a:p>
            <a:pPr algn="just"/>
            <a:r>
              <a:rPr lang="en-US" sz="4800" dirty="0">
                <a:solidFill>
                  <a:srgbClr val="000000"/>
                </a:solidFill>
                <a:latin typeface="Open Sans"/>
              </a:rPr>
              <a:t>B. 1 : 1 : 1 : 1</a:t>
            </a:r>
          </a:p>
          <a:p>
            <a:pPr algn="just"/>
            <a:r>
              <a:rPr lang="en-US" sz="4800" dirty="0">
                <a:solidFill>
                  <a:srgbClr val="000000"/>
                </a:solidFill>
                <a:latin typeface="Open Sans"/>
              </a:rPr>
              <a:t>C. 1 : 2 : 1 : 2 : 1</a:t>
            </a:r>
          </a:p>
          <a:p>
            <a:pPr algn="just"/>
            <a:r>
              <a:rPr lang="en-US" sz="4800" dirty="0">
                <a:solidFill>
                  <a:srgbClr val="000000"/>
                </a:solidFill>
                <a:latin typeface="Open Sans"/>
              </a:rPr>
              <a:t>D. 3 : 3 : 1 : 1</a:t>
            </a:r>
            <a:endParaRPr lang="en-US" sz="4800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  <p:sp>
        <p:nvSpPr>
          <p:cNvPr id="3" name="Donut 2"/>
          <p:cNvSpPr/>
          <p:nvPr/>
        </p:nvSpPr>
        <p:spPr>
          <a:xfrm>
            <a:off x="0" y="3962400"/>
            <a:ext cx="647700" cy="530818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2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Hình ảnh\Tong hop\378597_190014441130809_1097865555_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6324" y="411653"/>
            <a:ext cx="91176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rgbClr val="7030A0"/>
                </a:solidFill>
              </a:rPr>
              <a:t>Dặn dò</a:t>
            </a:r>
          </a:p>
          <a:p>
            <a:r>
              <a:rPr lang="en-US" sz="8800" i="1" dirty="0" smtClean="0">
                <a:solidFill>
                  <a:srgbClr val="7030A0"/>
                </a:solidFill>
              </a:rPr>
              <a:t>+ </a:t>
            </a:r>
            <a:r>
              <a:rPr lang="en-US" sz="8800" i="1" dirty="0" smtClean="0">
                <a:solidFill>
                  <a:srgbClr val="7030A0"/>
                </a:solidFill>
              </a:rPr>
              <a:t>Đọc trước bài 8: Nhiễm sắc thể</a:t>
            </a:r>
            <a:endParaRPr lang="en-US" sz="8800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Hình ảnh\Tong hop\120402goctraitim123_4be6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00200" y="1779687"/>
            <a:ext cx="457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dirty="0" smtClean="0">
              <a:solidFill>
                <a:srgbClr val="7030A0"/>
              </a:solidFill>
            </a:endParaRPr>
          </a:p>
          <a:p>
            <a:pPr algn="ctr"/>
            <a:endParaRPr lang="en-US" sz="5400" dirty="0" smtClean="0">
              <a:solidFill>
                <a:srgbClr val="7030A0"/>
              </a:solidFill>
            </a:endParaRPr>
          </a:p>
          <a:p>
            <a:pPr algn="ctr"/>
            <a:endParaRPr lang="en-US" sz="5400" dirty="0" smtClean="0">
              <a:solidFill>
                <a:srgbClr val="7030A0"/>
              </a:solidFill>
            </a:endParaRPr>
          </a:p>
          <a:p>
            <a:pPr algn="ctr"/>
            <a:endParaRPr lang="en-US" sz="5400" dirty="0" smtClean="0">
              <a:solidFill>
                <a:srgbClr val="7030A0"/>
              </a:solidFill>
            </a:endParaRPr>
          </a:p>
          <a:p>
            <a:pPr algn="ctr"/>
            <a:r>
              <a:rPr lang="en-US" sz="5400" dirty="0" smtClean="0">
                <a:solidFill>
                  <a:srgbClr val="7030A0"/>
                </a:solidFill>
              </a:rPr>
              <a:t>Chúc các em học tập tốt !</a:t>
            </a:r>
            <a:endParaRPr lang="en-US" sz="5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132976" y="105216"/>
            <a:ext cx="8964612" cy="6863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vi-VN" sz="4000" b="1" dirty="0">
                <a:solidFill>
                  <a:srgbClr val="7030A0"/>
                </a:solidFill>
                <a:latin typeface="Open Sans"/>
              </a:rPr>
              <a:t>Câu </a:t>
            </a:r>
            <a:r>
              <a:rPr lang="en-US" sz="4000" b="1" dirty="0">
                <a:solidFill>
                  <a:srgbClr val="7030A0"/>
                </a:solidFill>
                <a:latin typeface="Open Sans"/>
              </a:rPr>
              <a:t>3</a:t>
            </a:r>
            <a:r>
              <a:rPr lang="vi-VN" sz="4000" dirty="0" smtClean="0">
                <a:solidFill>
                  <a:srgbClr val="7030A0"/>
                </a:solidFill>
                <a:latin typeface="Open Sans"/>
              </a:rPr>
              <a:t>: </a:t>
            </a:r>
            <a:r>
              <a:rPr lang="vi-VN" sz="4000" dirty="0">
                <a:solidFill>
                  <a:srgbClr val="7030A0"/>
                </a:solidFill>
                <a:latin typeface="Open Sans"/>
              </a:rPr>
              <a:t>Điều kiện nghiệm đúng của quy luật phân li là gì?</a:t>
            </a:r>
          </a:p>
          <a:p>
            <a:pPr algn="just"/>
            <a:r>
              <a:rPr lang="vi-VN" sz="4000" dirty="0">
                <a:solidFill>
                  <a:srgbClr val="000000"/>
                </a:solidFill>
                <a:latin typeface="Open Sans"/>
              </a:rPr>
              <a:t>1. Các tính trạng ở P thuần chủng.</a:t>
            </a:r>
          </a:p>
          <a:p>
            <a:pPr algn="just"/>
            <a:r>
              <a:rPr lang="vi-VN" sz="4000" dirty="0">
                <a:solidFill>
                  <a:srgbClr val="000000"/>
                </a:solidFill>
                <a:latin typeface="Open Sans"/>
              </a:rPr>
              <a:t>2. Số lượng cá thể thu được trong thí nghiệm phải lớn.</a:t>
            </a:r>
          </a:p>
          <a:p>
            <a:pPr algn="just"/>
            <a:r>
              <a:rPr lang="vi-VN" sz="4000" dirty="0">
                <a:solidFill>
                  <a:srgbClr val="000000"/>
                </a:solidFill>
                <a:latin typeface="Open Sans"/>
              </a:rPr>
              <a:t>3. Gen trong nhân và trên NST thường.</a:t>
            </a:r>
          </a:p>
          <a:p>
            <a:pPr algn="just"/>
            <a:r>
              <a:rPr lang="vi-VN" sz="4000" dirty="0">
                <a:solidFill>
                  <a:srgbClr val="000000"/>
                </a:solidFill>
                <a:latin typeface="Open Sans"/>
              </a:rPr>
              <a:t>4. Một gen quy định 1 tính trạng và trội lặn hoàn toàn.</a:t>
            </a:r>
          </a:p>
          <a:p>
            <a:pPr marL="742950" indent="-742950" algn="just">
              <a:buAutoNum type="alphaUcPeriod"/>
            </a:pPr>
            <a:r>
              <a:rPr lang="vi-VN" sz="4000" dirty="0" smtClean="0">
                <a:solidFill>
                  <a:srgbClr val="000000"/>
                </a:solidFill>
                <a:latin typeface="Open Sans"/>
              </a:rPr>
              <a:t>1</a:t>
            </a:r>
            <a:r>
              <a:rPr lang="vi-VN" sz="4000" dirty="0">
                <a:solidFill>
                  <a:srgbClr val="000000"/>
                </a:solidFill>
                <a:latin typeface="Open Sans"/>
              </a:rPr>
              <a:t>, 2 và 4.     </a:t>
            </a:r>
            <a:r>
              <a:rPr lang="en-US" sz="4000" dirty="0" smtClean="0">
                <a:solidFill>
                  <a:srgbClr val="000000"/>
                </a:solidFill>
                <a:latin typeface="Open Sans"/>
              </a:rPr>
              <a:t>            </a:t>
            </a:r>
            <a:r>
              <a:rPr lang="vi-VN" sz="4000" dirty="0" smtClean="0">
                <a:solidFill>
                  <a:srgbClr val="000000"/>
                </a:solidFill>
                <a:latin typeface="Open Sans"/>
              </a:rPr>
              <a:t>B</a:t>
            </a:r>
            <a:r>
              <a:rPr lang="vi-VN" sz="4000" dirty="0">
                <a:solidFill>
                  <a:srgbClr val="000000"/>
                </a:solidFill>
                <a:latin typeface="Open Sans"/>
              </a:rPr>
              <a:t>. 1, 3 và 4.     </a:t>
            </a:r>
            <a:endParaRPr lang="en-US" sz="4000" dirty="0" smtClean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vi-VN" sz="4000" dirty="0" smtClean="0">
                <a:solidFill>
                  <a:srgbClr val="000000"/>
                </a:solidFill>
                <a:latin typeface="Open Sans"/>
              </a:rPr>
              <a:t>C</a:t>
            </a:r>
            <a:r>
              <a:rPr lang="vi-VN" sz="4000" dirty="0">
                <a:solidFill>
                  <a:srgbClr val="000000"/>
                </a:solidFill>
                <a:latin typeface="Open Sans"/>
              </a:rPr>
              <a:t>. 1, 2, 3 và 4.     </a:t>
            </a:r>
            <a:r>
              <a:rPr lang="en-US" sz="4000" dirty="0" smtClean="0">
                <a:solidFill>
                  <a:srgbClr val="000000"/>
                </a:solidFill>
                <a:latin typeface="Open Sans"/>
              </a:rPr>
              <a:t>         </a:t>
            </a:r>
            <a:r>
              <a:rPr lang="vi-VN" sz="4000" dirty="0" smtClean="0">
                <a:solidFill>
                  <a:srgbClr val="000000"/>
                </a:solidFill>
                <a:latin typeface="Open Sans"/>
              </a:rPr>
              <a:t>D</a:t>
            </a:r>
            <a:r>
              <a:rPr lang="vi-VN" sz="4000" dirty="0">
                <a:solidFill>
                  <a:srgbClr val="000000"/>
                </a:solidFill>
                <a:latin typeface="Open Sans"/>
              </a:rPr>
              <a:t>. 1 và 4.</a:t>
            </a:r>
            <a:endParaRPr lang="vi-VN" sz="4000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  <p:sp>
        <p:nvSpPr>
          <p:cNvPr id="3" name="Donut 2"/>
          <p:cNvSpPr/>
          <p:nvPr/>
        </p:nvSpPr>
        <p:spPr>
          <a:xfrm>
            <a:off x="132976" y="6318503"/>
            <a:ext cx="647700" cy="530818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71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132976" y="316860"/>
            <a:ext cx="8964612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vi-VN" sz="4800" b="1" dirty="0">
                <a:solidFill>
                  <a:srgbClr val="7030A0"/>
                </a:solidFill>
                <a:latin typeface="Open Sans"/>
              </a:rPr>
              <a:t>Câu </a:t>
            </a:r>
            <a:r>
              <a:rPr lang="en-US" sz="4800" b="1" dirty="0" smtClean="0">
                <a:solidFill>
                  <a:srgbClr val="7030A0"/>
                </a:solidFill>
                <a:latin typeface="Open Sans"/>
              </a:rPr>
              <a:t>4</a:t>
            </a:r>
            <a:r>
              <a:rPr lang="vi-VN" sz="4800" dirty="0" smtClean="0">
                <a:solidFill>
                  <a:srgbClr val="7030A0"/>
                </a:solidFill>
                <a:latin typeface="Open Sans"/>
              </a:rPr>
              <a:t>: </a:t>
            </a:r>
            <a:r>
              <a:rPr lang="vi-VN" sz="4800" dirty="0">
                <a:solidFill>
                  <a:srgbClr val="7030A0"/>
                </a:solidFill>
                <a:latin typeface="Open Sans"/>
              </a:rPr>
              <a:t>Quy luật phân li được Menđen phát hiện trên cơ sở thí nghiệm là gì?</a:t>
            </a:r>
          </a:p>
          <a:p>
            <a:pPr algn="just"/>
            <a:r>
              <a:rPr lang="vi-VN" sz="4800" dirty="0">
                <a:solidFill>
                  <a:srgbClr val="000000"/>
                </a:solidFill>
                <a:latin typeface="Open Sans"/>
              </a:rPr>
              <a:t>A. Phép lai một cặp tính trạng.</a:t>
            </a:r>
          </a:p>
          <a:p>
            <a:pPr algn="just"/>
            <a:r>
              <a:rPr lang="vi-VN" sz="4800" dirty="0">
                <a:solidFill>
                  <a:srgbClr val="000000"/>
                </a:solidFill>
                <a:latin typeface="Open Sans"/>
              </a:rPr>
              <a:t>B. Phép lai nhiều cặp tính trạng.</a:t>
            </a:r>
          </a:p>
          <a:p>
            <a:pPr algn="just"/>
            <a:r>
              <a:rPr lang="vi-VN" sz="4800" dirty="0">
                <a:solidFill>
                  <a:srgbClr val="000000"/>
                </a:solidFill>
                <a:latin typeface="Open Sans"/>
              </a:rPr>
              <a:t>C. Phép lai hai cặp tính trạng.</a:t>
            </a:r>
          </a:p>
          <a:p>
            <a:pPr algn="just"/>
            <a:r>
              <a:rPr lang="vi-VN" sz="4800" dirty="0">
                <a:solidFill>
                  <a:srgbClr val="000000"/>
                </a:solidFill>
                <a:latin typeface="Open Sans"/>
              </a:rPr>
              <a:t>D. Tạo dòng thuần chủng trước khi đem lai.</a:t>
            </a:r>
            <a:endParaRPr lang="vi-VN" sz="4800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  <p:sp>
        <p:nvSpPr>
          <p:cNvPr id="3" name="Donut 2"/>
          <p:cNvSpPr/>
          <p:nvPr/>
        </p:nvSpPr>
        <p:spPr>
          <a:xfrm>
            <a:off x="132976" y="2681362"/>
            <a:ext cx="647700" cy="530818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70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0" y="-52470"/>
            <a:ext cx="9097588" cy="674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vi-VN" sz="3600" b="1" dirty="0">
                <a:solidFill>
                  <a:srgbClr val="7030A0"/>
                </a:solidFill>
                <a:latin typeface="Open Sans"/>
              </a:rPr>
              <a:t>Câu 5</a:t>
            </a:r>
            <a:r>
              <a:rPr lang="vi-VN" sz="3600" dirty="0">
                <a:solidFill>
                  <a:srgbClr val="7030A0"/>
                </a:solidFill>
                <a:latin typeface="Open Sans"/>
              </a:rPr>
              <a:t>: Menđen đã giải thích kết quả thí nghiệm của mình bằng</a:t>
            </a:r>
          </a:p>
          <a:p>
            <a:pPr algn="just"/>
            <a:r>
              <a:rPr lang="vi-VN" sz="3600" dirty="0">
                <a:solidFill>
                  <a:srgbClr val="000000"/>
                </a:solidFill>
                <a:latin typeface="Open Sans"/>
              </a:rPr>
              <a:t>A. Sự phân li của cặp nhân tố di truyền trong quá trình phát sinh giao tử.</a:t>
            </a:r>
          </a:p>
          <a:p>
            <a:pPr algn="just"/>
            <a:r>
              <a:rPr lang="vi-VN" sz="3600" dirty="0">
                <a:solidFill>
                  <a:srgbClr val="000000"/>
                </a:solidFill>
                <a:latin typeface="Open Sans"/>
              </a:rPr>
              <a:t>B. Sự tổ hợp lại của cặp nhân tố di truyền trong quá trình thụ tinh.</a:t>
            </a:r>
          </a:p>
          <a:p>
            <a:pPr algn="just"/>
            <a:r>
              <a:rPr lang="vi-VN" sz="3600" dirty="0">
                <a:solidFill>
                  <a:srgbClr val="000000"/>
                </a:solidFill>
                <a:latin typeface="Open Sans"/>
              </a:rPr>
              <a:t>C. Sự phân li của cặp nhân tố di truyền trong quá trình phát sinh giao tử và sự tổ hợp lại của chúng trong thụ tinh.</a:t>
            </a:r>
          </a:p>
          <a:p>
            <a:pPr algn="just"/>
            <a:r>
              <a:rPr lang="vi-VN" sz="3600" dirty="0">
                <a:solidFill>
                  <a:srgbClr val="000000"/>
                </a:solidFill>
                <a:latin typeface="Open Sans"/>
              </a:rPr>
              <a:t>D. Sự phân li của cặp nhân tố di truyền trong quá trình thụ tinh và sự tổ hợp lại của chúng trong quá trình phát sinh giao tử.</a:t>
            </a:r>
            <a:endParaRPr lang="vi-VN" sz="3600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  <p:sp>
        <p:nvSpPr>
          <p:cNvPr id="3" name="Donut 2"/>
          <p:cNvSpPr/>
          <p:nvPr/>
        </p:nvSpPr>
        <p:spPr>
          <a:xfrm>
            <a:off x="11084" y="3317683"/>
            <a:ext cx="647700" cy="530818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61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0" y="224531"/>
            <a:ext cx="9097588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vi-VN" sz="4400" b="1" dirty="0">
                <a:solidFill>
                  <a:srgbClr val="00B050"/>
                </a:solidFill>
                <a:latin typeface="Open Sans"/>
              </a:rPr>
              <a:t>Câu </a:t>
            </a:r>
            <a:r>
              <a:rPr lang="en-US" sz="4400" b="1" dirty="0" smtClean="0">
                <a:solidFill>
                  <a:srgbClr val="00B050"/>
                </a:solidFill>
                <a:latin typeface="Open Sans"/>
              </a:rPr>
              <a:t>6</a:t>
            </a:r>
            <a:r>
              <a:rPr lang="vi-VN" sz="4400" b="1" dirty="0" smtClean="0">
                <a:solidFill>
                  <a:srgbClr val="00B050"/>
                </a:solidFill>
                <a:latin typeface="Open Sans"/>
              </a:rPr>
              <a:t>: </a:t>
            </a:r>
            <a:r>
              <a:rPr lang="vi-VN" sz="4400" b="1" dirty="0">
                <a:solidFill>
                  <a:srgbClr val="00B050"/>
                </a:solidFill>
                <a:latin typeface="Open Sans"/>
              </a:rPr>
              <a:t>Tính trạng là</a:t>
            </a:r>
          </a:p>
          <a:p>
            <a:pPr algn="just"/>
            <a:r>
              <a:rPr lang="vi-VN" sz="4400" dirty="0">
                <a:solidFill>
                  <a:srgbClr val="000000"/>
                </a:solidFill>
                <a:latin typeface="Open Sans"/>
              </a:rPr>
              <a:t>A. những biểu hiện của kiểu gen thành kiểu hình</a:t>
            </a:r>
          </a:p>
          <a:p>
            <a:pPr algn="just"/>
            <a:r>
              <a:rPr lang="vi-VN" sz="4400" dirty="0">
                <a:solidFill>
                  <a:srgbClr val="000000"/>
                </a:solidFill>
                <a:latin typeface="Open Sans"/>
              </a:rPr>
              <a:t>B. kiểu hình bên ngoài cơ thể sinh vật.</a:t>
            </a:r>
          </a:p>
          <a:p>
            <a:pPr algn="just"/>
            <a:r>
              <a:rPr lang="vi-VN" sz="4400" dirty="0">
                <a:solidFill>
                  <a:srgbClr val="000000"/>
                </a:solidFill>
                <a:latin typeface="Open Sans"/>
              </a:rPr>
              <a:t>C. các đặc điểm bên trong cơ thể sinh vật.</a:t>
            </a:r>
          </a:p>
          <a:p>
            <a:pPr algn="just"/>
            <a:r>
              <a:rPr lang="vi-VN" sz="4400" dirty="0">
                <a:solidFill>
                  <a:srgbClr val="000000"/>
                </a:solidFill>
                <a:latin typeface="Open Sans"/>
              </a:rPr>
              <a:t>D. những đặc điểm về hình thái, cấu tạo, sinh lý của một cơ thể</a:t>
            </a:r>
            <a:r>
              <a:rPr lang="vi-VN" sz="4400" dirty="0" smtClean="0">
                <a:solidFill>
                  <a:srgbClr val="000000"/>
                </a:solidFill>
                <a:latin typeface="Open Sans"/>
              </a:rPr>
              <a:t>.</a:t>
            </a:r>
            <a:endParaRPr lang="vi-VN" sz="4400" dirty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Donut 2"/>
          <p:cNvSpPr/>
          <p:nvPr/>
        </p:nvSpPr>
        <p:spPr>
          <a:xfrm>
            <a:off x="11084" y="5029200"/>
            <a:ext cx="647700" cy="530818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0" y="224532"/>
            <a:ext cx="9097588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en-US" sz="4400" b="1" dirty="0" smtClean="0">
                <a:solidFill>
                  <a:srgbClr val="00B050"/>
                </a:solidFill>
                <a:latin typeface="Open Sans"/>
              </a:rPr>
              <a:t>C</a:t>
            </a:r>
            <a:r>
              <a:rPr lang="vi-VN" sz="4400" b="1" dirty="0" smtClean="0">
                <a:solidFill>
                  <a:srgbClr val="00B050"/>
                </a:solidFill>
                <a:latin typeface="Open Sans"/>
              </a:rPr>
              <a:t>âu </a:t>
            </a:r>
            <a:r>
              <a:rPr lang="en-US" sz="4400" b="1" dirty="0" smtClean="0">
                <a:solidFill>
                  <a:srgbClr val="00B050"/>
                </a:solidFill>
                <a:latin typeface="Open Sans"/>
              </a:rPr>
              <a:t>7</a:t>
            </a:r>
            <a:r>
              <a:rPr lang="vi-VN" sz="4400" b="1" dirty="0" smtClean="0">
                <a:solidFill>
                  <a:srgbClr val="00B050"/>
                </a:solidFill>
                <a:latin typeface="Open Sans"/>
              </a:rPr>
              <a:t>: </a:t>
            </a:r>
            <a:r>
              <a:rPr lang="vi-VN" sz="4400" b="1" dirty="0">
                <a:solidFill>
                  <a:srgbClr val="00B050"/>
                </a:solidFill>
                <a:latin typeface="Open Sans"/>
              </a:rPr>
              <a:t>Dòng thuần là</a:t>
            </a:r>
          </a:p>
          <a:p>
            <a:pPr algn="just"/>
            <a:r>
              <a:rPr lang="vi-VN" sz="4400" dirty="0">
                <a:solidFill>
                  <a:srgbClr val="000000"/>
                </a:solidFill>
                <a:latin typeface="Open Sans"/>
              </a:rPr>
              <a:t>A. dòng mang tất cả các cặp gen đồng hợp.</a:t>
            </a:r>
          </a:p>
          <a:p>
            <a:pPr algn="just"/>
            <a:r>
              <a:rPr lang="vi-VN" sz="4400" dirty="0">
                <a:solidFill>
                  <a:srgbClr val="000000"/>
                </a:solidFill>
                <a:latin typeface="Open Sans"/>
              </a:rPr>
              <a:t>B. dòng đồng hợp về kiểu gen và cùng biểu hiện 1 kiểu hình.</a:t>
            </a:r>
          </a:p>
          <a:p>
            <a:pPr algn="just"/>
            <a:r>
              <a:rPr lang="vi-VN" sz="4400" dirty="0">
                <a:solidFill>
                  <a:srgbClr val="000000"/>
                </a:solidFill>
                <a:latin typeface="Open Sans"/>
              </a:rPr>
              <a:t>C. dòng mang các cặp gen đồng hợp trội.</a:t>
            </a:r>
          </a:p>
          <a:p>
            <a:pPr algn="just"/>
            <a:r>
              <a:rPr lang="vi-VN" sz="4400" dirty="0">
                <a:solidFill>
                  <a:srgbClr val="000000"/>
                </a:solidFill>
                <a:latin typeface="Open Sans"/>
              </a:rPr>
              <a:t>D. dòng mang các cặp gen đồng hợp lặn.</a:t>
            </a:r>
            <a:endParaRPr lang="vi-VN" sz="4400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  <p:sp>
        <p:nvSpPr>
          <p:cNvPr id="3" name="Donut 2"/>
          <p:cNvSpPr/>
          <p:nvPr/>
        </p:nvSpPr>
        <p:spPr>
          <a:xfrm>
            <a:off x="0" y="2438400"/>
            <a:ext cx="647700" cy="530818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6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0" y="363033"/>
            <a:ext cx="9097588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vi-VN" sz="5400" b="1" dirty="0">
                <a:solidFill>
                  <a:srgbClr val="00B050"/>
                </a:solidFill>
                <a:latin typeface="Open Sans"/>
              </a:rPr>
              <a:t>Câu </a:t>
            </a:r>
            <a:r>
              <a:rPr lang="en-US" sz="5400" b="1" dirty="0" smtClean="0">
                <a:solidFill>
                  <a:srgbClr val="00B050"/>
                </a:solidFill>
                <a:latin typeface="Open Sans"/>
              </a:rPr>
              <a:t>8</a:t>
            </a:r>
            <a:r>
              <a:rPr lang="vi-VN" sz="5400" b="1" dirty="0" smtClean="0">
                <a:solidFill>
                  <a:srgbClr val="00B050"/>
                </a:solidFill>
                <a:latin typeface="Open Sans"/>
              </a:rPr>
              <a:t>: </a:t>
            </a:r>
            <a:r>
              <a:rPr lang="vi-VN" sz="5400" b="1" dirty="0">
                <a:solidFill>
                  <a:srgbClr val="00B050"/>
                </a:solidFill>
                <a:latin typeface="Open Sans"/>
              </a:rPr>
              <a:t>Theo Menđen, tính trạng được biểu hiện ở cơ thể lai F1 được gọi là</a:t>
            </a:r>
          </a:p>
          <a:p>
            <a:pPr algn="just"/>
            <a:r>
              <a:rPr lang="vi-VN" sz="5400" dirty="0">
                <a:solidFill>
                  <a:srgbClr val="000000"/>
                </a:solidFill>
                <a:latin typeface="Open Sans"/>
              </a:rPr>
              <a:t>A. tính trạng lặn</a:t>
            </a:r>
          </a:p>
          <a:p>
            <a:pPr algn="just"/>
            <a:r>
              <a:rPr lang="vi-VN" sz="5400" dirty="0">
                <a:solidFill>
                  <a:srgbClr val="000000"/>
                </a:solidFill>
                <a:latin typeface="Open Sans"/>
              </a:rPr>
              <a:t>B. tính trạng tương ứng.</a:t>
            </a:r>
          </a:p>
          <a:p>
            <a:pPr algn="just"/>
            <a:r>
              <a:rPr lang="vi-VN" sz="5400" dirty="0">
                <a:solidFill>
                  <a:srgbClr val="000000"/>
                </a:solidFill>
                <a:latin typeface="Open Sans"/>
              </a:rPr>
              <a:t>C. tính trạng trung gian.</a:t>
            </a:r>
          </a:p>
          <a:p>
            <a:pPr algn="just"/>
            <a:r>
              <a:rPr lang="vi-VN" sz="5400" dirty="0">
                <a:solidFill>
                  <a:srgbClr val="000000"/>
                </a:solidFill>
                <a:latin typeface="Open Sans"/>
              </a:rPr>
              <a:t>D. tính trạng trội.</a:t>
            </a:r>
            <a:endParaRPr lang="vi-VN" sz="5400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  <p:sp>
        <p:nvSpPr>
          <p:cNvPr id="3" name="Donut 2"/>
          <p:cNvSpPr/>
          <p:nvPr/>
        </p:nvSpPr>
        <p:spPr>
          <a:xfrm>
            <a:off x="-24938" y="5486400"/>
            <a:ext cx="647700" cy="530818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7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1353</Words>
  <Application>Microsoft Office PowerPoint</Application>
  <PresentationFormat>On-screen Show (4:3)</PresentationFormat>
  <Paragraphs>173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Bài 7: BÀI TẬP CHƯƠNG 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THCS ĐÔNG NGẠC           SINH HỌC 9</dc:title>
  <dc:creator>Hoang Lien</dc:creator>
  <cp:lastModifiedBy>thanhtruong</cp:lastModifiedBy>
  <cp:revision>62</cp:revision>
  <dcterms:created xsi:type="dcterms:W3CDTF">2014-09-11T23:41:21Z</dcterms:created>
  <dcterms:modified xsi:type="dcterms:W3CDTF">2021-09-21T02:06:06Z</dcterms:modified>
</cp:coreProperties>
</file>