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1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4E3C8B-8C48-4C75-B793-EC9CE4ED630E}" type="doc">
      <dgm:prSet loTypeId="urn:microsoft.com/office/officeart/2005/8/layout/b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F96448-7E27-4E5B-A0BF-B2EC862075B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</a:t>
          </a:r>
        </a:p>
      </dgm:t>
    </dgm:pt>
    <dgm:pt modelId="{A20184F6-D6B7-4D39-850E-15EF98B2702F}" type="parTrans" cxnId="{266AA09F-27ED-4AFE-AA1D-51FB89C5D115}">
      <dgm:prSet/>
      <dgm:spPr/>
      <dgm:t>
        <a:bodyPr/>
        <a:lstStyle/>
        <a:p>
          <a:endParaRPr lang="en-US"/>
        </a:p>
      </dgm:t>
    </dgm:pt>
    <dgm:pt modelId="{8EBD60C0-A164-40A2-90BC-E18C271C5677}" type="sibTrans" cxnId="{266AA09F-27ED-4AFE-AA1D-51FB89C5D115}">
      <dgm:prSet/>
      <dgm:spPr/>
      <dgm:t>
        <a:bodyPr/>
        <a:lstStyle/>
        <a:p>
          <a:endParaRPr lang="en-US"/>
        </a:p>
      </dgm:t>
    </dgm:pt>
    <dgm:pt modelId="{C736A110-2AA5-4957-8BA6-F9BD7C88DDF9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MỘT SỐ QUI TẮC AN TOÀN-CÁCH SỬ DỤNG HÓA CHẤT –DỤNG CỤ PHÒNG THÍ NGHIỆM</a:t>
          </a:r>
        </a:p>
      </dgm:t>
    </dgm:pt>
    <dgm:pt modelId="{F9E44602-DB01-4A0D-8A0C-01B65EDC5C10}" type="parTrans" cxnId="{BC9B59D9-99ED-4AB0-8680-7C1948BB9F1B}">
      <dgm:prSet/>
      <dgm:spPr/>
      <dgm:t>
        <a:bodyPr/>
        <a:lstStyle/>
        <a:p>
          <a:endParaRPr lang="en-US"/>
        </a:p>
      </dgm:t>
    </dgm:pt>
    <dgm:pt modelId="{E9F8ED4B-9B6E-4E22-B10B-F4DF409178E7}" type="sibTrans" cxnId="{BC9B59D9-99ED-4AB0-8680-7C1948BB9F1B}">
      <dgm:prSet/>
      <dgm:spPr/>
      <dgm:t>
        <a:bodyPr/>
        <a:lstStyle/>
        <a:p>
          <a:endParaRPr lang="en-US"/>
        </a:p>
      </dgm:t>
    </dgm:pt>
    <dgm:pt modelId="{AD0F3A6B-F3AF-4556-A524-59AF38A20E0B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II</a:t>
          </a:r>
        </a:p>
      </dgm:t>
    </dgm:pt>
    <dgm:pt modelId="{4BB4B891-2E08-4BFF-A0AE-BAB69FAE7CC3}" type="parTrans" cxnId="{29F961C4-5C80-41C4-86C2-56B372F8EC3C}">
      <dgm:prSet/>
      <dgm:spPr/>
      <dgm:t>
        <a:bodyPr/>
        <a:lstStyle/>
        <a:p>
          <a:endParaRPr lang="en-US"/>
        </a:p>
      </dgm:t>
    </dgm:pt>
    <dgm:pt modelId="{99DACA54-E56E-4FC2-ABB7-1245E2D43829}" type="sibTrans" cxnId="{29F961C4-5C80-41C4-86C2-56B372F8EC3C}">
      <dgm:prSet/>
      <dgm:spPr/>
      <dgm:t>
        <a:bodyPr/>
        <a:lstStyle/>
        <a:p>
          <a:endParaRPr lang="en-US"/>
        </a:p>
      </dgm:t>
    </dgm:pt>
    <dgm:pt modelId="{13F000B3-AB5E-4B4B-B89E-CB8525BB593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TIẾN HÀNH THÍ NGHIỆM</a:t>
          </a:r>
        </a:p>
      </dgm:t>
    </dgm:pt>
    <dgm:pt modelId="{52E679A2-0356-4704-B469-5679F954E84F}" type="parTrans" cxnId="{3E3DCDED-F391-4C8A-AD5E-456D8AD01BD4}">
      <dgm:prSet/>
      <dgm:spPr/>
      <dgm:t>
        <a:bodyPr/>
        <a:lstStyle/>
        <a:p>
          <a:endParaRPr lang="en-US"/>
        </a:p>
      </dgm:t>
    </dgm:pt>
    <dgm:pt modelId="{1E77D233-10BF-4EC7-AF5B-F4CAC28004DA}" type="sibTrans" cxnId="{3E3DCDED-F391-4C8A-AD5E-456D8AD01BD4}">
      <dgm:prSet/>
      <dgm:spPr/>
      <dgm:t>
        <a:bodyPr/>
        <a:lstStyle/>
        <a:p>
          <a:endParaRPr lang="en-US"/>
        </a:p>
      </dgm:t>
    </dgm:pt>
    <dgm:pt modelId="{41E95BEA-ECE4-42FC-8C73-AD3FBC79706C}" type="pres">
      <dgm:prSet presAssocID="{A14E3C8B-8C48-4C75-B793-EC9CE4ED630E}" presName="diagram" presStyleCnt="0">
        <dgm:presLayoutVars>
          <dgm:dir/>
          <dgm:animLvl val="lvl"/>
          <dgm:resizeHandles val="exact"/>
        </dgm:presLayoutVars>
      </dgm:prSet>
      <dgm:spPr/>
    </dgm:pt>
    <dgm:pt modelId="{65627A42-AEFC-4496-BFED-DB9418599764}" type="pres">
      <dgm:prSet presAssocID="{14F96448-7E27-4E5B-A0BF-B2EC862075B7}" presName="compNode" presStyleCnt="0"/>
      <dgm:spPr/>
    </dgm:pt>
    <dgm:pt modelId="{B55AFB46-D74D-4E09-B600-26E207335140}" type="pres">
      <dgm:prSet presAssocID="{14F96448-7E27-4E5B-A0BF-B2EC862075B7}" presName="childRect" presStyleLbl="bgAcc1" presStyleIdx="0" presStyleCnt="2">
        <dgm:presLayoutVars>
          <dgm:bulletEnabled val="1"/>
        </dgm:presLayoutVars>
      </dgm:prSet>
      <dgm:spPr/>
    </dgm:pt>
    <dgm:pt modelId="{21174F89-5A77-4BA1-B121-8D8DF17737B9}" type="pres">
      <dgm:prSet presAssocID="{14F96448-7E27-4E5B-A0BF-B2EC862075B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065A37-00BE-4F69-ABFF-A8FA980B8523}" type="pres">
      <dgm:prSet presAssocID="{14F96448-7E27-4E5B-A0BF-B2EC862075B7}" presName="parentRect" presStyleLbl="alignNode1" presStyleIdx="0" presStyleCnt="2"/>
      <dgm:spPr/>
    </dgm:pt>
    <dgm:pt modelId="{7AE2765F-22EB-40E4-B9C2-25BA47336DD7}" type="pres">
      <dgm:prSet presAssocID="{14F96448-7E27-4E5B-A0BF-B2EC862075B7}" presName="adorn" presStyleLbl="fgAccFollowNode1" presStyleIdx="0" presStyleCnt="2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0B1A0BB3-BC73-4F8A-8D7B-EA0EE460F273}" type="pres">
      <dgm:prSet presAssocID="{8EBD60C0-A164-40A2-90BC-E18C271C5677}" presName="sibTrans" presStyleLbl="sibTrans2D1" presStyleIdx="0" presStyleCnt="0"/>
      <dgm:spPr/>
    </dgm:pt>
    <dgm:pt modelId="{A1FBDC34-E763-481B-AF76-4D69847C2A02}" type="pres">
      <dgm:prSet presAssocID="{AD0F3A6B-F3AF-4556-A524-59AF38A20E0B}" presName="compNode" presStyleCnt="0"/>
      <dgm:spPr/>
    </dgm:pt>
    <dgm:pt modelId="{B4971C3B-6125-4E33-9720-E4FA9FC1A10E}" type="pres">
      <dgm:prSet presAssocID="{AD0F3A6B-F3AF-4556-A524-59AF38A20E0B}" presName="childRect" presStyleLbl="bgAcc1" presStyleIdx="1" presStyleCnt="2">
        <dgm:presLayoutVars>
          <dgm:bulletEnabled val="1"/>
        </dgm:presLayoutVars>
      </dgm:prSet>
      <dgm:spPr/>
    </dgm:pt>
    <dgm:pt modelId="{01793F05-8C8E-4F99-B8BC-48C71A6F17C0}" type="pres">
      <dgm:prSet presAssocID="{AD0F3A6B-F3AF-4556-A524-59AF38A20E0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A29699C-873D-4EAE-9D30-3BD1EFBDF404}" type="pres">
      <dgm:prSet presAssocID="{AD0F3A6B-F3AF-4556-A524-59AF38A20E0B}" presName="parentRect" presStyleLbl="alignNode1" presStyleIdx="1" presStyleCnt="2"/>
      <dgm:spPr/>
    </dgm:pt>
    <dgm:pt modelId="{453009C6-8135-42F3-A10E-6C5C07E5303B}" type="pres">
      <dgm:prSet presAssocID="{AD0F3A6B-F3AF-4556-A524-59AF38A20E0B}" presName="adorn" presStyleLbl="fgAccFollowNode1" presStyleIdx="1" presStyleCnt="2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D8C1521-90DA-4BC5-B679-EF261D8A6F8D}" type="presOf" srcId="{8EBD60C0-A164-40A2-90BC-E18C271C5677}" destId="{0B1A0BB3-BC73-4F8A-8D7B-EA0EE460F273}" srcOrd="0" destOrd="0" presId="urn:microsoft.com/office/officeart/2005/8/layout/bList2"/>
    <dgm:cxn modelId="{2252F04E-FE28-4C96-91DD-3758A9F6C934}" type="presOf" srcId="{14F96448-7E27-4E5B-A0BF-B2EC862075B7}" destId="{21174F89-5A77-4BA1-B121-8D8DF17737B9}" srcOrd="0" destOrd="0" presId="urn:microsoft.com/office/officeart/2005/8/layout/bList2"/>
    <dgm:cxn modelId="{9A500E83-FE15-4371-98E0-E185C5D5C529}" type="presOf" srcId="{AD0F3A6B-F3AF-4556-A524-59AF38A20E0B}" destId="{01793F05-8C8E-4F99-B8BC-48C71A6F17C0}" srcOrd="0" destOrd="0" presId="urn:microsoft.com/office/officeart/2005/8/layout/bList2"/>
    <dgm:cxn modelId="{11AE5B86-2FCB-4E8A-9DD4-BA134278B812}" type="presOf" srcId="{14F96448-7E27-4E5B-A0BF-B2EC862075B7}" destId="{74065A37-00BE-4F69-ABFF-A8FA980B8523}" srcOrd="1" destOrd="0" presId="urn:microsoft.com/office/officeart/2005/8/layout/bList2"/>
    <dgm:cxn modelId="{266AA09F-27ED-4AFE-AA1D-51FB89C5D115}" srcId="{A14E3C8B-8C48-4C75-B793-EC9CE4ED630E}" destId="{14F96448-7E27-4E5B-A0BF-B2EC862075B7}" srcOrd="0" destOrd="0" parTransId="{A20184F6-D6B7-4D39-850E-15EF98B2702F}" sibTransId="{8EBD60C0-A164-40A2-90BC-E18C271C5677}"/>
    <dgm:cxn modelId="{6A6B51A3-E3B0-43FF-A2D6-1AE810C4282C}" type="presOf" srcId="{AD0F3A6B-F3AF-4556-A524-59AF38A20E0B}" destId="{5A29699C-873D-4EAE-9D30-3BD1EFBDF404}" srcOrd="1" destOrd="0" presId="urn:microsoft.com/office/officeart/2005/8/layout/bList2"/>
    <dgm:cxn modelId="{29F961C4-5C80-41C4-86C2-56B372F8EC3C}" srcId="{A14E3C8B-8C48-4C75-B793-EC9CE4ED630E}" destId="{AD0F3A6B-F3AF-4556-A524-59AF38A20E0B}" srcOrd="1" destOrd="0" parTransId="{4BB4B891-2E08-4BFF-A0AE-BAB69FAE7CC3}" sibTransId="{99DACA54-E56E-4FC2-ABB7-1245E2D43829}"/>
    <dgm:cxn modelId="{40EFC9CD-E5EE-46E3-9006-1FBE65B77428}" type="presOf" srcId="{13F000B3-AB5E-4B4B-B89E-CB8525BB593A}" destId="{B4971C3B-6125-4E33-9720-E4FA9FC1A10E}" srcOrd="0" destOrd="0" presId="urn:microsoft.com/office/officeart/2005/8/layout/bList2"/>
    <dgm:cxn modelId="{BC9B59D9-99ED-4AB0-8680-7C1948BB9F1B}" srcId="{14F96448-7E27-4E5B-A0BF-B2EC862075B7}" destId="{C736A110-2AA5-4957-8BA6-F9BD7C88DDF9}" srcOrd="0" destOrd="0" parTransId="{F9E44602-DB01-4A0D-8A0C-01B65EDC5C10}" sibTransId="{E9F8ED4B-9B6E-4E22-B10B-F4DF409178E7}"/>
    <dgm:cxn modelId="{58321ADA-E16D-4AFF-8082-F6BDA3638B26}" type="presOf" srcId="{C736A110-2AA5-4957-8BA6-F9BD7C88DDF9}" destId="{B55AFB46-D74D-4E09-B600-26E207335140}" srcOrd="0" destOrd="0" presId="urn:microsoft.com/office/officeart/2005/8/layout/bList2"/>
    <dgm:cxn modelId="{74D5BAEA-15D3-4FB7-A69D-5126AD0C2DF1}" type="presOf" srcId="{A14E3C8B-8C48-4C75-B793-EC9CE4ED630E}" destId="{41E95BEA-ECE4-42FC-8C73-AD3FBC79706C}" srcOrd="0" destOrd="0" presId="urn:microsoft.com/office/officeart/2005/8/layout/bList2"/>
    <dgm:cxn modelId="{3E3DCDED-F391-4C8A-AD5E-456D8AD01BD4}" srcId="{AD0F3A6B-F3AF-4556-A524-59AF38A20E0B}" destId="{13F000B3-AB5E-4B4B-B89E-CB8525BB593A}" srcOrd="0" destOrd="0" parTransId="{52E679A2-0356-4704-B469-5679F954E84F}" sibTransId="{1E77D233-10BF-4EC7-AF5B-F4CAC28004DA}"/>
    <dgm:cxn modelId="{39E3F89D-4331-42F3-BE12-3B9C8D5596D2}" type="presParOf" srcId="{41E95BEA-ECE4-42FC-8C73-AD3FBC79706C}" destId="{65627A42-AEFC-4496-BFED-DB9418599764}" srcOrd="0" destOrd="0" presId="urn:microsoft.com/office/officeart/2005/8/layout/bList2"/>
    <dgm:cxn modelId="{32DF0F79-D37C-411B-96A7-9EC6FE255C57}" type="presParOf" srcId="{65627A42-AEFC-4496-BFED-DB9418599764}" destId="{B55AFB46-D74D-4E09-B600-26E207335140}" srcOrd="0" destOrd="0" presId="urn:microsoft.com/office/officeart/2005/8/layout/bList2"/>
    <dgm:cxn modelId="{437CA075-8A4F-43B6-AE50-49EE40F687A0}" type="presParOf" srcId="{65627A42-AEFC-4496-BFED-DB9418599764}" destId="{21174F89-5A77-4BA1-B121-8D8DF17737B9}" srcOrd="1" destOrd="0" presId="urn:microsoft.com/office/officeart/2005/8/layout/bList2"/>
    <dgm:cxn modelId="{164852AF-BFF3-4F08-9460-3050933BB7D6}" type="presParOf" srcId="{65627A42-AEFC-4496-BFED-DB9418599764}" destId="{74065A37-00BE-4F69-ABFF-A8FA980B8523}" srcOrd="2" destOrd="0" presId="urn:microsoft.com/office/officeart/2005/8/layout/bList2"/>
    <dgm:cxn modelId="{7D5A94D3-EF6E-4902-81DE-361FEAEB21ED}" type="presParOf" srcId="{65627A42-AEFC-4496-BFED-DB9418599764}" destId="{7AE2765F-22EB-40E4-B9C2-25BA47336DD7}" srcOrd="3" destOrd="0" presId="urn:microsoft.com/office/officeart/2005/8/layout/bList2"/>
    <dgm:cxn modelId="{F0FCFA69-1318-44F3-BF1C-9793ED70CB25}" type="presParOf" srcId="{41E95BEA-ECE4-42FC-8C73-AD3FBC79706C}" destId="{0B1A0BB3-BC73-4F8A-8D7B-EA0EE460F273}" srcOrd="1" destOrd="0" presId="urn:microsoft.com/office/officeart/2005/8/layout/bList2"/>
    <dgm:cxn modelId="{F9FB7BD0-3C57-4BB4-B9B0-3B2720ECF047}" type="presParOf" srcId="{41E95BEA-ECE4-42FC-8C73-AD3FBC79706C}" destId="{A1FBDC34-E763-481B-AF76-4D69847C2A02}" srcOrd="2" destOrd="0" presId="urn:microsoft.com/office/officeart/2005/8/layout/bList2"/>
    <dgm:cxn modelId="{66F0FF1A-882D-442B-858F-E733BDABE7F6}" type="presParOf" srcId="{A1FBDC34-E763-481B-AF76-4D69847C2A02}" destId="{B4971C3B-6125-4E33-9720-E4FA9FC1A10E}" srcOrd="0" destOrd="0" presId="urn:microsoft.com/office/officeart/2005/8/layout/bList2"/>
    <dgm:cxn modelId="{233459DE-4828-4EBC-8D90-86400D79E8F6}" type="presParOf" srcId="{A1FBDC34-E763-481B-AF76-4D69847C2A02}" destId="{01793F05-8C8E-4F99-B8BC-48C71A6F17C0}" srcOrd="1" destOrd="0" presId="urn:microsoft.com/office/officeart/2005/8/layout/bList2"/>
    <dgm:cxn modelId="{48A35C21-CAFF-487C-954D-B0096F4DCFAC}" type="presParOf" srcId="{A1FBDC34-E763-481B-AF76-4D69847C2A02}" destId="{5A29699C-873D-4EAE-9D30-3BD1EFBDF404}" srcOrd="2" destOrd="0" presId="urn:microsoft.com/office/officeart/2005/8/layout/bList2"/>
    <dgm:cxn modelId="{DA395C76-924E-468C-A5D5-76A0C3E4865F}" type="presParOf" srcId="{A1FBDC34-E763-481B-AF76-4D69847C2A02}" destId="{453009C6-8135-42F3-A10E-6C5C07E5303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AFB46-D74D-4E09-B600-26E207335140}">
      <dsp:nvSpPr>
        <dsp:cNvPr id="0" name=""/>
        <dsp:cNvSpPr/>
      </dsp:nvSpPr>
      <dsp:spPr>
        <a:xfrm>
          <a:off x="647685" y="3776"/>
          <a:ext cx="4542638" cy="33909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44780" rIns="48260" bIns="4826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MỘT SỐ QUI TẮC AN TOÀN-CÁCH SỬ DỤNG HÓA CHẤT –DỤNG CỤ PHÒNG THÍ NGHIỆM</a:t>
          </a:r>
        </a:p>
      </dsp:txBody>
      <dsp:txXfrm>
        <a:off x="727140" y="83231"/>
        <a:ext cx="4383728" cy="3311528"/>
      </dsp:txXfrm>
    </dsp:sp>
    <dsp:sp modelId="{74065A37-00BE-4F69-ABFF-A8FA980B8523}">
      <dsp:nvSpPr>
        <dsp:cNvPr id="0" name=""/>
        <dsp:cNvSpPr/>
      </dsp:nvSpPr>
      <dsp:spPr>
        <a:xfrm>
          <a:off x="647685" y="3394760"/>
          <a:ext cx="4542638" cy="145812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" panose="020B0604020202020204" pitchFamily="34" charset="0"/>
              <a:cs typeface="Arial" panose="020B0604020202020204" pitchFamily="34" charset="0"/>
            </a:rPr>
            <a:t>I</a:t>
          </a:r>
        </a:p>
      </dsp:txBody>
      <dsp:txXfrm>
        <a:off x="647685" y="3394760"/>
        <a:ext cx="3199041" cy="1458123"/>
      </dsp:txXfrm>
    </dsp:sp>
    <dsp:sp modelId="{7AE2765F-22EB-40E4-B9C2-25BA47336DD7}">
      <dsp:nvSpPr>
        <dsp:cNvPr id="0" name=""/>
        <dsp:cNvSpPr/>
      </dsp:nvSpPr>
      <dsp:spPr>
        <a:xfrm>
          <a:off x="3975230" y="3626369"/>
          <a:ext cx="1589923" cy="1589923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971C3B-6125-4E33-9720-E4FA9FC1A10E}">
      <dsp:nvSpPr>
        <dsp:cNvPr id="0" name=""/>
        <dsp:cNvSpPr/>
      </dsp:nvSpPr>
      <dsp:spPr>
        <a:xfrm>
          <a:off x="5959047" y="3776"/>
          <a:ext cx="4542638" cy="33909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44780" rIns="48260" bIns="4826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>
              <a:latin typeface="Arial" panose="020B0604020202020204" pitchFamily="34" charset="0"/>
              <a:cs typeface="Arial" panose="020B0604020202020204" pitchFamily="34" charset="0"/>
            </a:rPr>
            <a:t>TIẾN HÀNH THÍ NGHIỆM</a:t>
          </a:r>
        </a:p>
      </dsp:txBody>
      <dsp:txXfrm>
        <a:off x="6038502" y="83231"/>
        <a:ext cx="4383728" cy="3311528"/>
      </dsp:txXfrm>
    </dsp:sp>
    <dsp:sp modelId="{5A29699C-873D-4EAE-9D30-3BD1EFBDF404}">
      <dsp:nvSpPr>
        <dsp:cNvPr id="0" name=""/>
        <dsp:cNvSpPr/>
      </dsp:nvSpPr>
      <dsp:spPr>
        <a:xfrm>
          <a:off x="5959047" y="3394760"/>
          <a:ext cx="4542638" cy="1458123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" panose="020B0604020202020204" pitchFamily="34" charset="0"/>
              <a:cs typeface="Arial" panose="020B0604020202020204" pitchFamily="34" charset="0"/>
            </a:rPr>
            <a:t>II</a:t>
          </a:r>
        </a:p>
      </dsp:txBody>
      <dsp:txXfrm>
        <a:off x="5959047" y="3394760"/>
        <a:ext cx="3199041" cy="1458123"/>
      </dsp:txXfrm>
    </dsp:sp>
    <dsp:sp modelId="{453009C6-8135-42F3-A10E-6C5C07E5303B}">
      <dsp:nvSpPr>
        <dsp:cNvPr id="0" name=""/>
        <dsp:cNvSpPr/>
      </dsp:nvSpPr>
      <dsp:spPr>
        <a:xfrm>
          <a:off x="9286592" y="3626369"/>
          <a:ext cx="1589923" cy="1589923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F5E5E-7A9D-449B-9ED7-14330AD17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EC4FA-6240-48D2-820F-2A1BC879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A338-ECB9-4A5D-9CAA-87A8366A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23B2-EE03-4FAD-8D81-E55398DD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78A87-2D79-421D-8F8A-31192A5D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631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AA459-0A48-4A14-BA52-B68949797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2C658-D160-4AA5-9492-24A0648B8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1FD7D-5E14-4837-BC39-EC3103A1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1714D-A2A7-47BC-BAD6-E314A21A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73C8E-5567-4B12-94DA-83E5A837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363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A040E-E8B2-4513-B189-BBB6F8B1C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C6F5-44FB-486C-BFAA-C693B0431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CF78-CA30-4EB2-A60C-5D956A2A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373C0-3C30-478C-805A-3AB9C594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3710A-313D-4AE6-8C5F-BAD77D89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440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DF0C-E318-4F58-81EF-08689107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60CA8-590D-4DE3-AE7F-DE0B8683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8B1A0-6A56-41A9-A5BC-6363F77F6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8EBCE-C9F7-4C6F-B1B8-B7607A4D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56109-0158-492F-A170-C6C77705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25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B4F5-0DCB-4802-AF85-6B86200A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65467-4A78-432E-8A2A-8FF534559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15BF1-E038-4DE6-A312-534313B7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42DE-0C94-4854-A857-8052B30A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D5A3-ABBD-4CC2-ADA3-FBDFD90F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433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DF83-D5A9-42EA-A42B-D4CB3342A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754F4-9180-481E-86D4-04AF58DA9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324F9-5C89-499A-AA8C-A9591C2E4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DD852-4A0F-49B6-81E2-8C2CA745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4A4F0-8E3A-4076-8883-B6C5C1D6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09CD1-59E6-46FB-94A5-D1C0C040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959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AC65-380A-4F99-9098-C1474B37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EAE-FF6B-4D77-A848-8B04E654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99390-F3BC-41FC-99C8-18CFE0CD4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8D948-11C4-48B9-A04D-7A339B5AF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4EDEF-FDFA-4F58-8A6B-54614F756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49C34-73FD-4280-96F4-95834862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7268D5-26C0-4911-8C72-4403EBB7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32E45B-968C-4094-9F33-21074CC5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964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43D3-3757-4D2B-A680-86F12EFA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B3FAB-70C3-44D7-8810-0F7A3E6D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B5373-6ACB-40F4-95E5-0D8BA193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915C1-6AEA-463C-AB3B-66A585F2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841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C80DC-BCDC-4FBE-BF38-F1B1A5A2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C8ED2-73C3-407D-BE7F-BFF91844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31F69-9572-43DE-977C-52002AD9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965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AD61-2D4E-4F00-8F46-53C10311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7B9F-0D65-47E7-B2D3-206848EB5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731DB-43BC-467E-B4DC-C06BF5699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99F6C-27E8-4ED8-8CDA-75D52D2DD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2633E-3741-4E59-90CD-2B45C139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559A6-D1BD-4FAF-8164-63ED16FE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29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7535-1282-4ED6-A8CF-8757ECC1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11A65-A59B-48FA-86B4-0E64A1F1A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36206-0F72-4A90-BD79-2D7922015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A3E30-7A4D-4327-A9C1-88EB0AE3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82B62-FD42-40AC-A5A2-B7F25667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B53D3-7484-4C1E-B919-656B5855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412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F5ABE-4701-41A4-8BAA-C59B1A86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E03D4-CD25-4FF5-B1A7-418904F49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72DDD-F44A-4A27-89AD-7C90838D0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C937-EE6A-42ED-8231-36A5D771949C}" type="datetimeFigureOut">
              <a:rPr lang="en-SG" smtClean="0"/>
              <a:t>16/9/2021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655FB-BC77-4EBE-888B-903005679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5EC6-F25D-4983-AA5C-119812F01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7F4DF-AFB7-4448-969F-A659B6203F3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6138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31627-8277-4FA9-A5A3-DE2BED5336E7}"/>
              </a:ext>
            </a:extLst>
          </p:cNvPr>
          <p:cNvSpPr/>
          <p:nvPr/>
        </p:nvSpPr>
        <p:spPr>
          <a:xfrm>
            <a:off x="183642" y="2619634"/>
            <a:ext cx="11824715" cy="1618732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lIns="91440" tIns="45720" rIns="91440" bIns="45720">
            <a:prstTxWarp prst="textPlain">
              <a:avLst>
                <a:gd name="adj" fmla="val 51543"/>
              </a:avLst>
            </a:prstTxWarp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>
                <a:ln/>
                <a:solidFill>
                  <a:srgbClr val="FF0000"/>
                </a:solidFill>
                <a:cs typeface="Times New Roman" panose="02020603050405020304" pitchFamily="18" charset="0"/>
              </a:rPr>
              <a:t>CHÀO MỪNG LỚP ĐẾN TIẾT HÓA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C374C-2E33-4766-B200-EA2F17B7C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4" y="1034708"/>
            <a:ext cx="5657850" cy="20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A6B2CB-9D22-4616-9D52-EC49D20FF35D}"/>
              </a:ext>
            </a:extLst>
          </p:cNvPr>
          <p:cNvSpPr txBox="1"/>
          <p:nvPr/>
        </p:nvSpPr>
        <p:spPr>
          <a:xfrm>
            <a:off x="2747911" y="486144"/>
            <a:ext cx="66961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II. TIẾN HÀNH THÍ NGHIỆM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EB270-482D-4FE3-8F51-A34F9D89AC54}"/>
              </a:ext>
            </a:extLst>
          </p:cNvPr>
          <p:cNvSpPr txBox="1"/>
          <p:nvPr/>
        </p:nvSpPr>
        <p:spPr>
          <a:xfrm>
            <a:off x="574675" y="1358040"/>
            <a:ext cx="1025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1: </a:t>
            </a:r>
            <a:r>
              <a:rPr lang="en-US" sz="3600" b="1" dirty="0" err="1">
                <a:solidFill>
                  <a:srgbClr val="008000"/>
                </a:solidFill>
              </a:rPr>
              <a:t>Hãy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trình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bày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tách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các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chất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trong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hỗn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hợp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sau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2278B3-4E5D-4483-8DAB-E568E328BBD4}"/>
              </a:ext>
            </a:extLst>
          </p:cNvPr>
          <p:cNvSpPr txBox="1"/>
          <p:nvPr/>
        </p:nvSpPr>
        <p:spPr>
          <a:xfrm>
            <a:off x="574676" y="2127481"/>
            <a:ext cx="3758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a. Bột sắt, bột nhôm.</a:t>
            </a:r>
            <a:endParaRPr lang="en-SG" sz="32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9335C-C74A-4831-8DE9-CC3558520B96}"/>
              </a:ext>
            </a:extLst>
          </p:cNvPr>
          <p:cNvSpPr txBox="1"/>
          <p:nvPr/>
        </p:nvSpPr>
        <p:spPr>
          <a:xfrm>
            <a:off x="574675" y="2924189"/>
            <a:ext cx="926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Dùng nam châm để hút bột sắt ra khỏi hỗn hợp.</a:t>
            </a:r>
            <a:endParaRPr lang="en-SG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768F3-8A56-43DD-A83A-944FD992352D}"/>
              </a:ext>
            </a:extLst>
          </p:cNvPr>
          <p:cNvSpPr txBox="1"/>
          <p:nvPr/>
        </p:nvSpPr>
        <p:spPr>
          <a:xfrm>
            <a:off x="574676" y="3720897"/>
            <a:ext cx="4811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b. Tinh dầu chanh và nước.</a:t>
            </a:r>
            <a:endParaRPr lang="en-SG" sz="3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2B018-252B-4E39-A221-FA3A02A11581}"/>
              </a:ext>
            </a:extLst>
          </p:cNvPr>
          <p:cNvSpPr txBox="1"/>
          <p:nvPr/>
        </p:nvSpPr>
        <p:spPr>
          <a:xfrm>
            <a:off x="574675" y="4305672"/>
            <a:ext cx="109663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 hỗn hợp vào phễu</a:t>
            </a: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chiết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để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 hợp 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 yên và mở khóa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nước chảy xuống vừa hết, đóng khóa lại ta tách được tinh dầu chanh riêng và nước riêng 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(vì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 dầu chanh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không tan trong nước</a:t>
            </a: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và nổi trên mặt nước</a:t>
            </a:r>
            <a:r>
              <a:rPr lang="vi-VN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SG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DC9D8B-1692-4015-A412-AC1BD6C597A3}"/>
              </a:ext>
            </a:extLst>
          </p:cNvPr>
          <p:cNvSpPr txBox="1"/>
          <p:nvPr/>
        </p:nvSpPr>
        <p:spPr>
          <a:xfrm>
            <a:off x="283029" y="206605"/>
            <a:ext cx="8621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TIẾN HÀNH THÍ NGHIỆM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828D8-97DA-4E1F-B137-20530F7F6338}"/>
              </a:ext>
            </a:extLst>
          </p:cNvPr>
          <p:cNvSpPr txBox="1"/>
          <p:nvPr/>
        </p:nvSpPr>
        <p:spPr>
          <a:xfrm>
            <a:off x="283029" y="1271657"/>
            <a:ext cx="1132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err="1">
                <a:solidFill>
                  <a:srgbClr val="008000"/>
                </a:solidFill>
              </a:rPr>
              <a:t>Câu</a:t>
            </a:r>
            <a:r>
              <a:rPr lang="en-US" sz="3600">
                <a:solidFill>
                  <a:srgbClr val="008000"/>
                </a:solidFill>
              </a:rPr>
              <a:t> 2: </a:t>
            </a:r>
            <a:r>
              <a:rPr lang="en-US" sz="3600" err="1">
                <a:solidFill>
                  <a:srgbClr val="008000"/>
                </a:solidFill>
              </a:rPr>
              <a:t>Khí</a:t>
            </a:r>
            <a:r>
              <a:rPr lang="en-US" sz="3600">
                <a:solidFill>
                  <a:srgbClr val="008000"/>
                </a:solidFill>
              </a:rPr>
              <a:t> nitơ </a:t>
            </a:r>
            <a:r>
              <a:rPr lang="en-US" sz="3600" dirty="0">
                <a:solidFill>
                  <a:srgbClr val="008000"/>
                </a:solidFill>
              </a:rPr>
              <a:t>(nitrogen) </a:t>
            </a:r>
            <a:r>
              <a:rPr lang="en-US" sz="3600" dirty="0" err="1">
                <a:solidFill>
                  <a:srgbClr val="008000"/>
                </a:solidFill>
              </a:rPr>
              <a:t>và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khí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oxi</a:t>
            </a:r>
            <a:r>
              <a:rPr lang="en-US" sz="3600" dirty="0">
                <a:solidFill>
                  <a:srgbClr val="008000"/>
                </a:solidFill>
              </a:rPr>
              <a:t> (oxygen) </a:t>
            </a:r>
            <a:r>
              <a:rPr lang="en-US" sz="3600" dirty="0" err="1">
                <a:solidFill>
                  <a:srgbClr val="008000"/>
                </a:solidFill>
              </a:rPr>
              <a:t>là</a:t>
            </a:r>
            <a:r>
              <a:rPr lang="en-US" sz="3600" dirty="0">
                <a:solidFill>
                  <a:srgbClr val="008000"/>
                </a:solidFill>
              </a:rPr>
              <a:t> 2 </a:t>
            </a:r>
            <a:r>
              <a:rPr lang="en-US" sz="3600" dirty="0" err="1">
                <a:solidFill>
                  <a:srgbClr val="008000"/>
                </a:solidFill>
              </a:rPr>
              <a:t>thành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phần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chính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của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không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khí</a:t>
            </a:r>
            <a:r>
              <a:rPr lang="en-US" sz="3600" dirty="0">
                <a:solidFill>
                  <a:srgbClr val="008000"/>
                </a:solidFill>
              </a:rPr>
              <a:t>. </a:t>
            </a:r>
            <a:r>
              <a:rPr lang="en-US" sz="3600" dirty="0" err="1">
                <a:solidFill>
                  <a:srgbClr val="008000"/>
                </a:solidFill>
              </a:rPr>
              <a:t>Trong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kỹ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thuật</a:t>
            </a:r>
            <a:r>
              <a:rPr lang="en-US" sz="3600" dirty="0">
                <a:solidFill>
                  <a:srgbClr val="008000"/>
                </a:solidFill>
              </a:rPr>
              <a:t>, </a:t>
            </a:r>
            <a:r>
              <a:rPr lang="en-US" sz="3600" dirty="0" err="1">
                <a:solidFill>
                  <a:srgbClr val="008000"/>
                </a:solidFill>
              </a:rPr>
              <a:t>người</a:t>
            </a:r>
            <a:r>
              <a:rPr lang="en-US" sz="3600" dirty="0">
                <a:solidFill>
                  <a:srgbClr val="008000"/>
                </a:solidFill>
              </a:rPr>
              <a:t> ta </a:t>
            </a:r>
            <a:r>
              <a:rPr lang="en-US" sz="3600" dirty="0" err="1">
                <a:solidFill>
                  <a:srgbClr val="008000"/>
                </a:solidFill>
              </a:rPr>
              <a:t>có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thể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hạ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thấp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err="1">
                <a:solidFill>
                  <a:srgbClr val="008000"/>
                </a:solidFill>
              </a:rPr>
              <a:t>nhiệt</a:t>
            </a:r>
            <a:r>
              <a:rPr lang="en-US" sz="3600">
                <a:solidFill>
                  <a:srgbClr val="008000"/>
                </a:solidFill>
              </a:rPr>
              <a:t> </a:t>
            </a:r>
            <a:r>
              <a:rPr lang="en-US" sz="3600" dirty="0">
                <a:solidFill>
                  <a:srgbClr val="008000"/>
                </a:solidFill>
              </a:rPr>
              <a:t>đ</a:t>
            </a:r>
            <a:r>
              <a:rPr lang="en-US" sz="3600">
                <a:solidFill>
                  <a:srgbClr val="008000"/>
                </a:solidFill>
              </a:rPr>
              <a:t>ộ </a:t>
            </a:r>
            <a:r>
              <a:rPr lang="en-US" sz="3600" dirty="0" err="1">
                <a:solidFill>
                  <a:srgbClr val="008000"/>
                </a:solidFill>
              </a:rPr>
              <a:t>để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hóa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lỏng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không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khí</a:t>
            </a:r>
            <a:r>
              <a:rPr lang="en-US" sz="3600" dirty="0">
                <a:solidFill>
                  <a:srgbClr val="008000"/>
                </a:solidFill>
              </a:rPr>
              <a:t>. </a:t>
            </a:r>
            <a:r>
              <a:rPr lang="en-US" sz="3600" err="1">
                <a:solidFill>
                  <a:srgbClr val="008000"/>
                </a:solidFill>
              </a:rPr>
              <a:t>Biết</a:t>
            </a:r>
            <a:r>
              <a:rPr lang="en-US" sz="3600">
                <a:solidFill>
                  <a:srgbClr val="008000"/>
                </a:solidFill>
              </a:rPr>
              <a:t> nitơ </a:t>
            </a:r>
            <a:r>
              <a:rPr lang="en-US" sz="3600" dirty="0" err="1">
                <a:solidFill>
                  <a:srgbClr val="008000"/>
                </a:solidFill>
              </a:rPr>
              <a:t>lỏng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sôi</a:t>
            </a:r>
            <a:r>
              <a:rPr lang="en-US" sz="3600" dirty="0">
                <a:solidFill>
                  <a:srgbClr val="008000"/>
                </a:solidFill>
              </a:rPr>
              <a:t> ở -196</a:t>
            </a:r>
            <a:r>
              <a:rPr lang="en-US" sz="3600" dirty="0">
                <a:solidFill>
                  <a:srgbClr val="008000"/>
                </a:solidFill>
                <a:sym typeface="Symbol" panose="05050102010706020507" pitchFamily="18" charset="2"/>
              </a:rPr>
              <a:t></a:t>
            </a:r>
            <a:r>
              <a:rPr lang="en-US" sz="3600" dirty="0">
                <a:solidFill>
                  <a:srgbClr val="008000"/>
                </a:solidFill>
              </a:rPr>
              <a:t>C, </a:t>
            </a:r>
            <a:r>
              <a:rPr lang="en-US" sz="3600" dirty="0" err="1">
                <a:solidFill>
                  <a:srgbClr val="008000"/>
                </a:solidFill>
              </a:rPr>
              <a:t>oxi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lỏng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sôi</a:t>
            </a:r>
            <a:r>
              <a:rPr lang="en-US" sz="3600" dirty="0">
                <a:solidFill>
                  <a:srgbClr val="008000"/>
                </a:solidFill>
              </a:rPr>
              <a:t> ở -183</a:t>
            </a:r>
            <a:r>
              <a:rPr lang="en-US" sz="3600" dirty="0">
                <a:solidFill>
                  <a:srgbClr val="008000"/>
                </a:solidFill>
                <a:sym typeface="Symbol" panose="05050102010706020507" pitchFamily="18" charset="2"/>
              </a:rPr>
              <a:t></a:t>
            </a:r>
            <a:r>
              <a:rPr lang="en-US" sz="3600" dirty="0">
                <a:solidFill>
                  <a:srgbClr val="008000"/>
                </a:solidFill>
              </a:rPr>
              <a:t>C. </a:t>
            </a:r>
            <a:r>
              <a:rPr lang="en-US" sz="3600" dirty="0" err="1">
                <a:solidFill>
                  <a:srgbClr val="008000"/>
                </a:solidFill>
              </a:rPr>
              <a:t>Làm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thế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nào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để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tách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riêng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được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khí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oxi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và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err="1">
                <a:solidFill>
                  <a:srgbClr val="008000"/>
                </a:solidFill>
              </a:rPr>
              <a:t>khí</a:t>
            </a:r>
            <a:r>
              <a:rPr lang="en-US" sz="3600">
                <a:solidFill>
                  <a:srgbClr val="008000"/>
                </a:solidFill>
              </a:rPr>
              <a:t> nitơ </a:t>
            </a:r>
            <a:r>
              <a:rPr lang="en-US" sz="3600" dirty="0" err="1">
                <a:solidFill>
                  <a:srgbClr val="008000"/>
                </a:solidFill>
              </a:rPr>
              <a:t>từ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không</a:t>
            </a:r>
            <a:r>
              <a:rPr lang="en-US" sz="3600" dirty="0">
                <a:solidFill>
                  <a:srgbClr val="008000"/>
                </a:solidFill>
              </a:rPr>
              <a:t> </a:t>
            </a:r>
            <a:r>
              <a:rPr lang="en-US" sz="3600" dirty="0" err="1">
                <a:solidFill>
                  <a:srgbClr val="008000"/>
                </a:solidFill>
              </a:rPr>
              <a:t>khí</a:t>
            </a:r>
            <a:r>
              <a:rPr lang="en-US" sz="3600" dirty="0">
                <a:solidFill>
                  <a:srgbClr val="008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02DF8-70CD-401E-BE42-1B18FD4C3083}"/>
              </a:ext>
            </a:extLst>
          </p:cNvPr>
          <p:cNvSpPr txBox="1"/>
          <p:nvPr/>
        </p:nvSpPr>
        <p:spPr>
          <a:xfrm>
            <a:off x="408489" y="4368034"/>
            <a:ext cx="110742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4000" b="1" dirty="0" err="1">
                <a:solidFill>
                  <a:srgbClr val="FF0000"/>
                </a:solidFill>
              </a:rPr>
              <a:t>Hạ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nhiệt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đ</a:t>
            </a:r>
            <a:r>
              <a:rPr lang="en-US" sz="4000" b="1">
                <a:solidFill>
                  <a:srgbClr val="FF0000"/>
                </a:solidFill>
              </a:rPr>
              <a:t>ộ </a:t>
            </a:r>
            <a:r>
              <a:rPr lang="en-US" sz="4000" b="1" dirty="0" err="1">
                <a:solidFill>
                  <a:srgbClr val="FF0000"/>
                </a:solidFill>
              </a:rPr>
              <a:t>xuống</a:t>
            </a:r>
            <a:r>
              <a:rPr lang="en-US" sz="4000" b="1" dirty="0">
                <a:solidFill>
                  <a:srgbClr val="FF0000"/>
                </a:solidFill>
              </a:rPr>
              <a:t>  -196</a:t>
            </a:r>
            <a:r>
              <a:rPr lang="en-US" sz="4000" b="1" dirty="0">
                <a:solidFill>
                  <a:srgbClr val="FF0000"/>
                </a:solidFill>
                <a:sym typeface="Symbol" panose="05050102010706020507" pitchFamily="18" charset="2"/>
              </a:rPr>
              <a:t></a:t>
            </a:r>
            <a:r>
              <a:rPr lang="en-US" sz="4000" b="1" dirty="0">
                <a:solidFill>
                  <a:srgbClr val="FF0000"/>
                </a:solidFill>
              </a:rPr>
              <a:t>C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thu</a:t>
            </a:r>
            <a:r>
              <a:rPr lang="en-US" sz="4000" b="1">
                <a:solidFill>
                  <a:srgbClr val="FF0000"/>
                </a:solidFill>
              </a:rPr>
              <a:t> nitơ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tăng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nhiệt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lên</a:t>
            </a:r>
            <a:r>
              <a:rPr lang="en-US" sz="4000" b="1" dirty="0">
                <a:solidFill>
                  <a:srgbClr val="FF0000"/>
                </a:solidFill>
              </a:rPr>
              <a:t> -183</a:t>
            </a:r>
            <a:r>
              <a:rPr lang="en-US" sz="4000" b="1" dirty="0">
                <a:solidFill>
                  <a:srgbClr val="FF0000"/>
                </a:solidFill>
                <a:sym typeface="Symbol" panose="05050102010706020507" pitchFamily="18" charset="2"/>
              </a:rPr>
              <a:t></a:t>
            </a:r>
            <a:r>
              <a:rPr lang="en-US" sz="4000" b="1" dirty="0">
                <a:solidFill>
                  <a:srgbClr val="FF0000"/>
                </a:solidFill>
              </a:rPr>
              <a:t>C </a:t>
            </a:r>
            <a:r>
              <a:rPr lang="en-US" sz="4000" b="1" dirty="0" err="1">
                <a:solidFill>
                  <a:srgbClr val="FF0000"/>
                </a:solidFill>
              </a:rPr>
              <a:t>để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thu</a:t>
            </a:r>
            <a:r>
              <a:rPr lang="en-US" sz="4000" b="1">
                <a:solidFill>
                  <a:srgbClr val="FF0000"/>
                </a:solidFill>
              </a:rPr>
              <a:t> oxi.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3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90AB00-EE4B-4668-996B-3FDAC5D167FB}"/>
              </a:ext>
            </a:extLst>
          </p:cNvPr>
          <p:cNvSpPr txBox="1"/>
          <p:nvPr/>
        </p:nvSpPr>
        <p:spPr>
          <a:xfrm>
            <a:off x="252896" y="668046"/>
            <a:ext cx="11349993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nhiên hoặc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3600" dirty="0">
              <a:solidFill>
                <a:srgbClr val="00B05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E21E6-7AA5-47F6-8F90-7F63C4830C85}"/>
              </a:ext>
            </a:extLst>
          </p:cNvPr>
          <p:cNvSpPr txBox="1"/>
          <p:nvPr/>
        </p:nvSpPr>
        <p:spPr>
          <a:xfrm>
            <a:off x="1938722" y="4211156"/>
            <a:ext cx="9582718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89930-397F-4F20-866A-D7AE62FE9CC0}"/>
              </a:ext>
            </a:extLst>
          </p:cNvPr>
          <p:cNvSpPr txBox="1"/>
          <p:nvPr/>
        </p:nvSpPr>
        <p:spPr>
          <a:xfrm>
            <a:off x="1938722" y="1885860"/>
            <a:ext cx="930136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63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68%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E90D7-5D52-4D36-805B-FA40AC27C8B7}"/>
              </a:ext>
            </a:extLst>
          </p:cNvPr>
          <p:cNvSpPr txBox="1"/>
          <p:nvPr/>
        </p:nvSpPr>
        <p:spPr>
          <a:xfrm>
            <a:off x="1968488" y="3047194"/>
            <a:ext cx="676755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lõi</a:t>
            </a:r>
            <a:r>
              <a:rPr lang="en-US" sz="3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4531C-D9CA-40DF-9B80-C65B70B4875C}"/>
              </a:ext>
            </a:extLst>
          </p:cNvPr>
          <p:cNvSpPr txBox="1"/>
          <p:nvPr/>
        </p:nvSpPr>
        <p:spPr>
          <a:xfrm>
            <a:off x="1968488" y="5375118"/>
            <a:ext cx="8230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ea typeface="Calibri" panose="020F0502020204030204" pitchFamily="34" charset="0"/>
              </a:rPr>
              <a:t>4) 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Xe </a:t>
            </a:r>
            <a:r>
              <a:rPr lang="en-US" sz="3200" b="1" i="1" dirty="0" err="1">
                <a:effectLst/>
                <a:ea typeface="Times New Roman" panose="02020603050405020304" pitchFamily="18" charset="0"/>
              </a:rPr>
              <a:t>đạp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ea typeface="Times New Roman" panose="02020603050405020304" pitchFamily="18" charset="0"/>
              </a:rPr>
              <a:t>chế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ea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Times New Roman" panose="02020603050405020304" pitchFamily="18" charset="0"/>
              </a:rPr>
              <a:t>sắt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ea typeface="Times New Roman" panose="02020603050405020304" pitchFamily="18" charset="0"/>
              </a:rPr>
              <a:t>nhôm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ea typeface="Times New Roman" panose="02020603050405020304" pitchFamily="18" charset="0"/>
              </a:rPr>
              <a:t>cao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ea typeface="Times New Roman" panose="02020603050405020304" pitchFamily="18" charset="0"/>
              </a:rPr>
              <a:t>su</a:t>
            </a:r>
            <a:r>
              <a:rPr lang="en-US" sz="3200" b="1" i="1" dirty="0">
                <a:effectLst/>
                <a:ea typeface="Times New Roman" panose="02020603050405020304" pitchFamily="18" charset="0"/>
              </a:rPr>
              <a:t>,…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BF621-755C-42AE-99DB-1910E9F96382}"/>
              </a:ext>
            </a:extLst>
          </p:cNvPr>
          <p:cNvSpPr txBox="1"/>
          <p:nvPr/>
        </p:nvSpPr>
        <p:spPr>
          <a:xfrm>
            <a:off x="1895860" y="2479164"/>
            <a:ext cx="8064067" cy="5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tự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nhiên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BEE1D-F5A7-4214-BB95-74B8B193B63D}"/>
              </a:ext>
            </a:extLst>
          </p:cNvPr>
          <p:cNvSpPr txBox="1"/>
          <p:nvPr/>
        </p:nvSpPr>
        <p:spPr>
          <a:xfrm>
            <a:off x="1895861" y="3655895"/>
            <a:ext cx="7445088" cy="5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sz="3200" i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nhân tạo</a:t>
            </a:r>
            <a:r>
              <a:rPr lang="en-US" sz="3200" i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3200" i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bút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endParaRPr lang="en-US" sz="28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84F9-E34C-4B65-ADC9-60477D1E4779}"/>
              </a:ext>
            </a:extLst>
          </p:cNvPr>
          <p:cNvSpPr txBox="1"/>
          <p:nvPr/>
        </p:nvSpPr>
        <p:spPr>
          <a:xfrm>
            <a:off x="1938723" y="4795253"/>
            <a:ext cx="8977808" cy="5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nhân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tạo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endParaRPr lang="en-US" sz="28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6972A-E973-446C-A666-4550D78B6545}"/>
              </a:ext>
            </a:extLst>
          </p:cNvPr>
          <p:cNvSpPr txBox="1"/>
          <p:nvPr/>
        </p:nvSpPr>
        <p:spPr>
          <a:xfrm>
            <a:off x="1895859" y="5934611"/>
            <a:ext cx="9582719" cy="5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nhân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tạo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xe</a:t>
            </a:r>
            <a:r>
              <a:rPr lang="en-US" sz="3200" i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đạp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sắt</a:t>
            </a:r>
            <a:r>
              <a:rPr lang="en-US" sz="32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nhôm</a:t>
            </a:r>
            <a:r>
              <a:rPr lang="en-US" sz="32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32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su</a:t>
            </a:r>
            <a:r>
              <a:rPr lang="en-US" sz="3200" i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50B95-06B6-4915-9DA9-7389316A4D45}"/>
              </a:ext>
            </a:extLst>
          </p:cNvPr>
          <p:cNvSpPr txBox="1"/>
          <p:nvPr/>
        </p:nvSpPr>
        <p:spPr>
          <a:xfrm>
            <a:off x="4830329" y="8094"/>
            <a:ext cx="2195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cs typeface="Arial" panose="020B0604020202020204" pitchFamily="34" charset="0"/>
              </a:rPr>
              <a:t>Ôn tập</a:t>
            </a:r>
            <a:endParaRPr lang="en-US" sz="4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3FF99-835C-4487-A1B4-3DD5C69D126E}"/>
              </a:ext>
            </a:extLst>
          </p:cNvPr>
          <p:cNvSpPr txBox="1">
            <a:spLocks/>
          </p:cNvSpPr>
          <p:nvPr/>
        </p:nvSpPr>
        <p:spPr>
          <a:xfrm>
            <a:off x="2748638" y="2845125"/>
            <a:ext cx="6831460" cy="822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trước</a:t>
            </a:r>
            <a:r>
              <a:rPr lang="en-US" sz="4400" dirty="0"/>
              <a:t> </a:t>
            </a:r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b="1" dirty="0"/>
              <a:t>“NGUYÊN TỬ”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1B09E-74E3-43D3-98A9-DE2A0B44846E}"/>
              </a:ext>
            </a:extLst>
          </p:cNvPr>
          <p:cNvSpPr txBox="1"/>
          <p:nvPr/>
        </p:nvSpPr>
        <p:spPr>
          <a:xfrm>
            <a:off x="2925527" y="104084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8901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C759B7-FC1E-423B-988B-F0240B087FDD}"/>
              </a:ext>
            </a:extLst>
          </p:cNvPr>
          <p:cNvSpPr/>
          <p:nvPr/>
        </p:nvSpPr>
        <p:spPr>
          <a:xfrm>
            <a:off x="3588746" y="2462271"/>
            <a:ext cx="59792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BÀI THỰC HÀNH 1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320BE-B780-417F-A5D5-CC15443F27E5}"/>
              </a:ext>
            </a:extLst>
          </p:cNvPr>
          <p:cNvSpPr txBox="1"/>
          <p:nvPr/>
        </p:nvSpPr>
        <p:spPr>
          <a:xfrm>
            <a:off x="5663056" y="1631707"/>
            <a:ext cx="1592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0D1C60-286E-4A02-B686-7CC8A7F64745}"/>
              </a:ext>
            </a:extLst>
          </p:cNvPr>
          <p:cNvSpPr/>
          <p:nvPr/>
        </p:nvSpPr>
        <p:spPr>
          <a:xfrm>
            <a:off x="2132001" y="3570267"/>
            <a:ext cx="88927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TÍNH CHẤT NÓNG CHẢY CỦA CHẤT</a:t>
            </a:r>
          </a:p>
          <a:p>
            <a:pPr algn="ctr"/>
            <a:r>
              <a:rPr lang="en-U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TÁCH CHẤT TỪ HỖN HỢP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9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0367FD-7D43-451D-B5B1-88F0AA0C7D06}"/>
              </a:ext>
            </a:extLst>
          </p:cNvPr>
          <p:cNvGraphicFramePr/>
          <p:nvPr/>
        </p:nvGraphicFramePr>
        <p:xfrm>
          <a:off x="333899" y="1553592"/>
          <a:ext cx="11524201" cy="522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E7B6DE9-C886-4A2D-B23C-1166F50C8FE0}"/>
              </a:ext>
            </a:extLst>
          </p:cNvPr>
          <p:cNvSpPr txBox="1"/>
          <p:nvPr/>
        </p:nvSpPr>
        <p:spPr>
          <a:xfrm>
            <a:off x="3047999" y="224909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NỘI DUNG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E0A23F-A5F3-4D92-8861-5CBF4116B993}"/>
              </a:ext>
            </a:extLst>
          </p:cNvPr>
          <p:cNvSpPr/>
          <p:nvPr/>
        </p:nvSpPr>
        <p:spPr>
          <a:xfrm>
            <a:off x="1051734" y="1161027"/>
            <a:ext cx="100885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MỘT SỐ QUI TẮC AN TOÀN TRONG PHÒNG THÍ NGHIỆM</a:t>
            </a:r>
            <a:endParaRPr lang="en-US" sz="3200" b="1" cap="none" spc="0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5CFB5-BC90-4FD7-9383-9413F700CD1C}"/>
              </a:ext>
            </a:extLst>
          </p:cNvPr>
          <p:cNvSpPr txBox="1"/>
          <p:nvPr/>
        </p:nvSpPr>
        <p:spPr>
          <a:xfrm>
            <a:off x="530352" y="1745802"/>
            <a:ext cx="11301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1. Khi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tuyệt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tuân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err="1"/>
              <a:t>giáo</a:t>
            </a:r>
            <a:r>
              <a:rPr lang="en-US" sz="3200"/>
              <a:t> viên.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70849-9475-482A-A5A5-9DF5B9EAB259}"/>
              </a:ext>
            </a:extLst>
          </p:cNvPr>
          <p:cNvSpPr txBox="1"/>
          <p:nvPr/>
        </p:nvSpPr>
        <p:spPr>
          <a:xfrm>
            <a:off x="530352" y="2889243"/>
            <a:ext cx="11539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2. Khi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, </a:t>
            </a:r>
            <a:r>
              <a:rPr lang="en-US" sz="3200" dirty="0" err="1"/>
              <a:t>gọn</a:t>
            </a:r>
            <a:r>
              <a:rPr lang="en-US" sz="3200" dirty="0"/>
              <a:t> </a:t>
            </a:r>
            <a:r>
              <a:rPr lang="en-US" sz="3200" dirty="0" err="1"/>
              <a:t>gàng</a:t>
            </a:r>
            <a:r>
              <a:rPr lang="en-US" sz="3200" dirty="0"/>
              <a:t>, </a:t>
            </a:r>
            <a:r>
              <a:rPr lang="en-US" sz="3200" dirty="0" err="1"/>
              <a:t>cẩn</a:t>
            </a:r>
            <a:r>
              <a:rPr lang="en-US" sz="3200" dirty="0"/>
              <a:t> </a:t>
            </a:r>
            <a:r>
              <a:rPr lang="en-US" sz="3200" dirty="0" err="1"/>
              <a:t>thận</a:t>
            </a:r>
            <a:r>
              <a:rPr lang="en-US" sz="3200" dirty="0"/>
              <a:t>,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0923C-7A96-49D2-A109-A82EFCABD946}"/>
              </a:ext>
            </a:extLst>
          </p:cNvPr>
          <p:cNvSpPr txBox="1"/>
          <p:nvPr/>
        </p:nvSpPr>
        <p:spPr>
          <a:xfrm>
            <a:off x="530353" y="4187430"/>
            <a:ext cx="11301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3. </a:t>
            </a:r>
            <a:r>
              <a:rPr lang="en-US" sz="3200" dirty="0" err="1"/>
              <a:t>Tuyệt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đỗ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quần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. </a:t>
            </a:r>
            <a:r>
              <a:rPr lang="en-US" sz="3200" err="1"/>
              <a:t>Đèn</a:t>
            </a:r>
            <a:r>
              <a:rPr lang="en-US" sz="3200"/>
              <a:t> cồn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xong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đậy</a:t>
            </a:r>
            <a:r>
              <a:rPr lang="en-US" sz="3200" dirty="0"/>
              <a:t> </a:t>
            </a:r>
            <a:r>
              <a:rPr lang="en-US" sz="3200" dirty="0" err="1"/>
              <a:t>nắp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lửa</a:t>
            </a:r>
            <a:r>
              <a:rPr lang="en-US" sz="3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5C181-C73A-4752-99F0-1F2FE7203E59}"/>
              </a:ext>
            </a:extLst>
          </p:cNvPr>
          <p:cNvSpPr txBox="1"/>
          <p:nvPr/>
        </p:nvSpPr>
        <p:spPr>
          <a:xfrm>
            <a:off x="530353" y="5485617"/>
            <a:ext cx="11539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4. Sau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,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8B520-C8A4-4DEA-9864-9A3FDCA1BE7D}"/>
              </a:ext>
            </a:extLst>
          </p:cNvPr>
          <p:cNvSpPr txBox="1"/>
          <p:nvPr/>
        </p:nvSpPr>
        <p:spPr>
          <a:xfrm>
            <a:off x="292609" y="140697"/>
            <a:ext cx="11777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MỘT SỐ QUI TẮC AN TOÀN - CÁCH SỬ DỤNG HÓA CHẤT - DỤNG CỤ PHÒNG THÍ NGHIỆM</a:t>
            </a:r>
          </a:p>
        </p:txBody>
      </p:sp>
    </p:spTree>
    <p:extLst>
      <p:ext uri="{BB962C8B-B14F-4D97-AF65-F5344CB8AC3E}">
        <p14:creationId xmlns:p14="http://schemas.microsoft.com/office/powerpoint/2010/main" val="27215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1F717-10C4-45D1-9327-0C0D04248335}"/>
              </a:ext>
            </a:extLst>
          </p:cNvPr>
          <p:cNvSpPr txBox="1"/>
          <p:nvPr/>
        </p:nvSpPr>
        <p:spPr>
          <a:xfrm>
            <a:off x="292609" y="140697"/>
            <a:ext cx="11777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MỘT SỐ QUI TẮC AN TOÀN - CÁCH SỬ DỤNG HÓA CHẤT - DỤNG CỤ PHÒNG THÍ NGHIỆM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B4C31-C2DF-4C06-BAA2-46B1508E6441}"/>
              </a:ext>
            </a:extLst>
          </p:cNvPr>
          <p:cNvSpPr/>
          <p:nvPr/>
        </p:nvSpPr>
        <p:spPr>
          <a:xfrm>
            <a:off x="3391422" y="1161027"/>
            <a:ext cx="5409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CÁCH SỬ DỤNG HÓA CHẤT</a:t>
            </a:r>
            <a:endParaRPr lang="en-US" sz="3600" b="1" cap="none" spc="0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6421F-D16D-4E9E-9DC8-6DAE0F6EDFF8}"/>
              </a:ext>
            </a:extLst>
          </p:cNvPr>
          <p:cNvSpPr txBox="1"/>
          <p:nvPr/>
        </p:nvSpPr>
        <p:spPr>
          <a:xfrm>
            <a:off x="292609" y="1736025"/>
            <a:ext cx="11777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   1.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thí</a:t>
            </a:r>
            <a:r>
              <a:rPr lang="en-US" sz="3200" dirty="0"/>
              <a:t> </a:t>
            </a:r>
            <a:r>
              <a:rPr lang="en-US" sz="3200" err="1"/>
              <a:t>nghiệm</a:t>
            </a:r>
            <a:r>
              <a:rPr lang="en-US" sz="3200"/>
              <a:t> thường đựng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nút</a:t>
            </a:r>
            <a:r>
              <a:rPr lang="en-US" sz="3200" dirty="0"/>
              <a:t> </a:t>
            </a:r>
            <a:r>
              <a:rPr lang="en-US" sz="3200" dirty="0" err="1"/>
              <a:t>đậy</a:t>
            </a:r>
            <a:r>
              <a:rPr lang="en-US" sz="3200" dirty="0"/>
              <a:t> </a:t>
            </a:r>
            <a:r>
              <a:rPr lang="en-US" sz="3200" dirty="0" err="1"/>
              <a:t>kín</a:t>
            </a:r>
            <a:r>
              <a:rPr lang="en-US" sz="3200" dirty="0"/>
              <a:t>, </a:t>
            </a:r>
            <a:r>
              <a:rPr lang="en-US" sz="3200" dirty="0" err="1"/>
              <a:t>phía</a:t>
            </a:r>
            <a:r>
              <a:rPr lang="en-US" sz="3200" dirty="0"/>
              <a:t> 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dán</a:t>
            </a:r>
            <a:r>
              <a:rPr lang="en-US" sz="3200" dirty="0"/>
              <a:t> </a:t>
            </a:r>
            <a:r>
              <a:rPr lang="en-US" sz="3200" dirty="0" err="1"/>
              <a:t>nhãn</a:t>
            </a:r>
            <a:r>
              <a:rPr lang="en-US" sz="3200" dirty="0"/>
              <a:t> </a:t>
            </a:r>
            <a:r>
              <a:rPr lang="en-US" sz="3200" dirty="0" err="1"/>
              <a:t>ghi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chú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riêng</a:t>
            </a:r>
            <a:r>
              <a:rPr lang="en-US" sz="3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4C3F5-8DAE-4378-868A-4ACE72F4D126}"/>
              </a:ext>
            </a:extLst>
          </p:cNvPr>
          <p:cNvSpPr txBox="1"/>
          <p:nvPr/>
        </p:nvSpPr>
        <p:spPr>
          <a:xfrm>
            <a:off x="292609" y="3305685"/>
            <a:ext cx="11777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2.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trực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.</a:t>
            </a:r>
          </a:p>
          <a:p>
            <a:r>
              <a:rPr lang="en-US" sz="3200" dirty="0"/>
              <a:t>        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đổ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(</a:t>
            </a:r>
            <a:r>
              <a:rPr lang="en-US" sz="3200" dirty="0" err="1"/>
              <a:t>ngoài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)</a:t>
            </a:r>
          </a:p>
          <a:p>
            <a:r>
              <a:rPr lang="en-US" sz="3200" dirty="0"/>
              <a:t>        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xong</a:t>
            </a:r>
            <a:r>
              <a:rPr lang="en-US" sz="3200" dirty="0"/>
              <a:t>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thừa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được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trở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bình</a:t>
            </a:r>
            <a:r>
              <a:rPr lang="en-US" sz="3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FAC8E-46D9-4523-984B-9424FF77D58E}"/>
              </a:ext>
            </a:extLst>
          </p:cNvPr>
          <p:cNvSpPr txBox="1"/>
          <p:nvPr/>
        </p:nvSpPr>
        <p:spPr>
          <a:xfrm>
            <a:off x="121921" y="4805250"/>
            <a:ext cx="11777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3.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đựng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nhãn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/>
              <a:t>.</a:t>
            </a:r>
          </a:p>
          <a:p>
            <a:r>
              <a:rPr lang="en-US" sz="3200" dirty="0"/>
              <a:t>        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nếm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ngửi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75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ụ nổ PTN trường+Phan+Đình+Phùng,+Hà+Nộ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A3F500-96AA-460D-B2FF-6173CE24CE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41932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F13200-C5B5-48C4-83D5-0DC9C9CB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64" y="386861"/>
            <a:ext cx="8603356" cy="647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1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6A325D-6CBD-43F0-9B8D-10C99F17557B}"/>
              </a:ext>
            </a:extLst>
          </p:cNvPr>
          <p:cNvSpPr txBox="1"/>
          <p:nvPr/>
        </p:nvSpPr>
        <p:spPr>
          <a:xfrm>
            <a:off x="292609" y="140697"/>
            <a:ext cx="11777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MỘT SỐ QUI TẮC AN TOÀN - CÁCH SỬ DỤNG HÓA CHẤT - DỤNG CỤ PHÒNG THÍ NGHIỆM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4C0439-94F8-421F-8B07-E7D39A5D997C}"/>
              </a:ext>
            </a:extLst>
          </p:cNvPr>
          <p:cNvSpPr/>
          <p:nvPr/>
        </p:nvSpPr>
        <p:spPr>
          <a:xfrm>
            <a:off x="-1" y="1567427"/>
            <a:ext cx="190137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MỘT SỐ DỤNG CỤ THÍ NGHIỆM</a:t>
            </a:r>
            <a:endParaRPr lang="en-US" sz="3600" b="1" cap="none" spc="0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Một số dụng cụ thủy tinh phòng thí nghiệm cơ bản - Hóa Chất VietChem">
            <a:hlinkClick r:id="" action="ppaction://media"/>
            <a:extLst>
              <a:ext uri="{FF2B5EF4-FFF2-40B4-BE49-F238E27FC236}">
                <a16:creationId xmlns:a16="http://schemas.microsoft.com/office/drawing/2014/main" id="{847F18BF-151E-40CC-B3AD-66468692A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1537" y="123090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D96BD5-B87E-4307-B4D6-D28ECD1D8AEE}"/>
              </a:ext>
            </a:extLst>
          </p:cNvPr>
          <p:cNvSpPr txBox="1"/>
          <p:nvPr/>
        </p:nvSpPr>
        <p:spPr>
          <a:xfrm>
            <a:off x="2421319" y="431688"/>
            <a:ext cx="79354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II. TIẾN HÀNH THÍ NGHIỆM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58652-9FFC-40F8-92B1-5AE01BB3F687}"/>
              </a:ext>
            </a:extLst>
          </p:cNvPr>
          <p:cNvSpPr txBox="1"/>
          <p:nvPr/>
        </p:nvSpPr>
        <p:spPr>
          <a:xfrm>
            <a:off x="808282" y="2404482"/>
            <a:ext cx="1025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8000"/>
                </a:solidFill>
              </a:rPr>
              <a:t>Câu</a:t>
            </a:r>
            <a:r>
              <a:rPr lang="en-US" sz="3600" b="1" dirty="0">
                <a:solidFill>
                  <a:srgbClr val="008000"/>
                </a:solidFill>
              </a:rPr>
              <a:t> 1: </a:t>
            </a:r>
            <a:r>
              <a:rPr lang="en-US" sz="3600" b="1" dirty="0" err="1">
                <a:solidFill>
                  <a:srgbClr val="008000"/>
                </a:solidFill>
              </a:rPr>
              <a:t>Hãy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trình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bày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tách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các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chất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trong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hỗn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hợp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r>
              <a:rPr lang="en-US" sz="3600" b="1" dirty="0" err="1">
                <a:solidFill>
                  <a:srgbClr val="008000"/>
                </a:solidFill>
              </a:rPr>
              <a:t>sau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8649F-744F-43B3-B47A-9BB5879B44F0}"/>
              </a:ext>
            </a:extLst>
          </p:cNvPr>
          <p:cNvSpPr txBox="1"/>
          <p:nvPr/>
        </p:nvSpPr>
        <p:spPr>
          <a:xfrm>
            <a:off x="1318536" y="3429000"/>
            <a:ext cx="4109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a. Bột sắt, bột nhôm.</a:t>
            </a:r>
            <a:endParaRPr lang="en-SG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5067C-2D76-4739-A893-35DA805765A9}"/>
              </a:ext>
            </a:extLst>
          </p:cNvPr>
          <p:cNvSpPr txBox="1"/>
          <p:nvPr/>
        </p:nvSpPr>
        <p:spPr>
          <a:xfrm>
            <a:off x="1318536" y="4276898"/>
            <a:ext cx="5204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b. Tinh dầu chanh và nước.</a:t>
            </a:r>
            <a:endParaRPr lang="en-SG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13F12-20B5-4CCD-904F-F43EEB79744B}"/>
              </a:ext>
            </a:extLst>
          </p:cNvPr>
          <p:cNvSpPr txBox="1"/>
          <p:nvPr/>
        </p:nvSpPr>
        <p:spPr>
          <a:xfrm>
            <a:off x="5427866" y="3459777"/>
            <a:ext cx="463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Dựa vào từ tính của sắt.</a:t>
            </a:r>
            <a:endParaRPr lang="en-SG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DA729-C5E0-4B28-88F7-81D922DB0D20}"/>
              </a:ext>
            </a:extLst>
          </p:cNvPr>
          <p:cNvSpPr txBox="1"/>
          <p:nvPr/>
        </p:nvSpPr>
        <p:spPr>
          <a:xfrm>
            <a:off x="1318536" y="4923229"/>
            <a:ext cx="9943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Là 2 chất lỏng không tan vào nhau và tách lớp. Sử dụng phương pháp chiết tách.</a:t>
            </a:r>
            <a:endParaRPr lang="en-SG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1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774</Words>
  <Application>Microsoft Office PowerPoint</Application>
  <PresentationFormat>Widescreen</PresentationFormat>
  <Paragraphs>53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</cp:revision>
  <dcterms:created xsi:type="dcterms:W3CDTF">2021-09-15T14:41:03Z</dcterms:created>
  <dcterms:modified xsi:type="dcterms:W3CDTF">2021-09-16T12:37:39Z</dcterms:modified>
</cp:coreProperties>
</file>