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8" r:id="rId4"/>
    <p:sldId id="260" r:id="rId5"/>
    <p:sldId id="261" r:id="rId6"/>
    <p:sldId id="262" r:id="rId7"/>
    <p:sldId id="267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62" autoAdjust="0"/>
    <p:restoredTop sz="94660"/>
  </p:normalViewPr>
  <p:slideViewPr>
    <p:cSldViewPr snapToGrid="0">
      <p:cViewPr varScale="1">
        <p:scale>
          <a:sx n="86" d="100"/>
          <a:sy n="86" d="100"/>
        </p:scale>
        <p:origin x="2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3FD6C-BBEB-40D7-9A31-B8B0D2C6578E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5C4D-D780-41D2-99AD-02D869442C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00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3FD6C-BBEB-40D7-9A31-B8B0D2C6578E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5C4D-D780-41D2-99AD-02D869442C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138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3FD6C-BBEB-40D7-9A31-B8B0D2C6578E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5C4D-D780-41D2-99AD-02D869442C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105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3FD6C-BBEB-40D7-9A31-B8B0D2C6578E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5C4D-D780-41D2-99AD-02D869442C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660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3FD6C-BBEB-40D7-9A31-B8B0D2C6578E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5C4D-D780-41D2-99AD-02D869442C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148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3FD6C-BBEB-40D7-9A31-B8B0D2C6578E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5C4D-D780-41D2-99AD-02D869442C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267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3FD6C-BBEB-40D7-9A31-B8B0D2C6578E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5C4D-D780-41D2-99AD-02D869442C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292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3FD6C-BBEB-40D7-9A31-B8B0D2C6578E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5C4D-D780-41D2-99AD-02D869442C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428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3FD6C-BBEB-40D7-9A31-B8B0D2C6578E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5C4D-D780-41D2-99AD-02D869442C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373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3FD6C-BBEB-40D7-9A31-B8B0D2C6578E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5C4D-D780-41D2-99AD-02D869442C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245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3FD6C-BBEB-40D7-9A31-B8B0D2C6578E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5C4D-D780-41D2-99AD-02D869442C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517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3FD6C-BBEB-40D7-9A31-B8B0D2C6578E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45C4D-D780-41D2-99AD-02D869442C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555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512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4763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TextBox 1"/>
          <p:cNvSpPr txBox="1">
            <a:spLocks noChangeArrowheads="1"/>
          </p:cNvSpPr>
          <p:nvPr/>
        </p:nvSpPr>
        <p:spPr bwMode="auto">
          <a:xfrm>
            <a:off x="2101850" y="152400"/>
            <a:ext cx="742315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</a:rPr>
              <a:t>ỦY BAN NHÂN 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DÂN</a:t>
            </a:r>
            <a:r>
              <a:rPr lang="vi-VN" sz="28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THÀNH PHỐ THỦ ĐỨC</a:t>
            </a:r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</a:rPr>
              <a:t>TRƯỜNG THCS HOA LƯ</a:t>
            </a:r>
          </a:p>
        </p:txBody>
      </p:sp>
      <p:pic>
        <p:nvPicPr>
          <p:cNvPr id="512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58888"/>
            <a:ext cx="9144000" cy="559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TextBox 2"/>
          <p:cNvSpPr txBox="1">
            <a:spLocks noChangeArrowheads="1"/>
          </p:cNvSpPr>
          <p:nvPr/>
        </p:nvSpPr>
        <p:spPr bwMode="auto">
          <a:xfrm>
            <a:off x="3848100" y="1677988"/>
            <a:ext cx="4533900" cy="8620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5000" b="1">
                <a:solidFill>
                  <a:srgbClr val="009900"/>
                </a:solidFill>
                <a:latin typeface="Times New Roman" panose="02020603050405020304" pitchFamily="18" charset="0"/>
              </a:rPr>
              <a:t>MÔN TOÁN 8</a:t>
            </a:r>
          </a:p>
        </p:txBody>
      </p:sp>
    </p:spTree>
    <p:extLst>
      <p:ext uri="{BB962C8B-B14F-4D97-AF65-F5344CB8AC3E}">
        <p14:creationId xmlns:p14="http://schemas.microsoft.com/office/powerpoint/2010/main" val="327579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434898" y="468351"/>
                <a:ext cx="11552663" cy="5632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en-US" sz="4000" b="1" u="sng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NHỮNG </a:t>
                </a:r>
                <a:r>
                  <a:rPr lang="en-US" sz="4000" b="1" u="sng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HẰNG ĐẲNG THỨC ĐÁNG NHỚ</a:t>
                </a:r>
              </a:p>
              <a:p>
                <a:endParaRPr lang="en-US" sz="4000" b="1" u="sng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4000" dirty="0" smtClean="0"/>
                  <a:t>  </a:t>
                </a:r>
                <a:r>
                  <a:rPr lang="en-US" sz="4000" u="sng" dirty="0" smtClean="0">
                    <a:solidFill>
                      <a:srgbClr val="0070C0"/>
                    </a:solidFill>
                  </a:rPr>
                  <a:t>I.KIỂM TRA BÀI CŨ:</a:t>
                </a:r>
              </a:p>
              <a:p>
                <a:r>
                  <a:rPr lang="en-US" sz="4000" dirty="0"/>
                  <a:t> </a:t>
                </a:r>
                <a:r>
                  <a:rPr lang="en-US" sz="4000" dirty="0" smtClean="0"/>
                  <a:t>  </a:t>
                </a:r>
                <a:r>
                  <a:rPr lang="en-US" sz="4000" dirty="0" err="1" smtClean="0"/>
                  <a:t>Thực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hiện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phép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tính</a:t>
                </a:r>
                <a:r>
                  <a:rPr lang="en-US" sz="4000" dirty="0" smtClean="0"/>
                  <a:t>:</a:t>
                </a:r>
              </a:p>
              <a:p>
                <a:r>
                  <a:rPr lang="en-US" sz="4000" dirty="0"/>
                  <a:t> </a:t>
                </a:r>
                <a:r>
                  <a:rPr lang="en-US" sz="4000" dirty="0" smtClean="0"/>
                  <a:t>       1)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( 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+1)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4000" dirty="0" smtClean="0"/>
              </a:p>
              <a:p>
                <a:r>
                  <a:rPr lang="en-US" sz="4000" dirty="0"/>
                  <a:t> </a:t>
                </a:r>
                <a:r>
                  <a:rPr lang="en-US" sz="4000" dirty="0" smtClean="0"/>
                  <a:t>       2)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( 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 −1)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4000" dirty="0" smtClean="0"/>
              </a:p>
              <a:p>
                <a:r>
                  <a:rPr lang="en-US" sz="4000" dirty="0"/>
                  <a:t> </a:t>
                </a:r>
                <a:r>
                  <a:rPr lang="en-US" sz="4000" dirty="0" smtClean="0"/>
                  <a:t>       3)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(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 −1</m:t>
                    </m:r>
                  </m:oMath>
                </a14:m>
                <a:r>
                  <a:rPr lang="en-US" sz="4000" dirty="0" smtClean="0"/>
                  <a:t>).( x + 1)</a:t>
                </a:r>
              </a:p>
              <a:p>
                <a:endParaRPr lang="en-US" sz="4000" dirty="0" smtClean="0"/>
              </a:p>
              <a:p>
                <a:pPr marL="742950" indent="-742950">
                  <a:buAutoNum type="arabicPeriod"/>
                </a:pPr>
                <a:endParaRPr lang="en-US" sz="40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898" y="468351"/>
                <a:ext cx="11552663" cy="5632311"/>
              </a:xfrm>
              <a:prstGeom prst="rect">
                <a:avLst/>
              </a:prstGeom>
              <a:blipFill rotWithShape="0">
                <a:blip r:embed="rId2"/>
                <a:stretch>
                  <a:fillRect t="-19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32656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1033184" y="378370"/>
                <a:ext cx="9322419" cy="9616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u="sng" dirty="0" smtClean="0">
                    <a:solidFill>
                      <a:srgbClr val="0070C0"/>
                    </a:solidFill>
                  </a:rPr>
                  <a:t>II.BÀI MỚI:</a:t>
                </a:r>
              </a:p>
              <a:p>
                <a:endParaRPr lang="vi-VN" sz="4000" b="1" u="sng" dirty="0" smtClean="0">
                  <a:solidFill>
                    <a:srgbClr val="FF0000"/>
                  </a:solidFill>
                </a:endParaRPr>
              </a:p>
              <a:p>
                <a:r>
                  <a:rPr lang="en-US" sz="4000" b="1" u="sng" dirty="0" smtClean="0">
                    <a:solidFill>
                      <a:srgbClr val="FF0000"/>
                    </a:solidFill>
                  </a:rPr>
                  <a:t>1.Bình </a:t>
                </a:r>
                <a:r>
                  <a:rPr lang="en-US" sz="4000" b="1" u="sng" dirty="0" err="1" smtClean="0">
                    <a:solidFill>
                      <a:srgbClr val="FF0000"/>
                    </a:solidFill>
                  </a:rPr>
                  <a:t>phương</a:t>
                </a:r>
                <a:r>
                  <a:rPr lang="en-US" sz="4000" b="1" u="sng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4000" b="1" u="sng" dirty="0" err="1" smtClean="0">
                    <a:solidFill>
                      <a:srgbClr val="FF0000"/>
                    </a:solidFill>
                  </a:rPr>
                  <a:t>của</a:t>
                </a:r>
                <a:r>
                  <a:rPr lang="en-US" sz="4000" b="1" u="sng" dirty="0" smtClean="0">
                    <a:solidFill>
                      <a:srgbClr val="FF0000"/>
                    </a:solidFill>
                  </a:rPr>
                  <a:t> 1 </a:t>
                </a:r>
                <a:r>
                  <a:rPr lang="en-US" sz="4000" b="1" u="sng" dirty="0" err="1" smtClean="0">
                    <a:solidFill>
                      <a:srgbClr val="FF0000"/>
                    </a:solidFill>
                  </a:rPr>
                  <a:t>tổng</a:t>
                </a:r>
                <a:r>
                  <a:rPr lang="en-US" sz="4000" b="1" u="sng" dirty="0" smtClean="0">
                    <a:solidFill>
                      <a:srgbClr val="FF0000"/>
                    </a:solidFill>
                  </a:rPr>
                  <a:t>:</a:t>
                </a:r>
              </a:p>
              <a:p>
                <a:r>
                  <a:rPr lang="en-US" sz="4000" dirty="0" smtClean="0"/>
                  <a:t>   </a:t>
                </a:r>
                <a:r>
                  <a:rPr lang="en-US" sz="4000" dirty="0" err="1" smtClean="0"/>
                  <a:t>Với</a:t>
                </a:r>
                <a:r>
                  <a:rPr lang="en-US" sz="4000" dirty="0" smtClean="0"/>
                  <a:t> A , B </a:t>
                </a:r>
                <a:r>
                  <a:rPr lang="en-US" sz="4000" dirty="0" err="1" smtClean="0"/>
                  <a:t>là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các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biểu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thức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tùy</a:t>
                </a:r>
                <a:r>
                  <a:rPr lang="en-US" sz="4000" dirty="0" smtClean="0"/>
                  <a:t> ý, ta </a:t>
                </a:r>
                <a:r>
                  <a:rPr lang="en-US" sz="4000" dirty="0" err="1" smtClean="0"/>
                  <a:t>có</a:t>
                </a:r>
                <a:r>
                  <a:rPr lang="en-US" sz="4000" dirty="0" smtClean="0"/>
                  <a:t>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         </m:t>
                        </m:r>
                        <m:r>
                          <a:rPr lang="en-US" sz="40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 </m:t>
                        </m:r>
                        <m:r>
                          <a:rPr lang="en-US" sz="40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𝐀</m:t>
                        </m:r>
                        <m:r>
                          <a:rPr lang="en-US" sz="40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0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𝐁</m:t>
                        </m:r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000" b="1" dirty="0" smtClean="0">
                    <a:solidFill>
                      <a:srgbClr val="FF0000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𝐀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40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𝐀</m:t>
                    </m:r>
                    <m:r>
                      <a:rPr lang="en-US" sz="40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40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𝐁</m:t>
                    </m:r>
                    <m:r>
                      <a:rPr lang="en-US" sz="40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𝐁</m:t>
                        </m:r>
                      </m:e>
                      <m:sup>
                        <m:r>
                          <a:rPr lang="en-US" sz="40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sz="4000" b="1" dirty="0" smtClean="0"/>
              </a:p>
              <a:p>
                <a:r>
                  <a:rPr lang="en-US" sz="4000" dirty="0" err="1" smtClean="0">
                    <a:solidFill>
                      <a:srgbClr val="00B050"/>
                    </a:solidFill>
                  </a:rPr>
                  <a:t>Ví</a:t>
                </a:r>
                <a:r>
                  <a:rPr lang="en-US" sz="4000" dirty="0" smtClean="0">
                    <a:solidFill>
                      <a:srgbClr val="00B050"/>
                    </a:solidFill>
                  </a:rPr>
                  <a:t> </a:t>
                </a:r>
                <a:r>
                  <a:rPr lang="en-US" sz="4000" dirty="0" err="1" smtClean="0">
                    <a:solidFill>
                      <a:srgbClr val="00B050"/>
                    </a:solidFill>
                  </a:rPr>
                  <a:t>dụ</a:t>
                </a:r>
                <a:r>
                  <a:rPr lang="en-US" sz="4000" dirty="0" smtClean="0">
                    <a:solidFill>
                      <a:srgbClr val="00B050"/>
                    </a:solidFill>
                  </a:rPr>
                  <a:t>:</a:t>
                </a:r>
              </a:p>
              <a:p>
                <a:r>
                  <a:rPr lang="vi-VN" sz="4000" dirty="0" smtClean="0"/>
                  <a:t>    a)</a:t>
                </a:r>
                <a:r>
                  <a:rPr lang="en-US" sz="4000" dirty="0" err="1" smtClean="0"/>
                  <a:t>Khai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triển</a:t>
                </a:r>
                <a:r>
                  <a:rPr lang="en-US" sz="4000" dirty="0" smtClean="0"/>
                  <a:t> : </a:t>
                </a:r>
              </a:p>
              <a:p>
                <a:r>
                  <a:rPr lang="en-US" sz="4000" dirty="0"/>
                  <a:t> </a:t>
                </a:r>
                <a:r>
                  <a:rPr lang="en-US" sz="4000" dirty="0" smtClean="0"/>
                  <a:t>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(2 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000" dirty="0" smtClean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( 2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000" dirty="0" smtClean="0"/>
                  <a:t> + 2.2x.y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4000" dirty="0" smtClean="0"/>
              </a:p>
              <a:p>
                <a:r>
                  <a:rPr lang="en-US" sz="4000" dirty="0"/>
                  <a:t> </a:t>
                </a:r>
                <a:r>
                  <a:rPr lang="en-US" sz="4000" dirty="0" smtClean="0"/>
                  <a:t>                       </a:t>
                </a:r>
                <a:r>
                  <a:rPr lang="vi-VN" sz="4000" dirty="0" smtClean="0"/>
                  <a:t> </a:t>
                </a:r>
                <a:r>
                  <a:rPr lang="en-US" sz="4000" dirty="0" smtClean="0"/>
                  <a:t>=</a:t>
                </a:r>
                <a:r>
                  <a:rPr lang="vi-VN" sz="4000" dirty="0" smtClean="0"/>
                  <a:t>   </a:t>
                </a:r>
                <a:r>
                  <a:rPr lang="en-US" sz="4000" dirty="0" smtClean="0"/>
                  <a:t>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000" dirty="0" smtClean="0"/>
                  <a:t>    + 4xy    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4000" dirty="0" smtClean="0"/>
              </a:p>
              <a:p>
                <a:endParaRPr lang="en-US" sz="4000" dirty="0" smtClean="0"/>
              </a:p>
              <a:p>
                <a:endParaRPr lang="en-US" sz="4000" dirty="0" smtClean="0"/>
              </a:p>
              <a:p>
                <a:endParaRPr lang="en-US" sz="4000" dirty="0" smtClean="0"/>
              </a:p>
              <a:p>
                <a:endParaRPr lang="en-US" sz="4000" dirty="0" smtClean="0"/>
              </a:p>
              <a:p>
                <a:endParaRPr lang="en-US" sz="4000" dirty="0" smtClean="0"/>
              </a:p>
              <a:p>
                <a:endParaRPr lang="en-US" sz="4000" u="sng" dirty="0" smtClean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3184" y="378370"/>
                <a:ext cx="9322419" cy="9616543"/>
              </a:xfrm>
              <a:prstGeom prst="rect">
                <a:avLst/>
              </a:prstGeom>
              <a:blipFill rotWithShape="0">
                <a:blip r:embed="rId2"/>
                <a:stretch>
                  <a:fillRect l="-2288" t="-11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77396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677334" y="0"/>
                <a:ext cx="11413066" cy="62478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en-US" sz="4000" dirty="0" smtClean="0"/>
              </a:p>
              <a:p>
                <a:r>
                  <a:rPr lang="en-US" sz="4000" dirty="0"/>
                  <a:t>b)</a:t>
                </a:r>
                <a:r>
                  <a:rPr lang="en-US" sz="4000" dirty="0" err="1"/>
                  <a:t>Tính</a:t>
                </a:r>
                <a:r>
                  <a:rPr lang="en-US" sz="4000" dirty="0"/>
                  <a:t> </a:t>
                </a:r>
                <a:r>
                  <a:rPr lang="en-US" sz="4000" dirty="0" err="1" smtClean="0"/>
                  <a:t>nhanh</a:t>
                </a:r>
                <a:r>
                  <a:rPr lang="vi-VN" sz="4000" dirty="0" smtClean="0"/>
                  <a:t>:</a:t>
                </a:r>
                <a:r>
                  <a:rPr lang="en-US" sz="4000" dirty="0" smtClean="0"/>
                  <a:t> </a:t>
                </a:r>
                <a:r>
                  <a:rPr lang="vi-VN" sz="4000" dirty="0" smtClean="0"/>
                  <a:t> </a:t>
                </a:r>
              </a:p>
              <a:p>
                <a:r>
                  <a:rPr lang="vi-VN" sz="4000" dirty="0"/>
                  <a:t> </a:t>
                </a:r>
                <a:r>
                  <a:rPr lang="vi-VN" sz="4000" dirty="0" smtClean="0"/>
                  <a:t>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vi-VN" sz="4000" b="0" i="1" smtClean="0">
                            <a:latin typeface="Cambria Math" panose="02040503050406030204" pitchFamily="18" charset="0"/>
                          </a:rPr>
                          <m:t>           1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vi-VN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000" dirty="0" smtClean="0"/>
                  <a:t>=(</a:t>
                </a:r>
                <a:r>
                  <a:rPr lang="vi-VN" sz="4000" dirty="0" smtClean="0"/>
                  <a:t>100</a:t>
                </a:r>
                <a:r>
                  <a:rPr lang="en-US" sz="4000" dirty="0" smtClean="0"/>
                  <a:t>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vi-VN" sz="4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vi-VN" sz="4000" b="0" i="1" smtClean="0">
                            <a:latin typeface="Cambria Math" panose="02040503050406030204" pitchFamily="18" charset="0"/>
                          </a:rPr>
                          <m:t>2)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vi-VN" sz="4000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vi-VN" sz="4000" b="0" i="1" smtClean="0">
                            <a:latin typeface="Cambria Math" panose="02040503050406030204" pitchFamily="18" charset="0"/>
                          </a:rPr>
                          <m:t>                                   =10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000" dirty="0"/>
                  <a:t>+</a:t>
                </a:r>
                <a:r>
                  <a:rPr lang="en-US" sz="4000" dirty="0" smtClean="0"/>
                  <a:t>2.</a:t>
                </a:r>
                <a:r>
                  <a:rPr lang="vi-VN" sz="4000" dirty="0" smtClean="0"/>
                  <a:t>100.2</a:t>
                </a:r>
                <a:r>
                  <a:rPr lang="en-US" sz="4000" dirty="0" smtClean="0"/>
                  <a:t>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vi-VN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vi-VN" sz="4000" dirty="0" smtClean="0"/>
              </a:p>
              <a:p>
                <a:r>
                  <a:rPr lang="vi-VN" sz="4000" dirty="0" smtClean="0"/>
                  <a:t>                            </a:t>
                </a:r>
                <a:r>
                  <a:rPr lang="en-US" sz="4000" dirty="0" smtClean="0"/>
                  <a:t>=</a:t>
                </a:r>
                <a:r>
                  <a:rPr lang="vi-VN" sz="4000" dirty="0" smtClean="0"/>
                  <a:t> 10000</a:t>
                </a:r>
                <a:r>
                  <a:rPr lang="en-US" sz="4000" dirty="0" smtClean="0"/>
                  <a:t>+</a:t>
                </a:r>
                <a:r>
                  <a:rPr lang="vi-VN" sz="4000" dirty="0" smtClean="0"/>
                  <a:t>4</a:t>
                </a:r>
                <a:r>
                  <a:rPr lang="en-US" sz="4000" dirty="0" smtClean="0"/>
                  <a:t>0</a:t>
                </a:r>
                <a:r>
                  <a:rPr lang="vi-VN" sz="4000" dirty="0" smtClean="0"/>
                  <a:t>4</a:t>
                </a:r>
              </a:p>
              <a:p>
                <a:r>
                  <a:rPr lang="vi-VN" sz="4000" dirty="0" smtClean="0"/>
                  <a:t>                            </a:t>
                </a:r>
                <a:r>
                  <a:rPr lang="en-US" sz="4000" dirty="0" smtClean="0"/>
                  <a:t>=</a:t>
                </a:r>
                <a:r>
                  <a:rPr lang="vi-VN" sz="4000" dirty="0" smtClean="0"/>
                  <a:t> 10404</a:t>
                </a:r>
                <a:endParaRPr lang="vi-VN" sz="4000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vi-VN" sz="4000" i="1"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vi-VN" sz="4000" b="0" i="1" smtClean="0">
                            <a:latin typeface="Cambria Math" panose="02040503050406030204" pitchFamily="18" charset="0"/>
                          </a:rPr>
                          <m:t>28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vi-VN" sz="4000" dirty="0" smtClean="0"/>
                  <a:t>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vi-VN" sz="4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vi-VN" sz="4000" b="0" i="1" smtClean="0">
                            <a:latin typeface="Cambria Math" panose="02040503050406030204" pitchFamily="18" charset="0"/>
                          </a:rPr>
                          <m:t>72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vi-VN" sz="4000" dirty="0" smtClean="0"/>
                  <a:t>+56.72=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vi-VN" sz="4000" b="0" i="1" smtClean="0">
                            <a:latin typeface="Cambria Math" panose="02040503050406030204" pitchFamily="18" charset="0"/>
                          </a:rPr>
                          <m:t> 28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vi-VN" sz="4000" dirty="0" smtClean="0"/>
                  <a:t>+2.28.72+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vi-VN" sz="4000" b="0" i="1" smtClean="0">
                            <a:latin typeface="Cambria Math" panose="02040503050406030204" pitchFamily="18" charset="0"/>
                          </a:rPr>
                          <m:t>72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vi-VN" sz="4000" dirty="0" smtClean="0"/>
              </a:p>
              <a:p>
                <a:r>
                  <a:rPr lang="vi-VN" sz="4000" dirty="0" smtClean="0"/>
                  <a:t>                           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vi-VN" sz="4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vi-VN" sz="4000" b="0" i="1" smtClean="0">
                            <a:latin typeface="Cambria Math" panose="02040503050406030204" pitchFamily="18" charset="0"/>
                          </a:rPr>
                          <m:t>(28+72)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vi-VN" sz="4000" dirty="0" smtClean="0"/>
              </a:p>
              <a:p>
                <a:r>
                  <a:rPr lang="vi-VN" sz="4000" dirty="0" smtClean="0"/>
                  <a:t>                           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vi-VN" sz="4000" i="1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vi-VN" sz="4000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vi-VN" sz="4000" dirty="0" smtClean="0"/>
              </a:p>
              <a:p>
                <a:r>
                  <a:rPr lang="vi-VN" sz="4000" dirty="0"/>
                  <a:t> </a:t>
                </a:r>
                <a:r>
                  <a:rPr lang="vi-VN" sz="4000" dirty="0" smtClean="0"/>
                  <a:t>                           = </a:t>
                </a:r>
                <a:r>
                  <a:rPr lang="vi-VN" sz="4000" dirty="0" smtClean="0"/>
                  <a:t>10000</a:t>
                </a:r>
                <a:endParaRPr lang="en-US" sz="4000" dirty="0" smtClean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334" y="0"/>
                <a:ext cx="11413066" cy="6247864"/>
              </a:xfrm>
              <a:prstGeom prst="rect">
                <a:avLst/>
              </a:prstGeom>
              <a:blipFill rotWithShape="0">
                <a:blip r:embed="rId2"/>
                <a:stretch>
                  <a:fillRect l="-1870" b="-30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5160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79022" y="-90311"/>
                <a:ext cx="12192000" cy="69714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vi-VN" sz="4000" b="1" u="sng" dirty="0" smtClean="0"/>
              </a:p>
              <a:p>
                <a:r>
                  <a:rPr lang="en-US" sz="4000" dirty="0" smtClean="0"/>
                  <a:t>c)</a:t>
                </a:r>
                <a:r>
                  <a:rPr lang="en-US" sz="4000" dirty="0" err="1" smtClean="0"/>
                  <a:t>Viết</a:t>
                </a:r>
                <a:r>
                  <a:rPr lang="en-US" sz="4000" dirty="0" smtClean="0"/>
                  <a:t> </a:t>
                </a:r>
                <a:r>
                  <a:rPr lang="en-US" sz="4000" dirty="0" err="1"/>
                  <a:t>biểu</a:t>
                </a:r>
                <a:r>
                  <a:rPr lang="en-US" sz="4000" dirty="0"/>
                  <a:t> </a:t>
                </a:r>
                <a:r>
                  <a:rPr lang="en-US" sz="4000" dirty="0" err="1"/>
                  <a:t>thức</a:t>
                </a:r>
                <a:r>
                  <a:rPr lang="en-US" sz="4000" dirty="0"/>
                  <a:t> </a:t>
                </a:r>
                <a:r>
                  <a:rPr lang="en-US" sz="4000" dirty="0" err="1"/>
                  <a:t>dưới</a:t>
                </a:r>
                <a:r>
                  <a:rPr lang="en-US" sz="4000" dirty="0"/>
                  <a:t> </a:t>
                </a:r>
                <a:r>
                  <a:rPr lang="en-US" sz="4000" dirty="0" err="1"/>
                  <a:t>dạng</a:t>
                </a:r>
                <a:r>
                  <a:rPr lang="en-US" sz="4000" dirty="0"/>
                  <a:t> </a:t>
                </a:r>
                <a:r>
                  <a:rPr lang="en-US" sz="4000" dirty="0" err="1"/>
                  <a:t>bình</a:t>
                </a:r>
                <a:r>
                  <a:rPr lang="en-US" sz="4000" dirty="0"/>
                  <a:t> </a:t>
                </a:r>
                <a:r>
                  <a:rPr lang="en-US" sz="4000" dirty="0" err="1"/>
                  <a:t>phương</a:t>
                </a:r>
                <a:r>
                  <a:rPr lang="en-US" sz="4000" dirty="0"/>
                  <a:t> </a:t>
                </a:r>
                <a:r>
                  <a:rPr lang="en-US" sz="4000" dirty="0" err="1"/>
                  <a:t>của</a:t>
                </a:r>
                <a:r>
                  <a:rPr lang="en-US" sz="4000" dirty="0"/>
                  <a:t> </a:t>
                </a:r>
                <a:r>
                  <a:rPr lang="en-US" sz="4000" dirty="0" err="1"/>
                  <a:t>một</a:t>
                </a:r>
                <a:r>
                  <a:rPr lang="en-US" sz="4000" dirty="0"/>
                  <a:t> </a:t>
                </a:r>
                <a:r>
                  <a:rPr lang="en-US" sz="4000" dirty="0" err="1"/>
                  <a:t>tổng</a:t>
                </a:r>
                <a:r>
                  <a:rPr lang="en-US" sz="4000" dirty="0"/>
                  <a:t>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vi-VN" sz="4000" b="0" i="1" smtClean="0">
                            <a:latin typeface="Cambria Math" panose="02040503050406030204" pitchFamily="18" charset="0"/>
                          </a:rPr>
                          <m:t>             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000" dirty="0"/>
                  <a:t>+6x+9=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000" dirty="0" smtClean="0"/>
                  <a:t>+ </a:t>
                </a:r>
                <a:r>
                  <a:rPr lang="en-US" sz="4000" dirty="0"/>
                  <a:t>2.x.3+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vi-VN" sz="4000" dirty="0"/>
              </a:p>
              <a:p>
                <a:r>
                  <a:rPr lang="vi-VN" sz="4000" dirty="0"/>
                  <a:t>         </a:t>
                </a:r>
                <a:r>
                  <a:rPr lang="vi-VN" sz="4000" dirty="0" smtClean="0"/>
                  <a:t>              </a:t>
                </a:r>
                <a:r>
                  <a:rPr lang="en-US" sz="4000" dirty="0" smtClean="0"/>
                  <a:t>=(</a:t>
                </a:r>
                <a:r>
                  <a:rPr lang="en-US" sz="4000" dirty="0"/>
                  <a:t>x+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3)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4000" dirty="0"/>
              </a:p>
              <a:p>
                <a:r>
                  <a:rPr lang="vi-VN" sz="4000" b="1" u="sng" dirty="0"/>
                  <a:t> </a:t>
                </a:r>
                <a:r>
                  <a:rPr lang="en-US" sz="4000" b="1" u="sng" dirty="0" smtClean="0">
                    <a:solidFill>
                      <a:srgbClr val="FF0000"/>
                    </a:solidFill>
                  </a:rPr>
                  <a:t>2.Bình </a:t>
                </a:r>
                <a:r>
                  <a:rPr lang="en-US" sz="4000" b="1" u="sng" dirty="0" err="1" smtClean="0">
                    <a:solidFill>
                      <a:srgbClr val="FF0000"/>
                    </a:solidFill>
                  </a:rPr>
                  <a:t>phương</a:t>
                </a:r>
                <a:r>
                  <a:rPr lang="en-US" sz="4000" b="1" u="sng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4000" b="1" u="sng" dirty="0" err="1" smtClean="0">
                    <a:solidFill>
                      <a:srgbClr val="FF0000"/>
                    </a:solidFill>
                  </a:rPr>
                  <a:t>của</a:t>
                </a:r>
                <a:r>
                  <a:rPr lang="en-US" sz="4000" b="1" u="sng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4000" b="1" u="sng" dirty="0" err="1" smtClean="0">
                    <a:solidFill>
                      <a:srgbClr val="FF0000"/>
                    </a:solidFill>
                  </a:rPr>
                  <a:t>một</a:t>
                </a:r>
                <a:r>
                  <a:rPr lang="en-US" sz="4000" b="1" u="sng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4000" b="1" u="sng" dirty="0" err="1" smtClean="0">
                    <a:solidFill>
                      <a:srgbClr val="FF0000"/>
                    </a:solidFill>
                  </a:rPr>
                  <a:t>hiệu</a:t>
                </a:r>
                <a:r>
                  <a:rPr lang="en-US" sz="4000" b="1" u="sng" dirty="0" smtClean="0">
                    <a:solidFill>
                      <a:srgbClr val="FF0000"/>
                    </a:solidFill>
                  </a:rPr>
                  <a:t>: </a:t>
                </a:r>
              </a:p>
              <a:p>
                <a:r>
                  <a:rPr lang="en-US" sz="4000" dirty="0" smtClean="0"/>
                  <a:t>   </a:t>
                </a:r>
                <a:r>
                  <a:rPr lang="en-US" sz="4000" dirty="0" err="1" smtClean="0"/>
                  <a:t>Với</a:t>
                </a:r>
                <a:r>
                  <a:rPr lang="en-US" sz="4000" dirty="0" smtClean="0"/>
                  <a:t> A,B </a:t>
                </a:r>
                <a:r>
                  <a:rPr lang="en-US" sz="4000" dirty="0" err="1" smtClean="0"/>
                  <a:t>là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các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biểu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thức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tùy</a:t>
                </a:r>
                <a:r>
                  <a:rPr lang="en-US" sz="4000" dirty="0" smtClean="0"/>
                  <a:t> ý , ta </a:t>
                </a:r>
                <a:r>
                  <a:rPr lang="en-US" sz="4000" dirty="0" err="1" smtClean="0"/>
                  <a:t>có</a:t>
                </a:r>
                <a:r>
                  <a:rPr lang="en-US" sz="4000" dirty="0" smtClean="0"/>
                  <a:t> :</a:t>
                </a:r>
              </a:p>
              <a:p>
                <a:r>
                  <a:rPr lang="en-US" sz="4000" dirty="0" smtClean="0"/>
                  <a:t>              </a:t>
                </a:r>
                <a:r>
                  <a:rPr lang="en-US" sz="4000" b="1" dirty="0" smtClean="0">
                    <a:solidFill>
                      <a:srgbClr val="FF0000"/>
                    </a:solidFill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𝐀</m:t>
                        </m:r>
                        <m:r>
                          <a:rPr lang="en-US" sz="40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𝐁</m:t>
                        </m:r>
                        <m:r>
                          <a:rPr lang="en-US" sz="40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000" b="1" i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000" b="1" dirty="0" smtClean="0">
                    <a:solidFill>
                      <a:srgbClr val="FF0000"/>
                    </a:solidFill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𝐀</m:t>
                        </m:r>
                      </m:e>
                      <m:sup>
                        <m:r>
                          <a:rPr lang="en-US" sz="4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000" b="1" dirty="0" smtClean="0">
                    <a:solidFill>
                      <a:srgbClr val="FF0000"/>
                    </a:solidFill>
                  </a:rPr>
                  <a:t>- 2AB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𝐁</m:t>
                        </m:r>
                      </m:e>
                      <m:sup>
                        <m:r>
                          <a:rPr lang="en-US" sz="4000" b="1" i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000" dirty="0" smtClean="0">
                    <a:solidFill>
                      <a:srgbClr val="FF0000"/>
                    </a:solidFill>
                  </a:rPr>
                  <a:t> </a:t>
                </a:r>
              </a:p>
              <a:p>
                <a:r>
                  <a:rPr lang="en-US" sz="4000" dirty="0" err="1" smtClean="0">
                    <a:solidFill>
                      <a:srgbClr val="92D050"/>
                    </a:solidFill>
                  </a:rPr>
                  <a:t>Ví</a:t>
                </a:r>
                <a:r>
                  <a:rPr lang="en-US" sz="4000" dirty="0" smtClean="0">
                    <a:solidFill>
                      <a:srgbClr val="92D050"/>
                    </a:solidFill>
                  </a:rPr>
                  <a:t> </a:t>
                </a:r>
                <a:r>
                  <a:rPr lang="en-US" sz="4000" dirty="0" err="1" smtClean="0">
                    <a:solidFill>
                      <a:srgbClr val="92D050"/>
                    </a:solidFill>
                  </a:rPr>
                  <a:t>dụ</a:t>
                </a:r>
                <a:r>
                  <a:rPr lang="en-US" sz="4000" dirty="0" smtClean="0">
                    <a:solidFill>
                      <a:srgbClr val="92D050"/>
                    </a:solidFill>
                  </a:rPr>
                  <a:t> :</a:t>
                </a:r>
              </a:p>
              <a:p>
                <a:r>
                  <a:rPr lang="en-US" sz="4000" dirty="0" smtClean="0"/>
                  <a:t>a)</a:t>
                </a:r>
                <a:r>
                  <a:rPr lang="en-US" sz="4000" dirty="0" err="1" smtClean="0"/>
                  <a:t>Khai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triển</a:t>
                </a:r>
                <a:r>
                  <a:rPr lang="en-US" sz="4000" dirty="0" smtClean="0"/>
                  <a:t> : (x –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 )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000" dirty="0" smtClean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vi-VN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000" dirty="0" smtClean="0"/>
                  <a:t>-</a:t>
                </a:r>
                <a:r>
                  <a:rPr lang="en-US" sz="4000" dirty="0" smtClean="0"/>
                  <a:t>2.</a:t>
                </a:r>
                <a:r>
                  <a:rPr lang="vi-VN" sz="4000" dirty="0" smtClean="0"/>
                  <a:t>x</a:t>
                </a:r>
                <a:r>
                  <a:rPr lang="en-US" sz="4000" dirty="0" smtClean="0"/>
                  <a:t>.3</a:t>
                </a:r>
                <a:r>
                  <a:rPr lang="vi-VN" sz="4000" dirty="0" smtClean="0"/>
                  <a:t>y</a:t>
                </a:r>
                <a:r>
                  <a:rPr lang="en-US" sz="4000" dirty="0" smtClean="0"/>
                  <a:t>+(</a:t>
                </a:r>
                <a:r>
                  <a:rPr lang="en-US" sz="4000" dirty="0" smtClean="0"/>
                  <a:t>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vi-VN" sz="4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</m:oMath>
                </a14:m>
                <a:endParaRPr lang="en-US" sz="4000" b="0" i="1" dirty="0" smtClean="0">
                  <a:latin typeface="Cambria Math" panose="02040503050406030204" pitchFamily="18" charset="0"/>
                </a:endParaRPr>
              </a:p>
              <a:p>
                <a:r>
                  <a:rPr lang="en-US" sz="4000" b="0" dirty="0" smtClean="0"/>
                  <a:t>                                         </a:t>
                </a:r>
                <a14:m>
                  <m:oMath xmlns:m="http://schemas.openxmlformats.org/officeDocument/2006/math">
                    <m:r>
                      <a:rPr lang="vi-VN" sz="400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vi-VN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000" dirty="0" smtClean="0"/>
                  <a:t>- </a:t>
                </a:r>
                <a:r>
                  <a:rPr lang="en-US" sz="4000" dirty="0" smtClean="0"/>
                  <a:t>6</a:t>
                </a:r>
                <a:r>
                  <a:rPr lang="vi-VN" sz="4000" dirty="0" smtClean="0"/>
                  <a:t>xy</a:t>
                </a:r>
                <a:r>
                  <a:rPr lang="en-US" sz="4000" dirty="0" smtClean="0"/>
                  <a:t> </a:t>
                </a:r>
                <a:r>
                  <a:rPr lang="en-US" sz="4000" dirty="0" smtClean="0"/>
                  <a:t>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vi-VN" sz="4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000" dirty="0" smtClean="0"/>
                  <a:t>.</a:t>
                </a:r>
              </a:p>
              <a:p>
                <a:endParaRPr lang="en-US" sz="4000" dirty="0" smtClean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22" y="-90311"/>
                <a:ext cx="12192000" cy="6971460"/>
              </a:xfrm>
              <a:prstGeom prst="rect">
                <a:avLst/>
              </a:prstGeom>
              <a:blipFill rotWithShape="0">
                <a:blip r:embed="rId2"/>
                <a:stretch>
                  <a:fillRect l="-18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329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0" y="-122526"/>
                <a:ext cx="12192000" cy="136484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vi-VN" sz="4000" dirty="0" smtClean="0"/>
              </a:p>
              <a:p>
                <a:r>
                  <a:rPr lang="en-US" sz="4000" dirty="0" smtClean="0"/>
                  <a:t>b)</a:t>
                </a:r>
                <a:r>
                  <a:rPr lang="en-US" sz="4000" dirty="0" err="1" smtClean="0"/>
                  <a:t>Tính</a:t>
                </a:r>
                <a:r>
                  <a:rPr lang="en-US" sz="4000" dirty="0" smtClean="0"/>
                  <a:t> </a:t>
                </a:r>
                <a:r>
                  <a:rPr lang="en-US" sz="4000" dirty="0" err="1"/>
                  <a:t>nhanh</a:t>
                </a:r>
                <a:r>
                  <a:rPr lang="en-US" sz="4000" dirty="0"/>
                  <a:t> 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98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000" dirty="0" smtClean="0"/>
                  <a:t>=(</a:t>
                </a:r>
                <a:r>
                  <a:rPr lang="vi-VN" sz="4000" dirty="0" smtClean="0"/>
                  <a:t>10</a:t>
                </a:r>
                <a:r>
                  <a:rPr lang="vi-VN" sz="4000" dirty="0"/>
                  <a:t>0</a:t>
                </a:r>
                <a:r>
                  <a:rPr lang="en-US" sz="4000" dirty="0" smtClean="0"/>
                  <a:t>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vi-VN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4000" dirty="0"/>
              </a:p>
              <a:p>
                <a:r>
                  <a:rPr lang="en-US" sz="4000" dirty="0"/>
                  <a:t>                                 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vi-VN" sz="40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000" dirty="0"/>
                  <a:t>-</a:t>
                </a:r>
                <a:r>
                  <a:rPr lang="en-US" sz="4000" dirty="0" smtClean="0"/>
                  <a:t>2.</a:t>
                </a:r>
                <a:r>
                  <a:rPr lang="vi-VN" sz="4000" dirty="0" smtClean="0"/>
                  <a:t>100.2+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vi-VN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vi-VN" sz="4000" dirty="0" smtClean="0"/>
              </a:p>
              <a:p>
                <a:r>
                  <a:rPr lang="vi-VN" sz="4000" dirty="0"/>
                  <a:t> </a:t>
                </a:r>
                <a:r>
                  <a:rPr lang="vi-VN" sz="4000" dirty="0" smtClean="0"/>
                  <a:t>                           =10000 – 400 + 4</a:t>
                </a:r>
              </a:p>
              <a:p>
                <a:r>
                  <a:rPr lang="vi-VN" sz="4000" dirty="0"/>
                  <a:t> </a:t>
                </a:r>
                <a:r>
                  <a:rPr lang="vi-VN" sz="4000" dirty="0" smtClean="0"/>
                  <a:t>                           =9604</a:t>
                </a:r>
              </a:p>
              <a:p>
                <a:r>
                  <a:rPr lang="en-US" sz="4000" dirty="0" smtClean="0"/>
                  <a:t>c</a:t>
                </a:r>
                <a:r>
                  <a:rPr lang="en-US" sz="4000" dirty="0"/>
                  <a:t>) </a:t>
                </a:r>
                <a:r>
                  <a:rPr lang="en-US" sz="4000" dirty="0" err="1"/>
                  <a:t>Viết</a:t>
                </a:r>
                <a:r>
                  <a:rPr lang="en-US" sz="4000" dirty="0"/>
                  <a:t> </a:t>
                </a:r>
                <a:r>
                  <a:rPr lang="en-US" sz="4000" dirty="0" err="1"/>
                  <a:t>biểu</a:t>
                </a:r>
                <a:r>
                  <a:rPr lang="en-US" sz="4000" dirty="0"/>
                  <a:t> </a:t>
                </a:r>
                <a:r>
                  <a:rPr lang="en-US" sz="4000" dirty="0" err="1"/>
                  <a:t>thức</a:t>
                </a:r>
                <a:r>
                  <a:rPr lang="en-US" sz="4000" dirty="0"/>
                  <a:t> </a:t>
                </a:r>
                <a:r>
                  <a:rPr lang="en-US" sz="4000" dirty="0" err="1"/>
                  <a:t>dưới</a:t>
                </a:r>
                <a:r>
                  <a:rPr lang="en-US" sz="4000" dirty="0"/>
                  <a:t> </a:t>
                </a:r>
                <a:r>
                  <a:rPr lang="en-US" sz="4000" dirty="0" err="1"/>
                  <a:t>dạng</a:t>
                </a:r>
                <a:r>
                  <a:rPr lang="en-US" sz="4000" dirty="0"/>
                  <a:t> </a:t>
                </a:r>
                <a:r>
                  <a:rPr lang="en-US" sz="4000" dirty="0" err="1"/>
                  <a:t>bình</a:t>
                </a:r>
                <a:r>
                  <a:rPr lang="en-US" sz="4000" dirty="0"/>
                  <a:t> </a:t>
                </a:r>
                <a:r>
                  <a:rPr lang="en-US" sz="4000" dirty="0" err="1"/>
                  <a:t>phương</a:t>
                </a:r>
                <a:r>
                  <a:rPr lang="en-US" sz="4000" dirty="0"/>
                  <a:t> </a:t>
                </a:r>
                <a:r>
                  <a:rPr lang="en-US" sz="4000" dirty="0" err="1"/>
                  <a:t>của</a:t>
                </a:r>
                <a:r>
                  <a:rPr lang="en-US" sz="4000" dirty="0"/>
                  <a:t> </a:t>
                </a:r>
                <a:r>
                  <a:rPr lang="en-US" sz="4000" dirty="0" err="1"/>
                  <a:t>một</a:t>
                </a:r>
                <a:r>
                  <a:rPr lang="en-US" sz="4000" dirty="0"/>
                  <a:t> </a:t>
                </a:r>
                <a:r>
                  <a:rPr lang="en-US" sz="4000" dirty="0" err="1"/>
                  <a:t>hiệu</a:t>
                </a:r>
                <a:endParaRPr lang="en-US" sz="4000" dirty="0"/>
              </a:p>
              <a:p>
                <a:r>
                  <a:rPr lang="vi-VN" sz="4000" dirty="0" smtClean="0"/>
                  <a:t>           </a:t>
                </a:r>
                <a:r>
                  <a:rPr lang="en-US" sz="4000" dirty="0" smtClean="0"/>
                  <a:t>25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000" dirty="0"/>
                  <a:t>-10x +1=(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000" dirty="0"/>
                  <a:t>- 2.5x.1+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vi-VN" sz="4000" dirty="0" smtClean="0"/>
              </a:p>
              <a:p>
                <a:r>
                  <a:rPr lang="vi-VN" sz="4000" dirty="0"/>
                  <a:t> </a:t>
                </a:r>
                <a:r>
                  <a:rPr lang="vi-VN" sz="4000" dirty="0" smtClean="0"/>
                  <a:t>                            </a:t>
                </a:r>
                <a:r>
                  <a:rPr lang="en-US" sz="4000" dirty="0" smtClean="0"/>
                  <a:t>=(</a:t>
                </a:r>
                <a:r>
                  <a:rPr lang="en-US" sz="4000" dirty="0"/>
                  <a:t>5x-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1)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vi-VN" sz="4000" dirty="0" smtClean="0"/>
              </a:p>
              <a:p>
                <a:endParaRPr lang="vi-VN" sz="4000" dirty="0"/>
              </a:p>
              <a:p>
                <a:endParaRPr lang="vi-VN" sz="4000" dirty="0" smtClean="0"/>
              </a:p>
              <a:p>
                <a:endParaRPr lang="vi-VN" sz="4000" dirty="0"/>
              </a:p>
              <a:p>
                <a:endParaRPr lang="vi-VN" sz="4000" dirty="0" smtClean="0"/>
              </a:p>
              <a:p>
                <a:r>
                  <a:rPr lang="en-US" sz="4000" dirty="0" smtClean="0"/>
                  <a:t>a)</a:t>
                </a:r>
                <a:r>
                  <a:rPr lang="en-US" sz="40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49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000" dirty="0" smtClean="0"/>
                  <a:t> ;              b)</a:t>
                </a:r>
                <a:r>
                  <a:rPr lang="en-US" sz="40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87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000" dirty="0" smtClean="0"/>
                  <a:t>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27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000" dirty="0" smtClean="0"/>
                  <a:t>-54.87.</a:t>
                </a:r>
              </a:p>
              <a:p>
                <a:r>
                  <a:rPr lang="en-US" sz="4000" dirty="0" smtClean="0"/>
                  <a:t>2.Khai </a:t>
                </a:r>
                <a:r>
                  <a:rPr lang="en-US" sz="4000" dirty="0" err="1" smtClean="0"/>
                  <a:t>triển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các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biểu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thức</a:t>
                </a:r>
                <a:r>
                  <a:rPr lang="en-US" sz="4000" dirty="0" smtClean="0"/>
                  <a:t> (x-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3)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000" dirty="0" err="1" smtClean="0"/>
                  <a:t>và</a:t>
                </a:r>
                <a:r>
                  <a:rPr lang="en-US" sz="4000" dirty="0" smtClean="0"/>
                  <a:t> (3-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000" dirty="0" smtClean="0"/>
                  <a:t>B </a:t>
                </a:r>
                <a:r>
                  <a:rPr lang="en-US" sz="4000" dirty="0" err="1" smtClean="0"/>
                  <a:t>rồi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rút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ra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nhận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xét</a:t>
                </a:r>
                <a:r>
                  <a:rPr lang="en-US" sz="4000" dirty="0" smtClean="0"/>
                  <a:t>.</a:t>
                </a:r>
              </a:p>
              <a:p>
                <a:r>
                  <a:rPr lang="en-US" sz="4000" u="sng" dirty="0" smtClean="0"/>
                  <a:t>III. </a:t>
                </a:r>
                <a:r>
                  <a:rPr lang="en-US" sz="4000" u="sng" dirty="0" err="1" smtClean="0"/>
                  <a:t>Hiệu</a:t>
                </a:r>
                <a:r>
                  <a:rPr lang="en-US" sz="4000" u="sng" dirty="0" smtClean="0"/>
                  <a:t> </a:t>
                </a:r>
                <a:r>
                  <a:rPr lang="en-US" sz="4000" u="sng" dirty="0" err="1" smtClean="0"/>
                  <a:t>hai</a:t>
                </a:r>
                <a:r>
                  <a:rPr lang="en-US" sz="4000" u="sng" dirty="0" smtClean="0"/>
                  <a:t> </a:t>
                </a:r>
                <a:r>
                  <a:rPr lang="en-US" sz="4000" u="sng" dirty="0" err="1" smtClean="0"/>
                  <a:t>bình</a:t>
                </a:r>
                <a:r>
                  <a:rPr lang="en-US" sz="4000" u="sng" dirty="0" smtClean="0"/>
                  <a:t> </a:t>
                </a:r>
                <a:r>
                  <a:rPr lang="en-US" sz="4000" u="sng" dirty="0" err="1" smtClean="0"/>
                  <a:t>phương</a:t>
                </a:r>
                <a:r>
                  <a:rPr lang="en-US" sz="4000" u="sng" dirty="0" smtClean="0"/>
                  <a:t>.</a:t>
                </a:r>
              </a:p>
              <a:p>
                <a:r>
                  <a:rPr lang="en-US" sz="4000" dirty="0" smtClean="0"/>
                  <a:t>     </a:t>
                </a:r>
                <a:r>
                  <a:rPr lang="en-US" sz="4000" dirty="0" err="1" smtClean="0"/>
                  <a:t>Với</a:t>
                </a:r>
                <a:r>
                  <a:rPr lang="en-US" sz="4000" dirty="0" smtClean="0"/>
                  <a:t> A,B </a:t>
                </a:r>
                <a:r>
                  <a:rPr lang="en-US" sz="4000" dirty="0" err="1" smtClean="0"/>
                  <a:t>là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các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biểu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thức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tùy</a:t>
                </a:r>
                <a:r>
                  <a:rPr lang="en-US" sz="4000" dirty="0" smtClean="0"/>
                  <a:t> ý, ta </a:t>
                </a:r>
                <a:r>
                  <a:rPr lang="en-US" sz="4000" dirty="0" err="1" smtClean="0"/>
                  <a:t>có</a:t>
                </a:r>
                <a:r>
                  <a:rPr lang="en-US" sz="4000" dirty="0" smtClean="0"/>
                  <a:t>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latin typeface="Cambria Math" panose="02040503050406030204" pitchFamily="18" charset="0"/>
                          </a:rPr>
                          <m:t>                </m:t>
                        </m:r>
                        <m:r>
                          <a:rPr lang="en-US" sz="4000" b="1" i="0" smtClean="0">
                            <a:latin typeface="Cambria Math" panose="02040503050406030204" pitchFamily="18" charset="0"/>
                          </a:rPr>
                          <m:t>𝐀</m:t>
                        </m:r>
                      </m:e>
                      <m:sup>
                        <m:r>
                          <a:rPr lang="en-US" sz="4000" b="1" i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000" b="1" dirty="0" smtClean="0"/>
                  <a:t>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latin typeface="Cambria Math" panose="02040503050406030204" pitchFamily="18" charset="0"/>
                          </a:rPr>
                          <m:t>𝐁</m:t>
                        </m:r>
                      </m:e>
                      <m:sup>
                        <m:r>
                          <a:rPr lang="en-US" sz="4000" b="1" i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000" b="1" dirty="0" smtClean="0"/>
                  <a:t>= (A-B).( A + B)</a:t>
                </a:r>
                <a:endParaRPr lang="vi-VN" sz="4000" b="1" dirty="0" smtClean="0"/>
              </a:p>
              <a:p>
                <a:r>
                  <a:rPr lang="vi-VN" sz="4000" dirty="0" smtClean="0"/>
                  <a:t>Ví</a:t>
                </a:r>
                <a:r>
                  <a:rPr lang="vi-VN" sz="4000" b="1" dirty="0" smtClean="0"/>
                  <a:t> </a:t>
                </a:r>
                <a:r>
                  <a:rPr lang="vi-VN" sz="4000" dirty="0" smtClean="0"/>
                  <a:t>dụ :</a:t>
                </a:r>
              </a:p>
              <a:p>
                <a:r>
                  <a:rPr lang="vi-VN" sz="4000" dirty="0" smtClean="0"/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vi-VN" sz="4000" dirty="0" smtClean="0"/>
                  <a:t>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vi-VN" sz="4000" b="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vi-VN" sz="4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vi-VN" sz="4000" dirty="0" smtClean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vi-VN" sz="4000" dirty="0" smtClean="0"/>
                  <a:t>-(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vi-VN" sz="4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vi-VN" sz="4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vi-VN" sz="4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vi-VN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vi-VN" sz="4000" dirty="0" smtClean="0"/>
                  <a:t>=(x-3y)(x+3y).</a:t>
                </a:r>
              </a:p>
              <a:p>
                <a:r>
                  <a:rPr lang="vi-VN" sz="4000" dirty="0" smtClean="0"/>
                  <a:t>b)(2x-5y)(2x+5y)=(2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vi-VN" sz="4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vi-VN" sz="4000" dirty="0" smtClean="0"/>
                  <a:t>-(5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vi-VN" sz="4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vi-VN" sz="4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vi-VN" sz="4000" dirty="0" smtClean="0"/>
                  <a:t>=4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vi-VN" sz="4000" dirty="0" smtClean="0"/>
                  <a:t>-25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vi-VN" sz="4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vi-VN" sz="4000" dirty="0" smtClean="0"/>
                  <a:t>.</a:t>
                </a:r>
              </a:p>
              <a:p>
                <a:r>
                  <a:rPr lang="vi-VN" sz="4000" dirty="0" smtClean="0"/>
                  <a:t>Với A,B là hai biểu thức tùy ý, ta có hằng đẳng thức</a:t>
                </a:r>
                <a:endParaRPr lang="en-US" sz="4000" dirty="0" smtClean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-122526"/>
                <a:ext cx="12192000" cy="13648416"/>
              </a:xfrm>
              <a:prstGeom prst="rect">
                <a:avLst/>
              </a:prstGeom>
              <a:blipFill rotWithShape="0">
                <a:blip r:embed="rId2"/>
                <a:stretch>
                  <a:fillRect l="-1750" r="-450" b="-8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74138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0" y="-122526"/>
                <a:ext cx="12192000" cy="74928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4000" u="sng" dirty="0">
                    <a:solidFill>
                      <a:srgbClr val="FF0000"/>
                    </a:solidFill>
                  </a:rPr>
                  <a:t>3</a:t>
                </a:r>
                <a:r>
                  <a:rPr lang="en-US" sz="4000" u="sng" dirty="0" smtClean="0">
                    <a:solidFill>
                      <a:srgbClr val="FF0000"/>
                    </a:solidFill>
                  </a:rPr>
                  <a:t>. </a:t>
                </a:r>
                <a:r>
                  <a:rPr lang="en-US" sz="4000" u="sng" dirty="0" err="1" smtClean="0">
                    <a:solidFill>
                      <a:srgbClr val="FF0000"/>
                    </a:solidFill>
                  </a:rPr>
                  <a:t>Hiệu</a:t>
                </a:r>
                <a:r>
                  <a:rPr lang="en-US" sz="4000" u="sng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4000" u="sng" dirty="0" err="1" smtClean="0">
                    <a:solidFill>
                      <a:srgbClr val="FF0000"/>
                    </a:solidFill>
                  </a:rPr>
                  <a:t>hai</a:t>
                </a:r>
                <a:r>
                  <a:rPr lang="en-US" sz="4000" u="sng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4000" u="sng" dirty="0" err="1" smtClean="0">
                    <a:solidFill>
                      <a:srgbClr val="FF0000"/>
                    </a:solidFill>
                  </a:rPr>
                  <a:t>bình</a:t>
                </a:r>
                <a:r>
                  <a:rPr lang="en-US" sz="4000" u="sng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4000" u="sng" dirty="0" err="1" smtClean="0">
                    <a:solidFill>
                      <a:srgbClr val="FF0000"/>
                    </a:solidFill>
                  </a:rPr>
                  <a:t>phương</a:t>
                </a:r>
                <a:r>
                  <a:rPr lang="en-US" sz="4000" u="sng" dirty="0" smtClean="0">
                    <a:solidFill>
                      <a:srgbClr val="FF0000"/>
                    </a:solidFill>
                  </a:rPr>
                  <a:t>.</a:t>
                </a:r>
              </a:p>
              <a:p>
                <a:r>
                  <a:rPr lang="en-US" sz="4000" dirty="0" smtClean="0"/>
                  <a:t>     </a:t>
                </a:r>
                <a:r>
                  <a:rPr lang="en-US" sz="4000" dirty="0" err="1" smtClean="0"/>
                  <a:t>Với</a:t>
                </a:r>
                <a:r>
                  <a:rPr lang="en-US" sz="4000" dirty="0" smtClean="0"/>
                  <a:t> A,B </a:t>
                </a:r>
                <a:r>
                  <a:rPr lang="en-US" sz="4000" dirty="0" err="1" smtClean="0"/>
                  <a:t>là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các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biểu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thức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tùy</a:t>
                </a:r>
                <a:r>
                  <a:rPr lang="en-US" sz="4000" dirty="0" smtClean="0"/>
                  <a:t> ý, ta </a:t>
                </a:r>
                <a:r>
                  <a:rPr lang="en-US" sz="4000" dirty="0" err="1" smtClean="0"/>
                  <a:t>có</a:t>
                </a:r>
                <a:r>
                  <a:rPr lang="en-US" sz="4000" dirty="0" smtClean="0"/>
                  <a:t>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               </m:t>
                        </m:r>
                        <m:r>
                          <a:rPr lang="en-US" sz="40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𝐀</m:t>
                        </m:r>
                      </m:e>
                      <m:sup>
                        <m:r>
                          <a:rPr lang="en-US" sz="4000" b="1" i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000" b="1" dirty="0" smtClean="0">
                    <a:solidFill>
                      <a:srgbClr val="FF0000"/>
                    </a:solidFill>
                  </a:rPr>
                  <a:t>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𝐁</m:t>
                        </m:r>
                      </m:e>
                      <m:sup>
                        <m:r>
                          <a:rPr lang="en-US" sz="4000" b="1" i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000" b="1" dirty="0" smtClean="0">
                    <a:solidFill>
                      <a:srgbClr val="FF0000"/>
                    </a:solidFill>
                  </a:rPr>
                  <a:t>= (A-B).( A + B)</a:t>
                </a:r>
                <a:endParaRPr lang="vi-VN" sz="4000" b="1" dirty="0" smtClean="0">
                  <a:solidFill>
                    <a:srgbClr val="FF0000"/>
                  </a:solidFill>
                </a:endParaRPr>
              </a:p>
              <a:p>
                <a:r>
                  <a:rPr lang="vi-VN" sz="4000" dirty="0" smtClean="0">
                    <a:solidFill>
                      <a:srgbClr val="00B050"/>
                    </a:solidFill>
                  </a:rPr>
                  <a:t>Ví</a:t>
                </a:r>
                <a:r>
                  <a:rPr lang="vi-VN" sz="4000" b="1" dirty="0" smtClean="0">
                    <a:solidFill>
                      <a:srgbClr val="00B050"/>
                    </a:solidFill>
                  </a:rPr>
                  <a:t> </a:t>
                </a:r>
                <a:r>
                  <a:rPr lang="vi-VN" sz="4000" dirty="0" smtClean="0">
                    <a:solidFill>
                      <a:srgbClr val="00B050"/>
                    </a:solidFill>
                  </a:rPr>
                  <a:t>dụ:</a:t>
                </a:r>
                <a:endParaRPr lang="vi-VN" sz="4000" dirty="0">
                  <a:solidFill>
                    <a:srgbClr val="00B050"/>
                  </a:solidFill>
                </a:endParaRPr>
              </a:p>
              <a:p>
                <a:r>
                  <a:rPr lang="vi-VN" sz="4000" dirty="0" smtClean="0">
                    <a:solidFill>
                      <a:srgbClr val="00B050"/>
                    </a:solidFill>
                  </a:rPr>
                  <a:t> </a:t>
                </a:r>
                <a:r>
                  <a:rPr lang="vi-VN" sz="4000" dirty="0" smtClean="0">
                    <a:solidFill>
                      <a:srgbClr val="00B050"/>
                    </a:solidFill>
                  </a:rPr>
                  <a:t> </a:t>
                </a:r>
                <a:r>
                  <a:rPr lang="vi-VN" sz="4000" dirty="0" smtClean="0"/>
                  <a:t>a) Khai triển:</a:t>
                </a:r>
              </a:p>
              <a:p>
                <a:r>
                  <a:rPr lang="vi-VN" sz="4000" dirty="0"/>
                  <a:t> </a:t>
                </a:r>
                <a:r>
                  <a:rPr lang="vi-VN" sz="4000" dirty="0" smtClean="0"/>
                  <a:t>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vi-VN" sz="4000" dirty="0" smtClean="0"/>
                  <a:t>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vi-VN" sz="4000" b="0" i="1" smtClean="0">
                            <a:latin typeface="Cambria Math" panose="02040503050406030204" pitchFamily="18" charset="0"/>
                          </a:rPr>
                          <m:t>16</m:t>
                        </m:r>
                        <m:r>
                          <a:rPr lang="vi-VN" sz="4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vi-VN" sz="4000" dirty="0" smtClean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vi-VN" sz="4000" dirty="0" smtClean="0"/>
                  <a:t>-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vi-VN" sz="4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vi-VN" sz="4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vi-VN" sz="4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vi-VN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vi-VN" sz="4000" dirty="0"/>
                  <a:t> </a:t>
                </a:r>
                <a:r>
                  <a:rPr lang="vi-VN" sz="4000" dirty="0" smtClean="0"/>
                  <a:t>          </a:t>
                </a:r>
              </a:p>
              <a:p>
                <a:r>
                  <a:rPr lang="vi-VN" sz="4000" dirty="0"/>
                  <a:t> </a:t>
                </a:r>
                <a:r>
                  <a:rPr lang="vi-VN" sz="4000" dirty="0" smtClean="0"/>
                  <a:t>                  =(x-4y</a:t>
                </a:r>
                <a:r>
                  <a:rPr lang="vi-VN" sz="4000" dirty="0" smtClean="0"/>
                  <a:t>)(</a:t>
                </a:r>
                <a:r>
                  <a:rPr lang="vi-VN" sz="4000" dirty="0" smtClean="0"/>
                  <a:t>x+4y</a:t>
                </a:r>
                <a:r>
                  <a:rPr lang="vi-VN" sz="4000" dirty="0" smtClean="0"/>
                  <a:t>).</a:t>
                </a:r>
              </a:p>
              <a:p>
                <a:r>
                  <a:rPr lang="vi-VN" sz="4000" dirty="0" smtClean="0"/>
                  <a:t>  b) Viết biểu thức sau dưới dạng hiệu hai bình        phương:</a:t>
                </a:r>
              </a:p>
              <a:p>
                <a:r>
                  <a:rPr lang="vi-VN" sz="4000" dirty="0"/>
                  <a:t> </a:t>
                </a:r>
                <a:r>
                  <a:rPr lang="vi-VN" sz="4000" dirty="0" smtClean="0"/>
                  <a:t>     </a:t>
                </a:r>
                <a:r>
                  <a:rPr lang="vi-VN" sz="4000" dirty="0" smtClean="0"/>
                  <a:t>(3x-2y)(3x+2y)=(3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vi-VN" sz="4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vi-VN" sz="4000" dirty="0" smtClean="0"/>
                  <a:t>-(2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vi-VN" sz="4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vi-VN" sz="4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vi-VN" sz="4000" dirty="0" smtClean="0"/>
              </a:p>
              <a:p>
                <a:r>
                  <a:rPr lang="vi-VN" sz="4000" dirty="0"/>
                  <a:t> </a:t>
                </a:r>
                <a:r>
                  <a:rPr lang="vi-VN" sz="4000" dirty="0" smtClean="0"/>
                  <a:t>                             </a:t>
                </a:r>
                <a:r>
                  <a:rPr lang="vi-VN" sz="4000" dirty="0" smtClean="0"/>
                  <a:t>=</a:t>
                </a:r>
                <a:r>
                  <a:rPr lang="vi-VN" sz="4000" dirty="0"/>
                  <a:t>9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vi-VN" sz="4000" dirty="0" smtClean="0"/>
                  <a:t>- </a:t>
                </a:r>
                <a:r>
                  <a:rPr lang="vi-VN" sz="4000" dirty="0" smtClean="0"/>
                  <a:t>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vi-VN" sz="4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vi-VN" sz="4000" dirty="0" smtClean="0"/>
                  <a:t>.</a:t>
                </a:r>
              </a:p>
              <a:p>
                <a:endParaRPr lang="en-US" sz="4000" dirty="0" smtClean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-122526"/>
                <a:ext cx="12192000" cy="7492885"/>
              </a:xfrm>
              <a:prstGeom prst="rect">
                <a:avLst/>
              </a:prstGeom>
              <a:blipFill rotWithShape="0">
                <a:blip r:embed="rId2"/>
                <a:stretch>
                  <a:fillRect l="-1750" t="-16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9487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546354" y="461757"/>
                <a:ext cx="11492089" cy="50735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4000" dirty="0" smtClean="0">
                    <a:latin typeface="+mj-lt"/>
                  </a:rPr>
                  <a:t>c) Tính nhanh:</a:t>
                </a:r>
              </a:p>
              <a:p>
                <a:r>
                  <a:rPr lang="vi-VN" sz="4000" dirty="0" smtClean="0">
                    <a:latin typeface="+mj-lt"/>
                  </a:rPr>
                  <a:t>    99.101 = (100 – 1).(100 + 1)</a:t>
                </a:r>
              </a:p>
              <a:p>
                <a:r>
                  <a:rPr lang="vi-VN" sz="4000" dirty="0">
                    <a:latin typeface="+mj-lt"/>
                  </a:rPr>
                  <a:t> </a:t>
                </a:r>
                <a:r>
                  <a:rPr lang="vi-VN" sz="4000" dirty="0" smtClean="0">
                    <a:latin typeface="+mj-lt"/>
                  </a:rPr>
                  <a:t>              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4000" i="1" smtClean="0">
                            <a:latin typeface="+mj-lt"/>
                          </a:rPr>
                        </m:ctrlPr>
                      </m:sSupPr>
                      <m:e>
                        <m:r>
                          <a:rPr lang="vi-VN" sz="4000" b="0" i="1" smtClean="0">
                            <a:latin typeface="+mj-lt"/>
                          </a:rPr>
                          <m:t>100</m:t>
                        </m:r>
                      </m:e>
                      <m:sup>
                        <m:r>
                          <a:rPr lang="vi-VN" sz="4000" b="0" i="1" smtClean="0">
                            <a:latin typeface="+mj-lt"/>
                          </a:rPr>
                          <m:t>2</m:t>
                        </m:r>
                      </m:sup>
                    </m:sSup>
                  </m:oMath>
                </a14:m>
                <a:r>
                  <a:rPr lang="vi-VN" sz="4000" dirty="0" smtClean="0">
                    <a:latin typeface="+mj-lt"/>
                  </a:rPr>
                  <a:t> 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4000" i="1">
                            <a:latin typeface="+mj-lt"/>
                          </a:rPr>
                        </m:ctrlPr>
                      </m:sSupPr>
                      <m:e>
                        <m:r>
                          <a:rPr lang="vi-VN" sz="4000" i="1">
                            <a:latin typeface="+mj-lt"/>
                          </a:rPr>
                          <m:t>1</m:t>
                        </m:r>
                      </m:e>
                      <m:sup>
                        <m:r>
                          <a:rPr lang="vi-VN" sz="4000" i="1">
                            <a:latin typeface="+mj-lt"/>
                          </a:rPr>
                          <m:t>2</m:t>
                        </m:r>
                      </m:sup>
                    </m:sSup>
                  </m:oMath>
                </a14:m>
                <a:r>
                  <a:rPr lang="vi-VN" sz="4000" dirty="0" smtClean="0">
                    <a:latin typeface="+mj-lt"/>
                  </a:rPr>
                  <a:t> </a:t>
                </a:r>
              </a:p>
              <a:p>
                <a:r>
                  <a:rPr lang="vi-VN" sz="4000" dirty="0">
                    <a:latin typeface="+mj-lt"/>
                  </a:rPr>
                  <a:t> </a:t>
                </a:r>
                <a:r>
                  <a:rPr lang="vi-VN" sz="4000" dirty="0" smtClean="0">
                    <a:latin typeface="+mj-lt"/>
                  </a:rPr>
                  <a:t>               = 10000 – 1</a:t>
                </a:r>
              </a:p>
              <a:p>
                <a:r>
                  <a:rPr lang="vi-VN" sz="4000" dirty="0">
                    <a:latin typeface="+mj-lt"/>
                  </a:rPr>
                  <a:t> </a:t>
                </a:r>
                <a:r>
                  <a:rPr lang="vi-VN" sz="4000" dirty="0" smtClean="0">
                    <a:latin typeface="+mj-lt"/>
                  </a:rPr>
                  <a:t>               =  9999</a:t>
                </a:r>
              </a:p>
              <a:p>
                <a:r>
                  <a:rPr lang="vi-VN" sz="4000" dirty="0" smtClean="0">
                    <a:solidFill>
                      <a:srgbClr val="0070C0"/>
                    </a:solidFill>
                    <a:latin typeface="+mj-lt"/>
                  </a:rPr>
                  <a:t>HƯỚNG DẪN VỀ NHÀ:</a:t>
                </a:r>
              </a:p>
              <a:p>
                <a:pPr marL="571500" indent="-571500">
                  <a:buFontTx/>
                  <a:buChar char="-"/>
                </a:pPr>
                <a:r>
                  <a:rPr lang="vi-VN" sz="4000" dirty="0" smtClean="0">
                    <a:latin typeface="+mj-lt"/>
                  </a:rPr>
                  <a:t>Học thuộc 3 hằng đẳng thức đáng nhớ 1, 2, 3.</a:t>
                </a:r>
              </a:p>
              <a:p>
                <a:r>
                  <a:rPr lang="vi-VN" sz="4000" dirty="0" smtClean="0">
                    <a:latin typeface="+mj-lt"/>
                  </a:rPr>
                  <a:t>-   Bài tập: 12(a,b,c,d);13(a,b,c),16(18;19-sgk)</a:t>
                </a:r>
                <a:endParaRPr lang="en-US" sz="4000" dirty="0">
                  <a:latin typeface="+mj-lt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354" y="461757"/>
                <a:ext cx="11492089" cy="5073505"/>
              </a:xfrm>
              <a:prstGeom prst="rect">
                <a:avLst/>
              </a:prstGeom>
              <a:blipFill rotWithShape="0">
                <a:blip r:embed="rId2"/>
                <a:stretch>
                  <a:fillRect l="-1910" t="-2163" b="-4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2848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118</Words>
  <Application>Microsoft Office PowerPoint</Application>
  <PresentationFormat>Widescreen</PresentationFormat>
  <Paragraphs>83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64</cp:revision>
  <dcterms:created xsi:type="dcterms:W3CDTF">2021-09-07T02:53:38Z</dcterms:created>
  <dcterms:modified xsi:type="dcterms:W3CDTF">2021-09-08T22:45:36Z</dcterms:modified>
</cp:coreProperties>
</file>