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0" r:id="rId5"/>
    <p:sldId id="261" r:id="rId6"/>
    <p:sldId id="262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2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3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0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4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6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2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7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4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1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FD6C-BBEB-40D7-9A31-B8B0D2C6578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5C4D-D780-41D2-99AD-02D869442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2101850" y="152400"/>
            <a:ext cx="74231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ỦY BAN NHÂN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DÂN</a:t>
            </a:r>
            <a:r>
              <a:rPr lang="vi-VN" sz="28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THÀNH PHỐ THỦ ĐỨC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TRƯỜNG THCS HOA LƯ</a:t>
            </a:r>
          </a:p>
        </p:txBody>
      </p:sp>
      <p:pic>
        <p:nvPicPr>
          <p:cNvPr id="512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58888"/>
            <a:ext cx="9144000" cy="559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Box 2"/>
          <p:cNvSpPr txBox="1">
            <a:spLocks noChangeArrowheads="1"/>
          </p:cNvSpPr>
          <p:nvPr/>
        </p:nvSpPr>
        <p:spPr bwMode="auto">
          <a:xfrm>
            <a:off x="3848100" y="1677988"/>
            <a:ext cx="4533900" cy="8620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5000" b="1">
                <a:solidFill>
                  <a:srgbClr val="009900"/>
                </a:solidFill>
                <a:latin typeface="Times New Roman" panose="02020603050405020304" pitchFamily="18" charset="0"/>
              </a:rPr>
              <a:t>MÔN TOÁN 8</a:t>
            </a:r>
          </a:p>
        </p:txBody>
      </p:sp>
    </p:spTree>
    <p:extLst>
      <p:ext uri="{BB962C8B-B14F-4D97-AF65-F5344CB8AC3E}">
        <p14:creationId xmlns:p14="http://schemas.microsoft.com/office/powerpoint/2010/main" val="32757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34898" y="468351"/>
                <a:ext cx="11552663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4000" b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NHỮNG </a:t>
                </a:r>
                <a:r>
                  <a:rPr lang="en-US" sz="4000" b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HẰNG ĐẲNG THỨC ĐÁNG NHỚ</a:t>
                </a:r>
              </a:p>
              <a:p>
                <a:endParaRPr lang="en-US" sz="4000" b="1" u="sng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000" dirty="0" smtClean="0"/>
                  <a:t>  </a:t>
                </a:r>
                <a:r>
                  <a:rPr lang="en-US" sz="4000" u="sng" dirty="0" smtClean="0">
                    <a:solidFill>
                      <a:srgbClr val="0070C0"/>
                    </a:solidFill>
                  </a:rPr>
                  <a:t>I.KIỂM TRA BÀI CŨ: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</a:t>
                </a:r>
                <a:r>
                  <a:rPr lang="en-US" sz="4000" dirty="0" err="1" smtClean="0"/>
                  <a:t>Thực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hiện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phép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tính</a:t>
                </a:r>
                <a:r>
                  <a:rPr lang="en-US" sz="4000" dirty="0" smtClean="0"/>
                  <a:t>: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   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   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−1)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   3)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en-US" sz="4000" dirty="0" smtClean="0"/>
                  <a:t>).( x + 1)</a:t>
                </a:r>
              </a:p>
              <a:p>
                <a:endParaRPr lang="en-US" sz="4000" dirty="0" smtClean="0"/>
              </a:p>
              <a:p>
                <a:pPr marL="742950" indent="-742950">
                  <a:buAutoNum type="arabicPeriod"/>
                </a:pPr>
                <a:endParaRPr lang="en-US" sz="4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98" y="468351"/>
                <a:ext cx="11552663" cy="5632311"/>
              </a:xfrm>
              <a:prstGeom prst="rect">
                <a:avLst/>
              </a:prstGeom>
              <a:blipFill rotWithShape="0">
                <a:blip r:embed="rId2"/>
                <a:stretch>
                  <a:fillRect t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3265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33184" y="378370"/>
                <a:ext cx="9322419" cy="9616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u="sng" dirty="0" smtClean="0">
                    <a:solidFill>
                      <a:srgbClr val="0070C0"/>
                    </a:solidFill>
                  </a:rPr>
                  <a:t>II.BÀI MỚI:</a:t>
                </a:r>
              </a:p>
              <a:p>
                <a:endParaRPr lang="vi-VN" sz="4000" b="1" u="sng" dirty="0" smtClean="0">
                  <a:solidFill>
                    <a:srgbClr val="FF0000"/>
                  </a:solidFill>
                </a:endParaRPr>
              </a:p>
              <a:p>
                <a:r>
                  <a:rPr lang="en-US" sz="4000" b="1" u="sng" dirty="0" smtClean="0">
                    <a:solidFill>
                      <a:srgbClr val="FF0000"/>
                    </a:solidFill>
                  </a:rPr>
                  <a:t>1.Bình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phương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 1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tổng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r>
                  <a:rPr lang="en-US" sz="4000" dirty="0" smtClean="0"/>
                  <a:t>   </a:t>
                </a:r>
                <a:r>
                  <a:rPr lang="en-US" sz="4000" dirty="0" err="1" smtClean="0"/>
                  <a:t>Với</a:t>
                </a:r>
                <a:r>
                  <a:rPr lang="en-US" sz="4000" dirty="0" smtClean="0"/>
                  <a:t> A , B </a:t>
                </a:r>
                <a:r>
                  <a:rPr lang="en-US" sz="4000" dirty="0" err="1" smtClean="0"/>
                  <a:t>là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các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biểu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thức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tùy</a:t>
                </a:r>
                <a:r>
                  <a:rPr lang="en-US" sz="4000" dirty="0" smtClean="0"/>
                  <a:t> ý, ta </a:t>
                </a:r>
                <a:r>
                  <a:rPr lang="en-US" sz="4000" dirty="0" err="1" smtClean="0"/>
                  <a:t>có</a:t>
                </a:r>
                <a:r>
                  <a:rPr lang="en-US" sz="4000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US" sz="40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4000" b="1" dirty="0" smtClean="0"/>
              </a:p>
              <a:p>
                <a:r>
                  <a:rPr lang="en-US" sz="4000" dirty="0" err="1" smtClean="0">
                    <a:solidFill>
                      <a:srgbClr val="00B050"/>
                    </a:solidFill>
                  </a:rPr>
                  <a:t>Ví</a:t>
                </a:r>
                <a:r>
                  <a:rPr lang="en-US" sz="4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sz="4000" dirty="0" err="1" smtClean="0">
                    <a:solidFill>
                      <a:srgbClr val="00B050"/>
                    </a:solidFill>
                  </a:rPr>
                  <a:t>dụ</a:t>
                </a:r>
                <a:r>
                  <a:rPr lang="en-US" sz="4000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r>
                  <a:rPr lang="vi-VN" sz="4000" dirty="0" smtClean="0"/>
                  <a:t>    a)</a:t>
                </a:r>
                <a:r>
                  <a:rPr lang="en-US" sz="4000" dirty="0" err="1" smtClean="0"/>
                  <a:t>Khai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triển</a:t>
                </a:r>
                <a:r>
                  <a:rPr lang="en-US" sz="4000" dirty="0" smtClean="0"/>
                  <a:t> : </a:t>
                </a:r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(2 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( 2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 + 2.2x.y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r>
                  <a:rPr lang="en-US" sz="4000" dirty="0"/>
                  <a:t> </a:t>
                </a:r>
                <a:r>
                  <a:rPr lang="en-US" sz="4000" dirty="0" smtClean="0"/>
                  <a:t>                       </a:t>
                </a:r>
                <a:r>
                  <a:rPr lang="vi-VN" sz="4000" dirty="0" smtClean="0"/>
                  <a:t> </a:t>
                </a:r>
                <a:r>
                  <a:rPr lang="en-US" sz="4000" dirty="0" smtClean="0"/>
                  <a:t>=</a:t>
                </a:r>
                <a:r>
                  <a:rPr lang="vi-VN" sz="4000" dirty="0" smtClean="0"/>
                  <a:t>   </a:t>
                </a:r>
                <a:r>
                  <a:rPr lang="en-US" sz="4000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    + 4xy    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 smtClean="0"/>
              </a:p>
              <a:p>
                <a:endParaRPr lang="en-US" sz="4000" dirty="0" smtClean="0"/>
              </a:p>
              <a:p>
                <a:endParaRPr lang="en-US" sz="4000" dirty="0" smtClean="0"/>
              </a:p>
              <a:p>
                <a:endParaRPr lang="en-US" sz="4000" dirty="0" smtClean="0"/>
              </a:p>
              <a:p>
                <a:endParaRPr lang="en-US" sz="4000" dirty="0" smtClean="0"/>
              </a:p>
              <a:p>
                <a:endParaRPr lang="en-US" sz="4000" dirty="0" smtClean="0"/>
              </a:p>
              <a:p>
                <a:endParaRPr lang="en-US" sz="4000" u="sng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3184" y="378370"/>
                <a:ext cx="9322419" cy="9616543"/>
              </a:xfrm>
              <a:prstGeom prst="rect">
                <a:avLst/>
              </a:prstGeom>
              <a:blipFill rotWithShape="0">
                <a:blip r:embed="rId2"/>
                <a:stretch>
                  <a:fillRect l="-2288" t="-1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739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77334" y="0"/>
                <a:ext cx="11413066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4000" dirty="0" smtClean="0"/>
              </a:p>
              <a:p>
                <a:r>
                  <a:rPr lang="en-US" sz="4000" dirty="0"/>
                  <a:t>b)</a:t>
                </a:r>
                <a:r>
                  <a:rPr lang="en-US" sz="4000" dirty="0" err="1"/>
                  <a:t>Tính</a:t>
                </a:r>
                <a:r>
                  <a:rPr lang="en-US" sz="4000" dirty="0"/>
                  <a:t> </a:t>
                </a:r>
                <a:r>
                  <a:rPr lang="en-US" sz="4000" dirty="0" err="1" smtClean="0"/>
                  <a:t>nhanh</a:t>
                </a:r>
                <a:r>
                  <a:rPr lang="vi-VN" sz="4000" dirty="0" smtClean="0"/>
                  <a:t>:</a:t>
                </a:r>
                <a:r>
                  <a:rPr lang="en-US" sz="4000" dirty="0" smtClean="0"/>
                  <a:t> </a:t>
                </a:r>
                <a:r>
                  <a:rPr lang="vi-VN" sz="4000" dirty="0" smtClean="0"/>
                  <a:t> </a:t>
                </a:r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           1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=(</a:t>
                </a:r>
                <a:r>
                  <a:rPr lang="vi-VN" sz="4000" dirty="0" smtClean="0"/>
                  <a:t>100</a:t>
                </a:r>
                <a:r>
                  <a:rPr lang="en-US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                                   =10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+</a:t>
                </a:r>
                <a:r>
                  <a:rPr lang="en-US" sz="4000" dirty="0" smtClean="0"/>
                  <a:t>2.</a:t>
                </a:r>
                <a:r>
                  <a:rPr lang="vi-VN" sz="4000" dirty="0" smtClean="0"/>
                  <a:t>100.2</a:t>
                </a:r>
                <a:r>
                  <a:rPr lang="en-US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 smtClean="0"/>
                  <a:t>                            </a:t>
                </a:r>
                <a:r>
                  <a:rPr lang="en-US" sz="4000" dirty="0" smtClean="0"/>
                  <a:t>=</a:t>
                </a:r>
                <a:r>
                  <a:rPr lang="vi-VN" sz="4000" dirty="0" smtClean="0"/>
                  <a:t> 10000</a:t>
                </a:r>
                <a:r>
                  <a:rPr lang="en-US" sz="4000" dirty="0" smtClean="0"/>
                  <a:t>+</a:t>
                </a:r>
                <a:r>
                  <a:rPr lang="vi-VN" sz="4000" dirty="0" smtClean="0"/>
                  <a:t>4</a:t>
                </a:r>
                <a:r>
                  <a:rPr lang="en-US" sz="4000" dirty="0" smtClean="0"/>
                  <a:t>0</a:t>
                </a:r>
                <a:r>
                  <a:rPr lang="vi-VN" sz="4000" dirty="0" smtClean="0"/>
                  <a:t>4</a:t>
                </a:r>
              </a:p>
              <a:p>
                <a:r>
                  <a:rPr lang="vi-VN" sz="4000" dirty="0" smtClean="0"/>
                  <a:t>                            </a:t>
                </a:r>
                <a:r>
                  <a:rPr lang="en-US" sz="4000" dirty="0" smtClean="0"/>
                  <a:t>=</a:t>
                </a:r>
                <a:r>
                  <a:rPr lang="vi-VN" sz="4000" dirty="0" smtClean="0"/>
                  <a:t> 10404</a:t>
                </a:r>
                <a:endParaRPr lang="vi-VN" sz="40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+56.72=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 28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+2.28.72+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 smtClean="0"/>
                  <a:t>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(28+72)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 smtClean="0"/>
                  <a:t>  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         = </a:t>
                </a:r>
                <a:r>
                  <a:rPr lang="vi-VN" sz="4000" dirty="0" smtClean="0"/>
                  <a:t>10000</a:t>
                </a:r>
                <a:endParaRPr lang="en-US" sz="4000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334" y="0"/>
                <a:ext cx="11413066" cy="6247864"/>
              </a:xfrm>
              <a:prstGeom prst="rect">
                <a:avLst/>
              </a:prstGeom>
              <a:blipFill rotWithShape="0">
                <a:blip r:embed="rId2"/>
                <a:stretch>
                  <a:fillRect l="-1870" b="-3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16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9022" y="-90311"/>
                <a:ext cx="12192000" cy="6971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vi-VN" sz="4000" b="1" u="sng" dirty="0" smtClean="0"/>
              </a:p>
              <a:p>
                <a:r>
                  <a:rPr lang="en-US" sz="4000" dirty="0" smtClean="0"/>
                  <a:t>c)</a:t>
                </a:r>
                <a:r>
                  <a:rPr lang="en-US" sz="4000" dirty="0" err="1" smtClean="0"/>
                  <a:t>Viết</a:t>
                </a:r>
                <a:r>
                  <a:rPr lang="en-US" sz="4000" dirty="0" smtClean="0"/>
                  <a:t> </a:t>
                </a:r>
                <a:r>
                  <a:rPr lang="en-US" sz="4000" dirty="0" err="1"/>
                  <a:t>biểu</a:t>
                </a:r>
                <a:r>
                  <a:rPr lang="en-US" sz="4000" dirty="0"/>
                  <a:t> </a:t>
                </a:r>
                <a:r>
                  <a:rPr lang="en-US" sz="4000" dirty="0" err="1"/>
                  <a:t>thức</a:t>
                </a:r>
                <a:r>
                  <a:rPr lang="en-US" sz="4000" dirty="0"/>
                  <a:t> </a:t>
                </a:r>
                <a:r>
                  <a:rPr lang="en-US" sz="4000" dirty="0" err="1"/>
                  <a:t>dưới</a:t>
                </a:r>
                <a:r>
                  <a:rPr lang="en-US" sz="4000" dirty="0"/>
                  <a:t> </a:t>
                </a:r>
                <a:r>
                  <a:rPr lang="en-US" sz="4000" dirty="0" err="1"/>
                  <a:t>dạng</a:t>
                </a:r>
                <a:r>
                  <a:rPr lang="en-US" sz="4000" dirty="0"/>
                  <a:t> </a:t>
                </a:r>
                <a:r>
                  <a:rPr lang="en-US" sz="4000" dirty="0" err="1"/>
                  <a:t>bình</a:t>
                </a:r>
                <a:r>
                  <a:rPr lang="en-US" sz="4000" dirty="0"/>
                  <a:t> </a:t>
                </a:r>
                <a:r>
                  <a:rPr lang="en-US" sz="4000" dirty="0" err="1"/>
                  <a:t>phương</a:t>
                </a:r>
                <a:r>
                  <a:rPr lang="en-US" sz="4000" dirty="0"/>
                  <a:t> </a:t>
                </a:r>
                <a:r>
                  <a:rPr lang="en-US" sz="4000" dirty="0" err="1"/>
                  <a:t>của</a:t>
                </a:r>
                <a:r>
                  <a:rPr lang="en-US" sz="4000" dirty="0"/>
                  <a:t> </a:t>
                </a:r>
                <a:r>
                  <a:rPr lang="en-US" sz="4000" dirty="0" err="1"/>
                  <a:t>một</a:t>
                </a:r>
                <a:r>
                  <a:rPr lang="en-US" sz="4000" dirty="0"/>
                  <a:t> </a:t>
                </a:r>
                <a:r>
                  <a:rPr lang="en-US" sz="4000" dirty="0" err="1"/>
                  <a:t>tổng</a:t>
                </a:r>
                <a:r>
                  <a:rPr lang="en-US" sz="4000" dirty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             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+6x+9=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+ </a:t>
                </a:r>
                <a:r>
                  <a:rPr lang="en-US" sz="4000" dirty="0"/>
                  <a:t>2.x.3+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/>
              </a:p>
              <a:p>
                <a:r>
                  <a:rPr lang="vi-VN" sz="4000" dirty="0"/>
                  <a:t>         </a:t>
                </a:r>
                <a:r>
                  <a:rPr lang="vi-VN" sz="4000" dirty="0" smtClean="0"/>
                  <a:t>              </a:t>
                </a:r>
                <a:r>
                  <a:rPr lang="en-US" sz="4000" dirty="0" smtClean="0"/>
                  <a:t>=(</a:t>
                </a:r>
                <a:r>
                  <a:rPr lang="en-US" sz="4000" dirty="0"/>
                  <a:t>x+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  <a:p>
                <a:r>
                  <a:rPr lang="vi-VN" sz="4000" b="1" u="sng" dirty="0"/>
                  <a:t> 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2.Bình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phương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của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một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b="1" u="sng" dirty="0" err="1" smtClean="0">
                    <a:solidFill>
                      <a:srgbClr val="FF0000"/>
                    </a:solidFill>
                  </a:rPr>
                  <a:t>hiệu</a:t>
                </a:r>
                <a:r>
                  <a:rPr lang="en-US" sz="4000" b="1" u="sng" dirty="0" smtClean="0">
                    <a:solidFill>
                      <a:srgbClr val="FF0000"/>
                    </a:solidFill>
                  </a:rPr>
                  <a:t>: </a:t>
                </a:r>
              </a:p>
              <a:p>
                <a:r>
                  <a:rPr lang="en-US" sz="4000" dirty="0" smtClean="0"/>
                  <a:t>   </a:t>
                </a:r>
                <a:r>
                  <a:rPr lang="en-US" sz="4000" dirty="0" err="1" smtClean="0"/>
                  <a:t>Với</a:t>
                </a:r>
                <a:r>
                  <a:rPr lang="en-US" sz="4000" dirty="0" smtClean="0"/>
                  <a:t> A,B </a:t>
                </a:r>
                <a:r>
                  <a:rPr lang="en-US" sz="4000" dirty="0" err="1" smtClean="0"/>
                  <a:t>là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các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biểu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thức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tùy</a:t>
                </a:r>
                <a:r>
                  <a:rPr lang="en-US" sz="4000" dirty="0" smtClean="0"/>
                  <a:t> ý , ta </a:t>
                </a:r>
                <a:r>
                  <a:rPr lang="en-US" sz="4000" dirty="0" err="1" smtClean="0"/>
                  <a:t>có</a:t>
                </a:r>
                <a:r>
                  <a:rPr lang="en-US" sz="4000" dirty="0" smtClean="0"/>
                  <a:t> :</a:t>
                </a:r>
              </a:p>
              <a:p>
                <a:r>
                  <a:rPr lang="en-US" sz="4000" dirty="0" smtClean="0"/>
                  <a:t>              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- 2AB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sz="4000" dirty="0" err="1" smtClean="0">
                    <a:solidFill>
                      <a:srgbClr val="92D050"/>
                    </a:solidFill>
                  </a:rPr>
                  <a:t>Ví</a:t>
                </a:r>
                <a:r>
                  <a:rPr lang="en-US" sz="4000" dirty="0" smtClean="0">
                    <a:solidFill>
                      <a:srgbClr val="92D050"/>
                    </a:solidFill>
                  </a:rPr>
                  <a:t> </a:t>
                </a:r>
                <a:r>
                  <a:rPr lang="en-US" sz="4000" dirty="0" err="1" smtClean="0">
                    <a:solidFill>
                      <a:srgbClr val="92D050"/>
                    </a:solidFill>
                  </a:rPr>
                  <a:t>dụ</a:t>
                </a:r>
                <a:r>
                  <a:rPr lang="en-US" sz="4000" dirty="0" smtClean="0">
                    <a:solidFill>
                      <a:srgbClr val="92D050"/>
                    </a:solidFill>
                  </a:rPr>
                  <a:t> :</a:t>
                </a:r>
              </a:p>
              <a:p>
                <a:r>
                  <a:rPr lang="en-US" sz="4000" dirty="0" smtClean="0"/>
                  <a:t>a)</a:t>
                </a:r>
                <a:r>
                  <a:rPr lang="en-US" sz="4000" dirty="0" err="1" smtClean="0"/>
                  <a:t>Khai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triển</a:t>
                </a:r>
                <a:r>
                  <a:rPr lang="en-US" sz="4000" dirty="0" smtClean="0"/>
                  <a:t> : (x 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-</a:t>
                </a:r>
                <a:r>
                  <a:rPr lang="en-US" sz="4000" dirty="0" smtClean="0"/>
                  <a:t>2.</a:t>
                </a:r>
                <a:r>
                  <a:rPr lang="vi-VN" sz="4000" dirty="0" smtClean="0"/>
                  <a:t>x</a:t>
                </a:r>
                <a:r>
                  <a:rPr lang="en-US" sz="4000" dirty="0" smtClean="0"/>
                  <a:t>.3</a:t>
                </a:r>
                <a:r>
                  <a:rPr lang="vi-VN" sz="4000" dirty="0" smtClean="0"/>
                  <a:t>y</a:t>
                </a:r>
                <a:r>
                  <a:rPr lang="en-US" sz="4000" dirty="0" smtClean="0"/>
                  <a:t>+(</a:t>
                </a:r>
                <a:r>
                  <a:rPr lang="en-US" sz="4000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4000" b="0" i="1" dirty="0" smtClean="0">
                  <a:latin typeface="Cambria Math" panose="02040503050406030204" pitchFamily="18" charset="0"/>
                </a:endParaRPr>
              </a:p>
              <a:p>
                <a:r>
                  <a:rPr lang="en-US" sz="4000" b="0" dirty="0" smtClean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vi-VN" sz="40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- </a:t>
                </a:r>
                <a:r>
                  <a:rPr lang="en-US" sz="4000" dirty="0" smtClean="0"/>
                  <a:t>6</a:t>
                </a:r>
                <a:r>
                  <a:rPr lang="vi-VN" sz="4000" dirty="0" smtClean="0"/>
                  <a:t>xy</a:t>
                </a:r>
                <a:r>
                  <a:rPr lang="en-US" sz="4000" dirty="0" smtClean="0"/>
                  <a:t> </a:t>
                </a:r>
                <a:r>
                  <a:rPr lang="en-US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.</a:t>
                </a:r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2" y="-90311"/>
                <a:ext cx="12192000" cy="6971460"/>
              </a:xfrm>
              <a:prstGeom prst="rect">
                <a:avLst/>
              </a:prstGeom>
              <a:blipFill rotWithShape="0">
                <a:blip r:embed="rId2"/>
                <a:stretch>
                  <a:fillRect l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3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-122526"/>
                <a:ext cx="12192000" cy="136484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vi-VN" sz="4000" dirty="0" smtClean="0"/>
              </a:p>
              <a:p>
                <a:r>
                  <a:rPr lang="en-US" sz="4000" dirty="0" smtClean="0"/>
                  <a:t>b)</a:t>
                </a:r>
                <a:r>
                  <a:rPr lang="en-US" sz="4000" dirty="0" err="1" smtClean="0"/>
                  <a:t>Tính</a:t>
                </a:r>
                <a:r>
                  <a:rPr lang="en-US" sz="4000" dirty="0" smtClean="0"/>
                  <a:t> </a:t>
                </a:r>
                <a:r>
                  <a:rPr lang="en-US" sz="4000" dirty="0" err="1"/>
                  <a:t>nhanh</a:t>
                </a:r>
                <a:r>
                  <a:rPr lang="en-US" sz="4000" dirty="0"/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98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=(</a:t>
                </a:r>
                <a:r>
                  <a:rPr lang="vi-VN" sz="4000" dirty="0" smtClean="0"/>
                  <a:t>10</a:t>
                </a:r>
                <a:r>
                  <a:rPr lang="vi-VN" sz="4000" dirty="0"/>
                  <a:t>0</a:t>
                </a:r>
                <a:r>
                  <a:rPr lang="en-US" sz="40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  <a:p>
                <a:r>
                  <a:rPr lang="en-US" sz="4000" dirty="0"/>
                  <a:t>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-</a:t>
                </a:r>
                <a:r>
                  <a:rPr lang="en-US" sz="4000" dirty="0" smtClean="0"/>
                  <a:t>2.</a:t>
                </a:r>
                <a:r>
                  <a:rPr lang="vi-VN" sz="4000" dirty="0" smtClean="0"/>
                  <a:t>100.2+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         =10000 – 400 + 4</a:t>
                </a:r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         =9604</a:t>
                </a:r>
              </a:p>
              <a:p>
                <a:r>
                  <a:rPr lang="en-US" sz="4000" dirty="0" smtClean="0"/>
                  <a:t>c</a:t>
                </a:r>
                <a:r>
                  <a:rPr lang="en-US" sz="4000" dirty="0"/>
                  <a:t>) </a:t>
                </a:r>
                <a:r>
                  <a:rPr lang="en-US" sz="4000" dirty="0" err="1"/>
                  <a:t>Viết</a:t>
                </a:r>
                <a:r>
                  <a:rPr lang="en-US" sz="4000" dirty="0"/>
                  <a:t> </a:t>
                </a:r>
                <a:r>
                  <a:rPr lang="en-US" sz="4000" dirty="0" err="1"/>
                  <a:t>biểu</a:t>
                </a:r>
                <a:r>
                  <a:rPr lang="en-US" sz="4000" dirty="0"/>
                  <a:t> </a:t>
                </a:r>
                <a:r>
                  <a:rPr lang="en-US" sz="4000" dirty="0" err="1"/>
                  <a:t>thức</a:t>
                </a:r>
                <a:r>
                  <a:rPr lang="en-US" sz="4000" dirty="0"/>
                  <a:t> </a:t>
                </a:r>
                <a:r>
                  <a:rPr lang="en-US" sz="4000" dirty="0" err="1"/>
                  <a:t>dưới</a:t>
                </a:r>
                <a:r>
                  <a:rPr lang="en-US" sz="4000" dirty="0"/>
                  <a:t> </a:t>
                </a:r>
                <a:r>
                  <a:rPr lang="en-US" sz="4000" dirty="0" err="1"/>
                  <a:t>dạng</a:t>
                </a:r>
                <a:r>
                  <a:rPr lang="en-US" sz="4000" dirty="0"/>
                  <a:t> </a:t>
                </a:r>
                <a:r>
                  <a:rPr lang="en-US" sz="4000" dirty="0" err="1"/>
                  <a:t>bình</a:t>
                </a:r>
                <a:r>
                  <a:rPr lang="en-US" sz="4000" dirty="0"/>
                  <a:t> </a:t>
                </a:r>
                <a:r>
                  <a:rPr lang="en-US" sz="4000" dirty="0" err="1"/>
                  <a:t>phương</a:t>
                </a:r>
                <a:r>
                  <a:rPr lang="en-US" sz="4000" dirty="0"/>
                  <a:t> </a:t>
                </a:r>
                <a:r>
                  <a:rPr lang="en-US" sz="4000" dirty="0" err="1"/>
                  <a:t>của</a:t>
                </a:r>
                <a:r>
                  <a:rPr lang="en-US" sz="4000" dirty="0"/>
                  <a:t> </a:t>
                </a:r>
                <a:r>
                  <a:rPr lang="en-US" sz="4000" dirty="0" err="1"/>
                  <a:t>một</a:t>
                </a:r>
                <a:r>
                  <a:rPr lang="en-US" sz="4000" dirty="0"/>
                  <a:t> </a:t>
                </a:r>
                <a:r>
                  <a:rPr lang="en-US" sz="4000" dirty="0" err="1"/>
                  <a:t>hiệu</a:t>
                </a:r>
                <a:endParaRPr lang="en-US" sz="4000" dirty="0"/>
              </a:p>
              <a:p>
                <a:r>
                  <a:rPr lang="vi-VN" sz="4000" dirty="0" smtClean="0"/>
                  <a:t>           </a:t>
                </a:r>
                <a:r>
                  <a:rPr lang="en-US" sz="4000" dirty="0" smtClean="0"/>
                  <a:t>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-10x +1=(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/>
                  <a:t>- 2.5x.1+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          </a:t>
                </a:r>
                <a:r>
                  <a:rPr lang="en-US" sz="4000" dirty="0" smtClean="0"/>
                  <a:t>=(</a:t>
                </a:r>
                <a:r>
                  <a:rPr lang="en-US" sz="4000" dirty="0"/>
                  <a:t>5x-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1)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endParaRPr lang="vi-VN" sz="4000" dirty="0"/>
              </a:p>
              <a:p>
                <a:endParaRPr lang="vi-VN" sz="4000" dirty="0" smtClean="0"/>
              </a:p>
              <a:p>
                <a:endParaRPr lang="vi-VN" sz="4000" dirty="0"/>
              </a:p>
              <a:p>
                <a:endParaRPr lang="vi-VN" sz="4000" dirty="0" smtClean="0"/>
              </a:p>
              <a:p>
                <a:r>
                  <a:rPr lang="en-US" sz="4000" dirty="0" smtClean="0"/>
                  <a:t>a)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 ;              b)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-54.87.</a:t>
                </a:r>
              </a:p>
              <a:p>
                <a:r>
                  <a:rPr lang="en-US" sz="4000" dirty="0" smtClean="0"/>
                  <a:t>2.Khai </a:t>
                </a:r>
                <a:r>
                  <a:rPr lang="en-US" sz="4000" dirty="0" err="1" smtClean="0"/>
                  <a:t>triển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các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biểu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thức</a:t>
                </a:r>
                <a:r>
                  <a:rPr lang="en-US" sz="4000" dirty="0" smtClean="0"/>
                  <a:t> (x-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3)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err="1" smtClean="0"/>
                  <a:t>và</a:t>
                </a:r>
                <a:r>
                  <a:rPr lang="en-US" sz="4000" dirty="0" smtClean="0"/>
                  <a:t> (3-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 smtClean="0"/>
                  <a:t>B </a:t>
                </a:r>
                <a:r>
                  <a:rPr lang="en-US" sz="4000" dirty="0" err="1" smtClean="0"/>
                  <a:t>rồi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rút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ra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nhận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xét</a:t>
                </a:r>
                <a:r>
                  <a:rPr lang="en-US" sz="4000" dirty="0" smtClean="0"/>
                  <a:t>.</a:t>
                </a:r>
              </a:p>
              <a:p>
                <a:r>
                  <a:rPr lang="en-US" sz="4000" u="sng" dirty="0" smtClean="0"/>
                  <a:t>III. </a:t>
                </a:r>
                <a:r>
                  <a:rPr lang="en-US" sz="4000" u="sng" dirty="0" err="1" smtClean="0"/>
                  <a:t>Hiệu</a:t>
                </a:r>
                <a:r>
                  <a:rPr lang="en-US" sz="4000" u="sng" dirty="0" smtClean="0"/>
                  <a:t> </a:t>
                </a:r>
                <a:r>
                  <a:rPr lang="en-US" sz="4000" u="sng" dirty="0" err="1" smtClean="0"/>
                  <a:t>hai</a:t>
                </a:r>
                <a:r>
                  <a:rPr lang="en-US" sz="4000" u="sng" dirty="0" smtClean="0"/>
                  <a:t> </a:t>
                </a:r>
                <a:r>
                  <a:rPr lang="en-US" sz="4000" u="sng" dirty="0" err="1" smtClean="0"/>
                  <a:t>bình</a:t>
                </a:r>
                <a:r>
                  <a:rPr lang="en-US" sz="4000" u="sng" dirty="0" smtClean="0"/>
                  <a:t> </a:t>
                </a:r>
                <a:r>
                  <a:rPr lang="en-US" sz="4000" u="sng" dirty="0" err="1" smtClean="0"/>
                  <a:t>phương</a:t>
                </a:r>
                <a:r>
                  <a:rPr lang="en-US" sz="4000" u="sng" dirty="0" smtClean="0"/>
                  <a:t>.</a:t>
                </a:r>
              </a:p>
              <a:p>
                <a:r>
                  <a:rPr lang="en-US" sz="4000" dirty="0" smtClean="0"/>
                  <a:t>     </a:t>
                </a:r>
                <a:r>
                  <a:rPr lang="en-US" sz="4000" dirty="0" err="1" smtClean="0"/>
                  <a:t>Với</a:t>
                </a:r>
                <a:r>
                  <a:rPr lang="en-US" sz="4000" dirty="0" smtClean="0"/>
                  <a:t> A,B </a:t>
                </a:r>
                <a:r>
                  <a:rPr lang="en-US" sz="4000" dirty="0" err="1" smtClean="0"/>
                  <a:t>là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các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biểu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thức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tùy</a:t>
                </a:r>
                <a:r>
                  <a:rPr lang="en-US" sz="4000" dirty="0" smtClean="0"/>
                  <a:t> ý, ta </a:t>
                </a:r>
                <a:r>
                  <a:rPr lang="en-US" sz="4000" dirty="0" err="1" smtClean="0"/>
                  <a:t>có</a:t>
                </a:r>
                <a:r>
                  <a:rPr lang="en-US" sz="4000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sz="4000" b="1" i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/>
                  <a:t>= (A-B).( A + B)</a:t>
                </a:r>
                <a:endParaRPr lang="vi-VN" sz="4000" b="1" dirty="0" smtClean="0"/>
              </a:p>
              <a:p>
                <a:r>
                  <a:rPr lang="vi-VN" sz="4000" dirty="0" smtClean="0"/>
                  <a:t>Ví</a:t>
                </a:r>
                <a:r>
                  <a:rPr lang="vi-VN" sz="4000" b="1" dirty="0" smtClean="0"/>
                  <a:t> </a:t>
                </a:r>
                <a:r>
                  <a:rPr lang="vi-VN" sz="4000" dirty="0" smtClean="0"/>
                  <a:t>dụ :</a:t>
                </a:r>
              </a:p>
              <a:p>
                <a:r>
                  <a:rPr lang="vi-VN" sz="4000" dirty="0" smtClean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=(x-3y)(x+3y).</a:t>
                </a:r>
              </a:p>
              <a:p>
                <a:r>
                  <a:rPr lang="vi-VN" sz="4000" dirty="0" smtClean="0"/>
                  <a:t>b)(2x-5y)(2x+5y)=(2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-(5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=4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-25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.</a:t>
                </a:r>
              </a:p>
              <a:p>
                <a:r>
                  <a:rPr lang="vi-VN" sz="4000" dirty="0" smtClean="0"/>
                  <a:t>Với A,B là hai biểu thức tùy ý, ta có hằng đẳng thức</a:t>
                </a:r>
                <a:endParaRPr lang="en-US" sz="4000" dirty="0" smtClean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22526"/>
                <a:ext cx="12192000" cy="13648416"/>
              </a:xfrm>
              <a:prstGeom prst="rect">
                <a:avLst/>
              </a:prstGeom>
              <a:blipFill rotWithShape="0">
                <a:blip r:embed="rId2"/>
                <a:stretch>
                  <a:fillRect l="-1750" r="-450" b="-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41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-122526"/>
                <a:ext cx="12192000" cy="749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u="sng" dirty="0">
                    <a:solidFill>
                      <a:srgbClr val="FF0000"/>
                    </a:solidFill>
                  </a:rPr>
                  <a:t>3</a:t>
                </a:r>
                <a:r>
                  <a:rPr lang="en-US" sz="4000" u="sng" dirty="0" smtClean="0">
                    <a:solidFill>
                      <a:srgbClr val="FF0000"/>
                    </a:solidFill>
                  </a:rPr>
                  <a:t>. </a:t>
                </a:r>
                <a:r>
                  <a:rPr lang="en-US" sz="4000" u="sng" dirty="0" err="1" smtClean="0">
                    <a:solidFill>
                      <a:srgbClr val="FF0000"/>
                    </a:solidFill>
                  </a:rPr>
                  <a:t>Hiệu</a:t>
                </a:r>
                <a:r>
                  <a:rPr lang="en-US" sz="40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u="sng" dirty="0" err="1" smtClean="0">
                    <a:solidFill>
                      <a:srgbClr val="FF0000"/>
                    </a:solidFill>
                  </a:rPr>
                  <a:t>hai</a:t>
                </a:r>
                <a:r>
                  <a:rPr lang="en-US" sz="40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u="sng" dirty="0" err="1" smtClean="0">
                    <a:solidFill>
                      <a:srgbClr val="FF0000"/>
                    </a:solidFill>
                  </a:rPr>
                  <a:t>bình</a:t>
                </a:r>
                <a:r>
                  <a:rPr lang="en-US" sz="4000" u="sng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4000" u="sng" dirty="0" err="1" smtClean="0">
                    <a:solidFill>
                      <a:srgbClr val="FF0000"/>
                    </a:solidFill>
                  </a:rPr>
                  <a:t>phương</a:t>
                </a:r>
                <a:r>
                  <a:rPr lang="en-US" sz="4000" u="sng" dirty="0" smtClean="0">
                    <a:solidFill>
                      <a:srgbClr val="FF0000"/>
                    </a:solidFill>
                  </a:rPr>
                  <a:t>.</a:t>
                </a:r>
              </a:p>
              <a:p>
                <a:r>
                  <a:rPr lang="en-US" sz="4000" dirty="0" smtClean="0"/>
                  <a:t>     </a:t>
                </a:r>
                <a:r>
                  <a:rPr lang="en-US" sz="4000" dirty="0" err="1" smtClean="0"/>
                  <a:t>Với</a:t>
                </a:r>
                <a:r>
                  <a:rPr lang="en-US" sz="4000" dirty="0" smtClean="0"/>
                  <a:t> A,B </a:t>
                </a:r>
                <a:r>
                  <a:rPr lang="en-US" sz="4000" dirty="0" err="1" smtClean="0"/>
                  <a:t>là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các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biểu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thức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tùy</a:t>
                </a:r>
                <a:r>
                  <a:rPr lang="en-US" sz="4000" dirty="0" smtClean="0"/>
                  <a:t> ý, ta </a:t>
                </a:r>
                <a:r>
                  <a:rPr lang="en-US" sz="4000" dirty="0" err="1" smtClean="0"/>
                  <a:t>có</a:t>
                </a:r>
                <a:r>
                  <a:rPr lang="en-US" sz="4000" dirty="0" smtClean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𝐀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𝐁</m:t>
                        </m:r>
                      </m:e>
                      <m:sup>
                        <m:r>
                          <a:rPr lang="en-US" sz="4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000" b="1" dirty="0" smtClean="0">
                    <a:solidFill>
                      <a:srgbClr val="FF0000"/>
                    </a:solidFill>
                  </a:rPr>
                  <a:t>= (A-B).( A + B)</a:t>
                </a:r>
                <a:endParaRPr lang="vi-VN" sz="4000" b="1" dirty="0" smtClean="0">
                  <a:solidFill>
                    <a:srgbClr val="FF0000"/>
                  </a:solidFill>
                </a:endParaRPr>
              </a:p>
              <a:p>
                <a:r>
                  <a:rPr lang="vi-VN" sz="4000" dirty="0" smtClean="0">
                    <a:solidFill>
                      <a:srgbClr val="00B050"/>
                    </a:solidFill>
                  </a:rPr>
                  <a:t>Ví</a:t>
                </a:r>
                <a:r>
                  <a:rPr lang="vi-VN" sz="4000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vi-VN" sz="4000" dirty="0" smtClean="0">
                    <a:solidFill>
                      <a:srgbClr val="00B050"/>
                    </a:solidFill>
                  </a:rPr>
                  <a:t>dụ:</a:t>
                </a:r>
                <a:endParaRPr lang="vi-VN" sz="4000" dirty="0">
                  <a:solidFill>
                    <a:srgbClr val="00B050"/>
                  </a:solidFill>
                </a:endParaRPr>
              </a:p>
              <a:p>
                <a:r>
                  <a:rPr lang="vi-VN" sz="4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vi-VN" sz="4000" dirty="0" smtClean="0">
                    <a:solidFill>
                      <a:srgbClr val="00B050"/>
                    </a:solidFill>
                  </a:rPr>
                  <a:t> </a:t>
                </a:r>
                <a:r>
                  <a:rPr lang="vi-VN" sz="4000" dirty="0" smtClean="0"/>
                  <a:t>a) Khai triển:</a:t>
                </a:r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/>
                  <a:t> </a:t>
                </a:r>
                <a:r>
                  <a:rPr lang="vi-VN" sz="4000" dirty="0" smtClean="0"/>
                  <a:t>          </a:t>
                </a:r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=(x-4y</a:t>
                </a:r>
                <a:r>
                  <a:rPr lang="vi-VN" sz="4000" dirty="0" smtClean="0"/>
                  <a:t>)(</a:t>
                </a:r>
                <a:r>
                  <a:rPr lang="vi-VN" sz="4000" dirty="0" smtClean="0"/>
                  <a:t>x+4y</a:t>
                </a:r>
                <a:r>
                  <a:rPr lang="vi-VN" sz="4000" dirty="0" smtClean="0"/>
                  <a:t>).</a:t>
                </a:r>
              </a:p>
              <a:p>
                <a:r>
                  <a:rPr lang="vi-VN" sz="4000" dirty="0" smtClean="0"/>
                  <a:t>  b) Viết biểu thức sau dưới dạng hiệu hai bình        phương:</a:t>
                </a:r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</a:t>
                </a:r>
                <a:r>
                  <a:rPr lang="vi-VN" sz="4000" dirty="0" smtClean="0"/>
                  <a:t>(3x-2y)(3x+2y)=(3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-(2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vi-VN" sz="4000" dirty="0" smtClean="0"/>
              </a:p>
              <a:p>
                <a:r>
                  <a:rPr lang="vi-VN" sz="4000" dirty="0"/>
                  <a:t> </a:t>
                </a:r>
                <a:r>
                  <a:rPr lang="vi-VN" sz="4000" dirty="0" smtClean="0"/>
                  <a:t>                             </a:t>
                </a:r>
                <a:r>
                  <a:rPr lang="vi-VN" sz="4000" dirty="0" smtClean="0"/>
                  <a:t>=</a:t>
                </a:r>
                <a:r>
                  <a:rPr lang="vi-VN" sz="4000" dirty="0"/>
                  <a:t>9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- </a:t>
                </a:r>
                <a:r>
                  <a:rPr lang="vi-VN" sz="4000" dirty="0" smtClean="0"/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/>
                  <a:t>.</a:t>
                </a:r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22526"/>
                <a:ext cx="12192000" cy="7492885"/>
              </a:xfrm>
              <a:prstGeom prst="rect">
                <a:avLst/>
              </a:prstGeom>
              <a:blipFill rotWithShape="0">
                <a:blip r:embed="rId2"/>
                <a:stretch>
                  <a:fillRect l="-1750" t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48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46354" y="461757"/>
                <a:ext cx="11492089" cy="5073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4000" dirty="0" smtClean="0">
                    <a:latin typeface="+mj-lt"/>
                  </a:rPr>
                  <a:t>c) Tính nhanh:</a:t>
                </a:r>
              </a:p>
              <a:p>
                <a:r>
                  <a:rPr lang="vi-VN" sz="4000" dirty="0" smtClean="0">
                    <a:latin typeface="+mj-lt"/>
                  </a:rPr>
                  <a:t>    99.101 = (100 – 1).(100 + 1)</a:t>
                </a:r>
              </a:p>
              <a:p>
                <a:r>
                  <a:rPr lang="vi-VN" sz="4000" dirty="0">
                    <a:latin typeface="+mj-lt"/>
                  </a:rPr>
                  <a:t> </a:t>
                </a:r>
                <a:r>
                  <a:rPr lang="vi-VN" sz="4000" dirty="0" smtClean="0">
                    <a:latin typeface="+mj-lt"/>
                  </a:rPr>
                  <a:t>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4000" i="1" smtClean="0">
                            <a:latin typeface="+mj-lt"/>
                          </a:rPr>
                        </m:ctrlPr>
                      </m:sSupPr>
                      <m:e>
                        <m:r>
                          <a:rPr lang="vi-VN" sz="4000" b="0" i="1" smtClean="0">
                            <a:latin typeface="+mj-lt"/>
                          </a:rPr>
                          <m:t>100</m:t>
                        </m:r>
                      </m:e>
                      <m:sup>
                        <m:r>
                          <a:rPr lang="vi-VN" sz="4000" b="0" i="1" smtClean="0">
                            <a:latin typeface="+mj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>
                    <a:latin typeface="+mj-lt"/>
                  </a:rPr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4000" i="1">
                            <a:latin typeface="+mj-lt"/>
                          </a:rPr>
                        </m:ctrlPr>
                      </m:sSupPr>
                      <m:e>
                        <m:r>
                          <a:rPr lang="vi-VN" sz="4000" i="1">
                            <a:latin typeface="+mj-lt"/>
                          </a:rPr>
                          <m:t>1</m:t>
                        </m:r>
                      </m:e>
                      <m:sup>
                        <m:r>
                          <a:rPr lang="vi-VN" sz="4000" i="1">
                            <a:latin typeface="+mj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000" dirty="0" smtClean="0">
                    <a:latin typeface="+mj-lt"/>
                  </a:rPr>
                  <a:t> </a:t>
                </a:r>
              </a:p>
              <a:p>
                <a:r>
                  <a:rPr lang="vi-VN" sz="4000" dirty="0">
                    <a:latin typeface="+mj-lt"/>
                  </a:rPr>
                  <a:t> </a:t>
                </a:r>
                <a:r>
                  <a:rPr lang="vi-VN" sz="4000" dirty="0" smtClean="0">
                    <a:latin typeface="+mj-lt"/>
                  </a:rPr>
                  <a:t>               = 10000 – 1</a:t>
                </a:r>
              </a:p>
              <a:p>
                <a:r>
                  <a:rPr lang="vi-VN" sz="4000" dirty="0">
                    <a:latin typeface="+mj-lt"/>
                  </a:rPr>
                  <a:t> </a:t>
                </a:r>
                <a:r>
                  <a:rPr lang="vi-VN" sz="4000" dirty="0" smtClean="0">
                    <a:latin typeface="+mj-lt"/>
                  </a:rPr>
                  <a:t>               =  9999</a:t>
                </a:r>
              </a:p>
              <a:p>
                <a:r>
                  <a:rPr lang="vi-VN" sz="4000" dirty="0" smtClean="0">
                    <a:solidFill>
                      <a:srgbClr val="0070C0"/>
                    </a:solidFill>
                    <a:latin typeface="+mj-lt"/>
                  </a:rPr>
                  <a:t>HƯỚNG DẪN VỀ NHÀ:</a:t>
                </a:r>
              </a:p>
              <a:p>
                <a:pPr marL="571500" indent="-571500">
                  <a:buFontTx/>
                  <a:buChar char="-"/>
                </a:pPr>
                <a:r>
                  <a:rPr lang="vi-VN" sz="4000" dirty="0" smtClean="0">
                    <a:latin typeface="+mj-lt"/>
                  </a:rPr>
                  <a:t>Học thuộc 3 hằng đẳng thức đáng nhớ 1, 2, 3.</a:t>
                </a:r>
              </a:p>
              <a:p>
                <a:r>
                  <a:rPr lang="vi-VN" sz="4000" dirty="0" smtClean="0">
                    <a:latin typeface="+mj-lt"/>
                  </a:rPr>
                  <a:t>-   Bài tập: 12(a,b,c,d);13(a,b,c),16(18;19-sgk)</a:t>
                </a:r>
                <a:endParaRPr lang="en-US" sz="4000" dirty="0">
                  <a:latin typeface="+mj-lt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54" y="461757"/>
                <a:ext cx="11492089" cy="5073505"/>
              </a:xfrm>
              <a:prstGeom prst="rect">
                <a:avLst/>
              </a:prstGeom>
              <a:blipFill rotWithShape="0">
                <a:blip r:embed="rId2"/>
                <a:stretch>
                  <a:fillRect l="-1910" t="-2163" b="-4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284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118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64</cp:revision>
  <dcterms:created xsi:type="dcterms:W3CDTF">2021-09-07T02:53:38Z</dcterms:created>
  <dcterms:modified xsi:type="dcterms:W3CDTF">2021-09-08T22:45:36Z</dcterms:modified>
</cp:coreProperties>
</file>