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09" r:id="rId5"/>
  </p:sldMasterIdLst>
  <p:notesMasterIdLst>
    <p:notesMasterId r:id="rId21"/>
  </p:notesMasterIdLst>
  <p:sldIdLst>
    <p:sldId id="284" r:id="rId6"/>
    <p:sldId id="316" r:id="rId7"/>
    <p:sldId id="385" r:id="rId8"/>
    <p:sldId id="572" r:id="rId9"/>
    <p:sldId id="573" r:id="rId10"/>
    <p:sldId id="384" r:id="rId11"/>
    <p:sldId id="363" r:id="rId12"/>
    <p:sldId id="390" r:id="rId13"/>
    <p:sldId id="391" r:id="rId14"/>
    <p:sldId id="325" r:id="rId15"/>
    <p:sldId id="574" r:id="rId16"/>
    <p:sldId id="352" r:id="rId17"/>
    <p:sldId id="357" r:id="rId18"/>
    <p:sldId id="388" r:id="rId19"/>
    <p:sldId id="571"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F9F82-A72A-4D54-875D-ACF336B9BB06}" type="datetimeFigureOut">
              <a:rPr lang="vi-VN" smtClean="0"/>
              <a:t>05/12/2021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EB039-D2DE-4169-A6AD-31F2409EA16F}" type="slidenum">
              <a:rPr lang="vi-VN" smtClean="0"/>
              <a:t>‹#›</a:t>
            </a:fld>
            <a:endParaRPr lang="vi-VN"/>
          </a:p>
        </p:txBody>
      </p:sp>
    </p:spTree>
    <p:extLst>
      <p:ext uri="{BB962C8B-B14F-4D97-AF65-F5344CB8AC3E}">
        <p14:creationId xmlns:p14="http://schemas.microsoft.com/office/powerpoint/2010/main" val="2574517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BBCCF8-B461-48D3-B684-2B236B805BA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740025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4C4C31C-4F91-4E1B-B44F-EAFC3053EA9F}"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240350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C4C31C-4F91-4E1B-B44F-EAFC3053EA9F}"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83357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C4C31C-4F91-4E1B-B44F-EAFC3053EA9F}"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778928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E7DD298B-6FCE-474F-B5C4-1DE124AC0847}" type="slidenum">
              <a:rPr lang="en-US" altLang="en-US"/>
              <a:t>‹#›</a:t>
            </a:fld>
            <a:endParaRPr lang="en-US" altLang="en-US"/>
          </a:p>
        </p:txBody>
      </p:sp>
    </p:spTree>
    <p:extLst>
      <p:ext uri="{BB962C8B-B14F-4D97-AF65-F5344CB8AC3E}">
        <p14:creationId xmlns:p14="http://schemas.microsoft.com/office/powerpoint/2010/main" val="4081994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DA32F08C-6C93-41F9-B28A-917701CC331D}" type="slidenum">
              <a:rPr lang="en-US" altLang="en-US"/>
              <a:t>‹#›</a:t>
            </a:fld>
            <a:endParaRPr lang="en-US" altLang="en-US"/>
          </a:p>
        </p:txBody>
      </p:sp>
    </p:spTree>
    <p:extLst>
      <p:ext uri="{BB962C8B-B14F-4D97-AF65-F5344CB8AC3E}">
        <p14:creationId xmlns:p14="http://schemas.microsoft.com/office/powerpoint/2010/main" val="3200326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2AB0C0DC-C768-4153-A7E1-322EAD8371AD}" type="slidenum">
              <a:rPr lang="en-US" altLang="en-US"/>
              <a:t>‹#›</a:t>
            </a:fld>
            <a:endParaRPr lang="en-US" altLang="en-US"/>
          </a:p>
        </p:txBody>
      </p:sp>
    </p:spTree>
    <p:extLst>
      <p:ext uri="{BB962C8B-B14F-4D97-AF65-F5344CB8AC3E}">
        <p14:creationId xmlns:p14="http://schemas.microsoft.com/office/powerpoint/2010/main" val="4270393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4A96F152-47F1-402D-9B9E-C893D1B622CC}" type="slidenum">
              <a:rPr lang="en-US" altLang="en-US"/>
              <a:t>‹#›</a:t>
            </a:fld>
            <a:endParaRPr lang="en-US" altLang="en-US"/>
          </a:p>
        </p:txBody>
      </p:sp>
    </p:spTree>
    <p:extLst>
      <p:ext uri="{BB962C8B-B14F-4D97-AF65-F5344CB8AC3E}">
        <p14:creationId xmlns:p14="http://schemas.microsoft.com/office/powerpoint/2010/main" val="702357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noProof="1"/>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29B0C27D-B9D5-4A8C-BBC0-70C5FCFFE9FE}" type="slidenum">
              <a:rPr lang="en-US" altLang="en-US"/>
              <a:t>‹#›</a:t>
            </a:fld>
            <a:endParaRPr lang="en-US" altLang="en-US"/>
          </a:p>
        </p:txBody>
      </p:sp>
    </p:spTree>
    <p:extLst>
      <p:ext uri="{BB962C8B-B14F-4D97-AF65-F5344CB8AC3E}">
        <p14:creationId xmlns:p14="http://schemas.microsoft.com/office/powerpoint/2010/main" val="2522976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288A6605-8438-4B64-BC06-B00F5A6F664E}" type="slidenum">
              <a:rPr lang="en-US" altLang="en-US"/>
              <a:t>‹#›</a:t>
            </a:fld>
            <a:endParaRPr lang="en-US" altLang="en-US"/>
          </a:p>
        </p:txBody>
      </p:sp>
    </p:spTree>
    <p:extLst>
      <p:ext uri="{BB962C8B-B14F-4D97-AF65-F5344CB8AC3E}">
        <p14:creationId xmlns:p14="http://schemas.microsoft.com/office/powerpoint/2010/main" val="264554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pPr>
              <a:defRPr/>
            </a:pPr>
            <a:fld id="{2631C0F5-DE2A-4330-AB27-9639E7E52716}" type="slidenum">
              <a:rPr lang="en-US" altLang="en-US"/>
              <a:t>‹#›</a:t>
            </a:fld>
            <a:endParaRPr lang="en-US" altLang="en-US"/>
          </a:p>
        </p:txBody>
      </p:sp>
    </p:spTree>
    <p:extLst>
      <p:ext uri="{BB962C8B-B14F-4D97-AF65-F5344CB8AC3E}">
        <p14:creationId xmlns:p14="http://schemas.microsoft.com/office/powerpoint/2010/main" val="708974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0F2A3016-ECCA-4D1F-885E-1699C5DB571B}" type="slidenum">
              <a:rPr lang="en-US" altLang="en-US"/>
              <a:t>‹#›</a:t>
            </a:fld>
            <a:endParaRPr lang="en-US" altLang="en-US"/>
          </a:p>
        </p:txBody>
      </p:sp>
    </p:spTree>
    <p:extLst>
      <p:ext uri="{BB962C8B-B14F-4D97-AF65-F5344CB8AC3E}">
        <p14:creationId xmlns:p14="http://schemas.microsoft.com/office/powerpoint/2010/main" val="168405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C4C31C-4F91-4E1B-B44F-EAFC3053EA9F}"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444787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6D7CDAF1-C849-4060-B47F-9D5F7EBD9CE8}" type="slidenum">
              <a:rPr lang="en-US" altLang="en-US"/>
              <a:t>‹#›</a:t>
            </a:fld>
            <a:endParaRPr lang="en-US" altLang="en-US"/>
          </a:p>
        </p:txBody>
      </p:sp>
    </p:spTree>
    <p:extLst>
      <p:ext uri="{BB962C8B-B14F-4D97-AF65-F5344CB8AC3E}">
        <p14:creationId xmlns:p14="http://schemas.microsoft.com/office/powerpoint/2010/main" val="34658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CC0FC545-308C-476F-86EA-8BC4622A1708}" type="slidenum">
              <a:rPr lang="en-US" altLang="en-US"/>
              <a:t>‹#›</a:t>
            </a:fld>
            <a:endParaRPr lang="en-US" altLang="en-US"/>
          </a:p>
        </p:txBody>
      </p:sp>
    </p:spTree>
    <p:extLst>
      <p:ext uri="{BB962C8B-B14F-4D97-AF65-F5344CB8AC3E}">
        <p14:creationId xmlns:p14="http://schemas.microsoft.com/office/powerpoint/2010/main" val="854906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91F17693-5F63-433F-AB2C-00237BA04E85}" type="slidenum">
              <a:rPr lang="en-US" altLang="en-US"/>
              <a:t>‹#›</a:t>
            </a:fld>
            <a:endParaRPr lang="en-US" altLang="en-US"/>
          </a:p>
        </p:txBody>
      </p:sp>
    </p:spTree>
    <p:extLst>
      <p:ext uri="{BB962C8B-B14F-4D97-AF65-F5344CB8AC3E}">
        <p14:creationId xmlns:p14="http://schemas.microsoft.com/office/powerpoint/2010/main" val="2400546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6EAC758E-154A-4683-BCAE-26A543C26B80}" type="slidenum">
              <a:rPr lang="en-US" altLang="en-US"/>
              <a:t>‹#›</a:t>
            </a:fld>
            <a:endParaRPr lang="en-US" altLang="en-US"/>
          </a:p>
        </p:txBody>
      </p:sp>
    </p:spTree>
    <p:extLst>
      <p:ext uri="{BB962C8B-B14F-4D97-AF65-F5344CB8AC3E}">
        <p14:creationId xmlns:p14="http://schemas.microsoft.com/office/powerpoint/2010/main" val="1670219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4D251A9-6011-47AD-9E65-53E6E0B7B83E}"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231011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251A9-6011-47AD-9E65-53E6E0B7B83E}"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3811559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D251A9-6011-47AD-9E65-53E6E0B7B83E}"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3776237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D251A9-6011-47AD-9E65-53E6E0B7B83E}"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880329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D251A9-6011-47AD-9E65-53E6E0B7B83E}"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877054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D251A9-6011-47AD-9E65-53E6E0B7B83E}"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258520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C4C31C-4F91-4E1B-B44F-EAFC3053EA9F}"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893011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251A9-6011-47AD-9E65-53E6E0B7B83E}" type="datetimeFigureOut">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3356973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D251A9-6011-47AD-9E65-53E6E0B7B83E}"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20794523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D251A9-6011-47AD-9E65-53E6E0B7B83E}"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3869702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251A9-6011-47AD-9E65-53E6E0B7B83E}"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4024836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251A9-6011-47AD-9E65-53E6E0B7B83E}"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3140077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5A8FF61-775B-4FF6-9D0A-B5AE401753F2}" type="datetimeFigureOut">
              <a:rPr lang="en-US"/>
              <a:t>12/5/2021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4E87B1-0A70-461D-91A2-537180850FE6}" type="slidenum">
              <a:rPr lang="en-US" altLang="en-US"/>
              <a:t>‹#›</a:t>
            </a:fld>
            <a:endParaRPr lang="en-US" altLang="en-US"/>
          </a:p>
        </p:txBody>
      </p:sp>
    </p:spTree>
    <p:extLst>
      <p:ext uri="{BB962C8B-B14F-4D97-AF65-F5344CB8AC3E}">
        <p14:creationId xmlns:p14="http://schemas.microsoft.com/office/powerpoint/2010/main" val="3183809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F65357-CD41-4EB9-881D-7E4B7F382246}" type="datetimeFigureOut">
              <a:rPr lang="en-US"/>
              <a:t>12/5/2021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B6B461-7CEE-4D10-93B8-78A95E02202D}" type="slidenum">
              <a:rPr lang="en-US" altLang="en-US"/>
              <a:t>‹#›</a:t>
            </a:fld>
            <a:endParaRPr lang="en-US" altLang="en-US"/>
          </a:p>
        </p:txBody>
      </p:sp>
    </p:spTree>
    <p:extLst>
      <p:ext uri="{BB962C8B-B14F-4D97-AF65-F5344CB8AC3E}">
        <p14:creationId xmlns:p14="http://schemas.microsoft.com/office/powerpoint/2010/main" val="247532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1CAF56-D255-4B45-BC3B-DAFCCA94FBF1}" type="datetimeFigureOut">
              <a:rPr lang="en-US"/>
              <a:t>12/5/2021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3F524F-CC57-47C6-88E2-73B9A9A5B181}" type="slidenum">
              <a:rPr lang="en-US" altLang="en-US"/>
              <a:t>‹#›</a:t>
            </a:fld>
            <a:endParaRPr lang="en-US" altLang="en-US"/>
          </a:p>
        </p:txBody>
      </p:sp>
    </p:spTree>
    <p:extLst>
      <p:ext uri="{BB962C8B-B14F-4D97-AF65-F5344CB8AC3E}">
        <p14:creationId xmlns:p14="http://schemas.microsoft.com/office/powerpoint/2010/main" val="2240210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14DCF8-2F79-4EA0-87EA-DF2A5741928B}" type="datetimeFigureOut">
              <a:rPr lang="en-US"/>
              <a:t>12/5/2021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221FE2-FDF3-4F43-B4E6-A2DC9442F2BE}" type="slidenum">
              <a:rPr lang="en-US" altLang="en-US"/>
              <a:t>‹#›</a:t>
            </a:fld>
            <a:endParaRPr lang="en-US" altLang="en-US"/>
          </a:p>
        </p:txBody>
      </p:sp>
    </p:spTree>
    <p:extLst>
      <p:ext uri="{BB962C8B-B14F-4D97-AF65-F5344CB8AC3E}">
        <p14:creationId xmlns:p14="http://schemas.microsoft.com/office/powerpoint/2010/main" val="1931519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17C7FCF-760B-4FFA-9462-E21FEDE89F98}" type="datetimeFigureOut">
              <a:rPr lang="en-US"/>
              <a:t>12/5/2021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6DE1A3-8A79-416F-BE97-A44E992F87C5}" type="slidenum">
              <a:rPr lang="en-US" altLang="en-US"/>
              <a:t>‹#›</a:t>
            </a:fld>
            <a:endParaRPr lang="en-US" altLang="en-US"/>
          </a:p>
        </p:txBody>
      </p:sp>
    </p:spTree>
    <p:extLst>
      <p:ext uri="{BB962C8B-B14F-4D97-AF65-F5344CB8AC3E}">
        <p14:creationId xmlns:p14="http://schemas.microsoft.com/office/powerpoint/2010/main" val="248099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C4C31C-4F91-4E1B-B44F-EAFC3053EA9F}"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2361536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9F688CF-7AB0-4BC7-90BE-C3EDB1BCCE04}" type="datetimeFigureOut">
              <a:rPr lang="en-US"/>
              <a:t>12/5/2021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542367-68DD-4624-B3EB-0DC96CF1EC4C}" type="slidenum">
              <a:rPr lang="en-US" altLang="en-US"/>
              <a:t>‹#›</a:t>
            </a:fld>
            <a:endParaRPr lang="en-US" altLang="en-US"/>
          </a:p>
        </p:txBody>
      </p:sp>
    </p:spTree>
    <p:extLst>
      <p:ext uri="{BB962C8B-B14F-4D97-AF65-F5344CB8AC3E}">
        <p14:creationId xmlns:p14="http://schemas.microsoft.com/office/powerpoint/2010/main" val="2217878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21554E-2124-4C97-B07A-28342864CC55}" type="datetimeFigureOut">
              <a:rPr lang="en-US"/>
              <a:t>12/5/2021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89944E-6601-4F29-A239-313153476ACB}" type="slidenum">
              <a:rPr lang="en-US" altLang="en-US"/>
              <a:t>‹#›</a:t>
            </a:fld>
            <a:endParaRPr lang="en-US" altLang="en-US"/>
          </a:p>
        </p:txBody>
      </p:sp>
    </p:spTree>
    <p:extLst>
      <p:ext uri="{BB962C8B-B14F-4D97-AF65-F5344CB8AC3E}">
        <p14:creationId xmlns:p14="http://schemas.microsoft.com/office/powerpoint/2010/main" val="40780362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76CC69-0B03-4952-95E3-7982F5F9746B}" type="datetimeFigureOut">
              <a:rPr lang="en-US"/>
              <a:t>12/5/2021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9A2571-3CBA-45B5-AF0A-5B02E63D531C}" type="slidenum">
              <a:rPr lang="en-US" altLang="en-US"/>
              <a:t>‹#›</a:t>
            </a:fld>
            <a:endParaRPr lang="en-US" altLang="en-US"/>
          </a:p>
        </p:txBody>
      </p:sp>
    </p:spTree>
    <p:extLst>
      <p:ext uri="{BB962C8B-B14F-4D97-AF65-F5344CB8AC3E}">
        <p14:creationId xmlns:p14="http://schemas.microsoft.com/office/powerpoint/2010/main" val="6275983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C7585B-CE04-49C2-9168-2A210B872307}" type="datetimeFigureOut">
              <a:rPr lang="en-US"/>
              <a:t>12/5/2021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A1CE10-F6BF-4008-AB70-D52A23344AF3}" type="slidenum">
              <a:rPr lang="en-US" altLang="en-US"/>
              <a:t>‹#›</a:t>
            </a:fld>
            <a:endParaRPr lang="en-US" altLang="en-US"/>
          </a:p>
        </p:txBody>
      </p:sp>
    </p:spTree>
    <p:extLst>
      <p:ext uri="{BB962C8B-B14F-4D97-AF65-F5344CB8AC3E}">
        <p14:creationId xmlns:p14="http://schemas.microsoft.com/office/powerpoint/2010/main" val="1570570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5BF22E-588D-4997-A4F6-E125ECABD686}" type="datetimeFigureOut">
              <a:rPr lang="en-US"/>
              <a:t>12/5/2021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AF60D4-4927-4C0B-8421-9BA4C98CB8CD}" type="slidenum">
              <a:rPr lang="en-US" altLang="en-US"/>
              <a:t>‹#›</a:t>
            </a:fld>
            <a:endParaRPr lang="en-US" altLang="en-US"/>
          </a:p>
        </p:txBody>
      </p:sp>
    </p:spTree>
    <p:extLst>
      <p:ext uri="{BB962C8B-B14F-4D97-AF65-F5344CB8AC3E}">
        <p14:creationId xmlns:p14="http://schemas.microsoft.com/office/powerpoint/2010/main" val="485549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B42F89-777D-4BE7-8607-35FC4C80A851}" type="datetimeFigureOut">
              <a:rPr lang="en-US"/>
              <a:t>12/5/2021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23FB47-9AA1-4628-BF94-29C3FED7A886}" type="slidenum">
              <a:rPr lang="en-US" altLang="en-US"/>
              <a:t>‹#›</a:t>
            </a:fld>
            <a:endParaRPr lang="en-US" altLang="en-US"/>
          </a:p>
        </p:txBody>
      </p:sp>
    </p:spTree>
    <p:extLst>
      <p:ext uri="{BB962C8B-B14F-4D97-AF65-F5344CB8AC3E}">
        <p14:creationId xmlns:p14="http://schemas.microsoft.com/office/powerpoint/2010/main" val="12019510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969E7-1D5F-487A-B608-F230C6FE80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422839-31BA-4192-A010-A5A6C61E84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F7FAFE-98FD-493D-BE98-92606FB9D5F3}"/>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5" name="Footer Placeholder 4">
            <a:extLst>
              <a:ext uri="{FF2B5EF4-FFF2-40B4-BE49-F238E27FC236}">
                <a16:creationId xmlns:a16="http://schemas.microsoft.com/office/drawing/2014/main" id="{E8616A44-4732-4048-BB1F-6FD403838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913EF-04C3-45A9-8737-F333D544A5A2}"/>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992439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F5FB8-87E5-4F53-BB47-6C05131631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63E1-CC61-45AE-9CC1-461EB061F2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565C4-10FC-4D2B-B18D-28D07AB8CFB4}"/>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5" name="Footer Placeholder 4">
            <a:extLst>
              <a:ext uri="{FF2B5EF4-FFF2-40B4-BE49-F238E27FC236}">
                <a16:creationId xmlns:a16="http://schemas.microsoft.com/office/drawing/2014/main" id="{486CD467-80F6-4DFD-BC8E-DCA442A4B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1CB5F-5E72-43F9-B64B-DD1EFA253337}"/>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37485022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D19D4-FF24-4017-8C2A-28E8C6052C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9C89D2-7110-45A8-88E7-33A3C57E5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74B55D-85CA-4583-BCED-B1976D47D276}"/>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5" name="Footer Placeholder 4">
            <a:extLst>
              <a:ext uri="{FF2B5EF4-FFF2-40B4-BE49-F238E27FC236}">
                <a16:creationId xmlns:a16="http://schemas.microsoft.com/office/drawing/2014/main" id="{983EF5DD-38CB-4F70-AF80-198C079E2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45D33-02D3-4C6D-992E-C93F18055958}"/>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41016434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19B4-C882-4032-85BE-DC92360DD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15DADF-B36C-4F79-A672-F8E28719F8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30F65A-F889-48C7-8656-01EAC1A4B1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D936DB-1382-45CF-A4B3-50B96BB09926}"/>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6" name="Footer Placeholder 5">
            <a:extLst>
              <a:ext uri="{FF2B5EF4-FFF2-40B4-BE49-F238E27FC236}">
                <a16:creationId xmlns:a16="http://schemas.microsoft.com/office/drawing/2014/main" id="{E648E154-649C-4013-A03A-112A4AD784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70763-046E-412A-B8E9-74F9F95E8036}"/>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75393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C4C31C-4F91-4E1B-B44F-EAFC3053EA9F}"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9614654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AA189-6074-4071-B556-F6D91BA00B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96688A-A7E1-4C95-A220-7FB6FD262E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F0918A-E3BC-4303-8960-AFC5197E79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805F6D-8845-4EC0-B998-A44EAA6D35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70198F-B8D4-4D2A-B37D-6846BC6226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6C1DEE-FA93-417C-A24D-F8D86F1F5D6C}"/>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8" name="Footer Placeholder 7">
            <a:extLst>
              <a:ext uri="{FF2B5EF4-FFF2-40B4-BE49-F238E27FC236}">
                <a16:creationId xmlns:a16="http://schemas.microsoft.com/office/drawing/2014/main" id="{0240ABF7-07B7-4601-B3C8-64E5C0E8A4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4212AA-82F7-4C34-A8FF-9D68730DFF43}"/>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4008602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F116-CBB3-4236-8641-400D750DF3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B10202-CC56-4E60-9FB1-10BF4EDA9E74}"/>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4" name="Footer Placeholder 3">
            <a:extLst>
              <a:ext uri="{FF2B5EF4-FFF2-40B4-BE49-F238E27FC236}">
                <a16:creationId xmlns:a16="http://schemas.microsoft.com/office/drawing/2014/main" id="{10E574FA-4B9E-4777-846F-D3F619D1AD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ADB722-26A9-4F91-9965-A0C3CF480979}"/>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2688098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80FDD-FFF6-4969-A096-CDE99A383BD5}"/>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3" name="Footer Placeholder 2">
            <a:extLst>
              <a:ext uri="{FF2B5EF4-FFF2-40B4-BE49-F238E27FC236}">
                <a16:creationId xmlns:a16="http://schemas.microsoft.com/office/drawing/2014/main" id="{1A0EA60F-DF74-4282-A1EE-A6036D50BB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2D30DC-FD2C-46E0-91E5-5EF1349B332A}"/>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0467405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F5FC-31A0-4ECD-A97B-BB5AA1514D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B91534-DB8D-46F3-A066-D499023EC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2EDCA8-8D0D-41F3-92E7-7E1BFEBF0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6E8C0-6445-49E7-BB69-7A53A1313329}"/>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6" name="Footer Placeholder 5">
            <a:extLst>
              <a:ext uri="{FF2B5EF4-FFF2-40B4-BE49-F238E27FC236}">
                <a16:creationId xmlns:a16="http://schemas.microsoft.com/office/drawing/2014/main" id="{3257CDDC-FCFF-4DF8-83AB-4229A3182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C3898-3B25-481D-BD5F-03D4A4DF36DC}"/>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409220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6003-8862-4A26-B879-B5A4ECB73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D27129-6B93-4729-A09F-69C5A0E19C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AAE037-3FE4-4DCE-BAD0-0CFF72A18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0E5263-E413-4F9C-AA3A-1A6654402140}"/>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6" name="Footer Placeholder 5">
            <a:extLst>
              <a:ext uri="{FF2B5EF4-FFF2-40B4-BE49-F238E27FC236}">
                <a16:creationId xmlns:a16="http://schemas.microsoft.com/office/drawing/2014/main" id="{9D51A1C0-0DF4-440D-BB9E-781C4FE570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6E389-DB1F-426D-B57C-2456C7CC982E}"/>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0885195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7E0F3-0F41-401A-ABE1-22D34E9D2E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A0AF12-0F02-4623-BFE8-82FC6E07F3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67D23-E33F-476A-BF3F-6F8836EC75B8}"/>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5" name="Footer Placeholder 4">
            <a:extLst>
              <a:ext uri="{FF2B5EF4-FFF2-40B4-BE49-F238E27FC236}">
                <a16:creationId xmlns:a16="http://schemas.microsoft.com/office/drawing/2014/main" id="{16C8CB1C-25FD-48E9-9E8A-97AC1797A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71C81-A72B-4562-A48B-5CA99B168446}"/>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34984973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85A576-EA29-4C12-8903-A7051D2E1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76A91F-3337-40BB-9751-DCF95DBFD3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0A489-4C0D-473A-9701-62CD1B04E284}"/>
              </a:ext>
            </a:extLst>
          </p:cNvPr>
          <p:cNvSpPr>
            <a:spLocks noGrp="1"/>
          </p:cNvSpPr>
          <p:nvPr>
            <p:ph type="dt" sz="half" idx="10"/>
          </p:nvPr>
        </p:nvSpPr>
        <p:spPr/>
        <p:txBody>
          <a:bodyPr/>
          <a:lstStyle/>
          <a:p>
            <a:fld id="{14D251A9-6011-47AD-9E65-53E6E0B7B83E}" type="datetimeFigureOut">
              <a:rPr lang="en-US" smtClean="0"/>
              <a:t>12/5/2021</a:t>
            </a:fld>
            <a:endParaRPr lang="en-US"/>
          </a:p>
        </p:txBody>
      </p:sp>
      <p:sp>
        <p:nvSpPr>
          <p:cNvPr id="5" name="Footer Placeholder 4">
            <a:extLst>
              <a:ext uri="{FF2B5EF4-FFF2-40B4-BE49-F238E27FC236}">
                <a16:creationId xmlns:a16="http://schemas.microsoft.com/office/drawing/2014/main" id="{E94AFD88-BFDA-4403-A6D2-C0984FF64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993DD-BE2C-46CA-A815-43AF7AEF9109}"/>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384513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C4C31C-4F91-4E1B-B44F-EAFC3053EA9F}"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46934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4C31C-4F91-4E1B-B44F-EAFC3053EA9F}" type="datetimeFigureOut">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43797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4C4C31C-4F91-4E1B-B44F-EAFC3053EA9F}"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03775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4C4C31C-4F91-4E1B-B44F-EAFC3053EA9F}"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18162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C4C31C-4F91-4E1B-B44F-EAFC3053EA9F}" type="datetimeFigureOut">
              <a:rPr lang="en-US" smtClean="0"/>
              <a:t>12/5/2021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ABE2A3-6FFE-40C9-878E-6AA22F763C7A}" type="slidenum">
              <a:rPr lang="en-US" smtClean="0"/>
              <a:t>‹#›</a:t>
            </a:fld>
            <a:endParaRPr lang="en-US"/>
          </a:p>
        </p:txBody>
      </p:sp>
    </p:spTree>
    <p:extLst>
      <p:ext uri="{BB962C8B-B14F-4D97-AF65-F5344CB8AC3E}">
        <p14:creationId xmlns:p14="http://schemas.microsoft.com/office/powerpoint/2010/main" val="387177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9"/>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buFont typeface="Arial" panose="020B0604020202020204" pitchFamily="34" charset="0"/>
              <a:buNone/>
              <a:defRPr sz="1400">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buFont typeface="Arial" panose="020B0604020202020204" pitchFamily="34" charset="0"/>
              <a:buNone/>
              <a:defRPr sz="1400">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eaLnBrk="1" hangingPunct="1">
              <a:buFont typeface="Arial" panose="020B0604020202020204" pitchFamily="34" charset="0"/>
              <a:buNone/>
              <a:defRPr sz="1400">
                <a:cs typeface="+mn-cs"/>
              </a:defRPr>
            </a:lvl1pPr>
          </a:lstStyle>
          <a:p>
            <a:pPr>
              <a:defRPr/>
            </a:pPr>
            <a:fld id="{3177C917-FF32-420F-8A1F-3E3FC0D1C1E3}" type="slidenum">
              <a:rPr lang="en-US" altLang="en-US"/>
              <a:t>‹#›</a:t>
            </a:fld>
            <a:endParaRPr lang="en-US" altLang="en-US"/>
          </a:p>
        </p:txBody>
      </p:sp>
    </p:spTree>
    <p:extLst>
      <p:ext uri="{BB962C8B-B14F-4D97-AF65-F5344CB8AC3E}">
        <p14:creationId xmlns:p14="http://schemas.microsoft.com/office/powerpoint/2010/main" val="1337357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4D251A9-6011-47AD-9E65-53E6E0B7B83E}" type="datetimeFigureOut">
              <a:rPr lang="en-US" smtClean="0"/>
              <a:t>12/5/2021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0987D0-339C-4000-B82D-242F05717106}" type="slidenum">
              <a:rPr lang="en-US" smtClean="0"/>
              <a:t>‹#›</a:t>
            </a:fld>
            <a:endParaRPr lang="en-US"/>
          </a:p>
        </p:txBody>
      </p:sp>
    </p:spTree>
    <p:extLst>
      <p:ext uri="{BB962C8B-B14F-4D97-AF65-F5344CB8AC3E}">
        <p14:creationId xmlns:p14="http://schemas.microsoft.com/office/powerpoint/2010/main" val="137901750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A082C97-0E0F-4CEA-AFF9-004379EA16CC}" type="datetimeFigureOut">
              <a:rPr lang="en-US"/>
              <a:t>12/5/2021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DCE16695-1EF6-4849-93E4-C2B06100AC94}" type="slidenum">
              <a:rPr lang="en-US" altLang="en-US"/>
              <a:t>‹#›</a:t>
            </a:fld>
            <a:endParaRPr lang="en-US" altLang="en-US"/>
          </a:p>
        </p:txBody>
      </p:sp>
    </p:spTree>
    <p:extLst>
      <p:ext uri="{BB962C8B-B14F-4D97-AF65-F5344CB8AC3E}">
        <p14:creationId xmlns:p14="http://schemas.microsoft.com/office/powerpoint/2010/main" val="125136619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426F9D-7F38-497B-91F2-671522F72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360781-0C40-47C5-B4A3-C6A046D373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320B3-B4D5-452F-8A0B-851BF011A2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251A9-6011-47AD-9E65-53E6E0B7B83E}" type="datetimeFigureOut">
              <a:rPr lang="en-US" smtClean="0"/>
              <a:t>12/5/2021</a:t>
            </a:fld>
            <a:endParaRPr lang="en-US"/>
          </a:p>
        </p:txBody>
      </p:sp>
      <p:sp>
        <p:nvSpPr>
          <p:cNvPr id="5" name="Footer Placeholder 4">
            <a:extLst>
              <a:ext uri="{FF2B5EF4-FFF2-40B4-BE49-F238E27FC236}">
                <a16:creationId xmlns:a16="http://schemas.microsoft.com/office/drawing/2014/main" id="{E86AB077-B3A2-4D06-BCDA-2D97F97867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F2F662-F957-4890-B4A4-8BE5336506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987D0-339C-4000-B82D-242F05717106}" type="slidenum">
              <a:rPr lang="en-US" smtClean="0"/>
              <a:t>‹#›</a:t>
            </a:fld>
            <a:endParaRPr lang="en-US"/>
          </a:p>
        </p:txBody>
      </p:sp>
    </p:spTree>
    <p:extLst>
      <p:ext uri="{BB962C8B-B14F-4D97-AF65-F5344CB8AC3E}">
        <p14:creationId xmlns:p14="http://schemas.microsoft.com/office/powerpoint/2010/main" val="308797992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4000" r="-4000"/>
          </a:stretch>
        </a:blipFill>
        <a:effectLst/>
      </p:bgPr>
    </p:bg>
    <p:spTree>
      <p:nvGrpSpPr>
        <p:cNvPr id="1" name=""/>
        <p:cNvGrpSpPr/>
        <p:nvPr/>
      </p:nvGrpSpPr>
      <p:grpSpPr>
        <a:xfrm>
          <a:off x="0" y="0"/>
          <a:ext cx="0" cy="0"/>
          <a:chOff x="0" y="0"/>
          <a:chExt cx="0" cy="0"/>
        </a:xfrm>
      </p:grpSpPr>
      <p:sp>
        <p:nvSpPr>
          <p:cNvPr id="3" name="TextBox 2"/>
          <p:cNvSpPr txBox="1"/>
          <p:nvPr/>
        </p:nvSpPr>
        <p:spPr>
          <a:xfrm>
            <a:off x="4191000" y="228651"/>
            <a:ext cx="4034726" cy="584775"/>
          </a:xfrm>
          <a:prstGeom prst="rect">
            <a:avLst/>
          </a:prstGeom>
          <a:solidFill>
            <a:schemeClr val="accent6">
              <a:lumMod val="40000"/>
              <a:lumOff val="60000"/>
            </a:schemeClr>
          </a:solidFill>
        </p:spPr>
        <p:txBody>
          <a:bodyPr wrap="square" rtlCol="0">
            <a:spAutoFit/>
          </a:bodyPr>
          <a:lstStyle/>
          <a:p>
            <a:pPr defTabSz="685800">
              <a:defRPr/>
            </a:pPr>
            <a:r>
              <a:rPr lang="en-US" sz="3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MÔN GDCD LỚP 9</a:t>
            </a:r>
          </a:p>
        </p:txBody>
      </p:sp>
      <p:sp>
        <p:nvSpPr>
          <p:cNvPr id="2" name="TextBox 1"/>
          <p:cNvSpPr txBox="1"/>
          <p:nvPr/>
        </p:nvSpPr>
        <p:spPr>
          <a:xfrm>
            <a:off x="1752600" y="966289"/>
            <a:ext cx="8686800" cy="2730684"/>
          </a:xfrm>
          <a:prstGeom prst="rect">
            <a:avLst/>
          </a:prstGeom>
          <a:solidFill>
            <a:schemeClr val="accent4">
              <a:lumMod val="20000"/>
              <a:lumOff val="80000"/>
            </a:schemeClr>
          </a:solidFill>
          <a:ln w="76200">
            <a:solidFill>
              <a:schemeClr val="accent2">
                <a:lumMod val="50000"/>
              </a:schemeClr>
            </a:solidFill>
          </a:ln>
        </p:spPr>
        <p:txBody>
          <a:bodyPr wrap="square" rtlCol="0">
            <a:spAutoFit/>
          </a:bodyPr>
          <a:lstStyle/>
          <a:p>
            <a:pPr algn="ctr">
              <a:lnSpc>
                <a:spcPct val="107000"/>
              </a:lnSpc>
              <a:spcAft>
                <a:spcPts val="800"/>
              </a:spcAft>
            </a:pPr>
            <a:r>
              <a:rPr lang="vi-VN" sz="3600" b="1" u="sng">
                <a:solidFill>
                  <a:schemeClr val="accent1">
                    <a:lumMod val="50000"/>
                  </a:schemeClr>
                </a:solidFill>
                <a:effectLst/>
                <a:latin typeface="Times New Roman" panose="02020603050405020304" pitchFamily="18" charset="0"/>
                <a:ea typeface="Yu Mincho" panose="02020400000000000000" pitchFamily="18" charset="-128"/>
                <a:cs typeface="Times New Roman" panose="02020603050405020304" pitchFamily="18" charset="0"/>
              </a:rPr>
              <a:t>BÀI 8+9: </a:t>
            </a:r>
          </a:p>
          <a:p>
            <a:pPr algn="ctr">
              <a:lnSpc>
                <a:spcPct val="107000"/>
              </a:lnSpc>
              <a:spcAft>
                <a:spcPts val="800"/>
              </a:spcAft>
            </a:pPr>
            <a:r>
              <a:rPr lang="vi-VN" sz="3600" b="1">
                <a:solidFill>
                  <a:schemeClr val="accent4">
                    <a:lumMod val="50000"/>
                  </a:schemeClr>
                </a:solidFill>
                <a:effectLst/>
                <a:latin typeface="Times New Roman" panose="02020603050405020304" pitchFamily="18" charset="0"/>
                <a:ea typeface="Yu Mincho" panose="02020400000000000000" pitchFamily="18" charset="-128"/>
                <a:cs typeface="Times New Roman" panose="02020603050405020304" pitchFamily="18" charset="0"/>
              </a:rPr>
              <a:t>NĂNG ĐỘNG, SÁNG TẠO </a:t>
            </a:r>
          </a:p>
          <a:p>
            <a:pPr algn="ctr">
              <a:lnSpc>
                <a:spcPct val="107000"/>
              </a:lnSpc>
              <a:spcAft>
                <a:spcPts val="800"/>
              </a:spcAft>
            </a:pPr>
            <a:r>
              <a:rPr lang="vi-VN" sz="3600" b="1">
                <a:solidFill>
                  <a:schemeClr val="accent4">
                    <a:lumMod val="50000"/>
                  </a:schemeClr>
                </a:solidFill>
                <a:effectLst/>
                <a:latin typeface="Times New Roman" panose="02020603050405020304" pitchFamily="18" charset="0"/>
                <a:ea typeface="Yu Mincho" panose="02020400000000000000" pitchFamily="18" charset="-128"/>
                <a:cs typeface="Times New Roman" panose="02020603050405020304" pitchFamily="18" charset="0"/>
              </a:rPr>
              <a:t>VÀ LÀM VIỆC CÓ NĂNG SUẤT, </a:t>
            </a:r>
          </a:p>
          <a:p>
            <a:pPr algn="ctr">
              <a:lnSpc>
                <a:spcPct val="107000"/>
              </a:lnSpc>
              <a:spcAft>
                <a:spcPts val="800"/>
              </a:spcAft>
            </a:pPr>
            <a:r>
              <a:rPr lang="vi-VN" sz="3600" b="1">
                <a:solidFill>
                  <a:schemeClr val="accent4">
                    <a:lumMod val="50000"/>
                  </a:schemeClr>
                </a:solidFill>
                <a:effectLst/>
                <a:latin typeface="Times New Roman" panose="02020603050405020304" pitchFamily="18" charset="0"/>
                <a:ea typeface="Yu Mincho" panose="02020400000000000000" pitchFamily="18" charset="-128"/>
                <a:cs typeface="Times New Roman" panose="02020603050405020304" pitchFamily="18" charset="0"/>
              </a:rPr>
              <a:t>CHẤT LƯỢNG, HIỆU QUẢ </a:t>
            </a:r>
            <a:endParaRPr lang="vi-VN" sz="3600" b="1">
              <a:solidFill>
                <a:schemeClr val="accent4">
                  <a:lumMod val="50000"/>
                </a:schemeClr>
              </a:solidFill>
              <a:effectLst/>
              <a:latin typeface="Arial" panose="020B0604020202020204" pitchFamily="34" charset="0"/>
              <a:ea typeface="Yu Mincho" panose="02020400000000000000" pitchFamily="18" charset="-128"/>
              <a:cs typeface="Times New Roman" panose="02020603050405020304" pitchFamily="18" charset="0"/>
            </a:endParaRPr>
          </a:p>
        </p:txBody>
      </p:sp>
      <p:pic>
        <p:nvPicPr>
          <p:cNvPr id="5" name="Picture 4">
            <a:extLst>
              <a:ext uri="{FF2B5EF4-FFF2-40B4-BE49-F238E27FC236}">
                <a16:creationId xmlns:a16="http://schemas.microsoft.com/office/drawing/2014/main" id="{A0664136-42CC-4EF1-8DEE-2BC2629CF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549" y="4002698"/>
            <a:ext cx="3405628" cy="2462212"/>
          </a:xfrm>
          <a:prstGeom prst="rect">
            <a:avLst/>
          </a:prstGeom>
          <a:ln w="28575">
            <a:solidFill>
              <a:schemeClr val="tx1"/>
            </a:solidFill>
          </a:ln>
        </p:spPr>
      </p:pic>
      <p:pic>
        <p:nvPicPr>
          <p:cNvPr id="1030" name="Picture 6" descr="Nghịch lý về số lượng khi theo dõi năng suất làm việc của nhân viên - Phần  mềm Quản lý Doanh nghiệp &amp;amp; Cộng tác trực tuyến thời gian thực mọi lúc,">
            <a:extLst>
              <a:ext uri="{FF2B5EF4-FFF2-40B4-BE49-F238E27FC236}">
                <a16:creationId xmlns:a16="http://schemas.microsoft.com/office/drawing/2014/main" id="{EBAEB90E-D535-407A-90A0-42AED2180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5727" y="4002698"/>
            <a:ext cx="3421774" cy="246221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Bí quyết quản lý nhân viên từ xa - VietNamNet">
            <a:extLst>
              <a:ext uri="{FF2B5EF4-FFF2-40B4-BE49-F238E27FC236}">
                <a16:creationId xmlns:a16="http://schemas.microsoft.com/office/drawing/2014/main" id="{754464CB-7D3B-4311-88BC-CDD2171F8F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681" y="4002698"/>
            <a:ext cx="3693318" cy="246221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677" y="137160"/>
            <a:ext cx="11222183" cy="5489917"/>
          </a:xfrm>
        </p:spPr>
        <p:txBody>
          <a:bodyPr/>
          <a:lstStyle/>
          <a:p>
            <a:pPr marL="0" indent="0" algn="just">
              <a:lnSpc>
                <a:spcPct val="150000"/>
              </a:lnSpc>
              <a:buNone/>
            </a:pPr>
            <a:r>
              <a:rPr lang="en-US" sz="2600" b="1" dirty="0" err="1">
                <a:solidFill>
                  <a:srgbClr val="FF0000"/>
                </a:solidFill>
                <a:latin typeface="Times New Roman" panose="02020603050405020304" pitchFamily="18" charset="0"/>
                <a:cs typeface="Times New Roman" panose="02020603050405020304" pitchFamily="18" charset="0"/>
              </a:rPr>
              <a:t>Hướng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dẫn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thực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hiện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Học</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sinh</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tham</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khảo</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trong</a:t>
            </a:r>
            <a:r>
              <a:rPr lang="en-US" sz="2600" b="1" dirty="0">
                <a:solidFill>
                  <a:prstClr val="black"/>
                </a:solidFill>
                <a:latin typeface="Times New Roman" panose="02020603050405020304" pitchFamily="18" charset="0"/>
                <a:cs typeface="Times New Roman" panose="02020603050405020304" pitchFamily="18" charset="0"/>
              </a:rPr>
              <a:t> SGK</a:t>
            </a:r>
            <a:r>
              <a:rPr lang="en-US" sz="2600" b="1">
                <a:solidFill>
                  <a:prstClr val="black"/>
                </a:solidFill>
                <a:latin typeface="Times New Roman" panose="02020603050405020304" pitchFamily="18" charset="0"/>
                <a:cs typeface="Times New Roman" panose="02020603050405020304" pitchFamily="18" charset="0"/>
              </a:rPr>
              <a:t>, phần Tư liệu tham khảo, tra cứu trên internet v.v. </a:t>
            </a:r>
            <a:r>
              <a:rPr lang="en-US" sz="2600" b="1" dirty="0" err="1">
                <a:solidFill>
                  <a:prstClr val="black"/>
                </a:solidFill>
                <a:latin typeface="Times New Roman" panose="02020603050405020304" pitchFamily="18" charset="0"/>
                <a:cs typeface="Times New Roman" panose="02020603050405020304" pitchFamily="18" charset="0"/>
              </a:rPr>
              <a:t>và</a:t>
            </a:r>
            <a:r>
              <a:rPr lang="en-US" sz="2600" b="1" dirty="0">
                <a:solidFill>
                  <a:prstClr val="black"/>
                </a:solidFill>
                <a:latin typeface="Times New Roman" panose="02020603050405020304" pitchFamily="18" charset="0"/>
                <a:cs typeface="Times New Roman" panose="02020603050405020304" pitchFamily="18" charset="0"/>
              </a:rPr>
              <a:t> t</a:t>
            </a:r>
            <a:r>
              <a:rPr lang="en-US" sz="2600" b="1" dirty="0" err="1">
                <a:solidFill>
                  <a:prstClr val="black"/>
                </a:solidFill>
                <a:latin typeface="Times New Roman" panose="02020603050405020304" pitchFamily="18" charset="0"/>
                <a:cs typeface="Times New Roman" panose="02020603050405020304" pitchFamily="18" charset="0"/>
              </a:rPr>
              <a:t>rả</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lời</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câu</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hỏi</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bên</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dưới</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vào</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tập</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bài</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soạn</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hoặc</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giấy</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nháp</a:t>
            </a:r>
            <a:r>
              <a:rPr lang="en-US" sz="2600" b="1">
                <a:solidFill>
                  <a:prstClr val="black"/>
                </a:solidFill>
                <a:latin typeface="Times New Roman" panose="02020603050405020304" pitchFamily="18" charset="0"/>
                <a:cs typeface="Times New Roman" panose="02020603050405020304" pitchFamily="18" charset="0"/>
              </a:rPr>
              <a:t>: </a:t>
            </a:r>
            <a:r>
              <a:rPr lang="vi-VN" sz="2600">
                <a:latin typeface="Times New Roman" panose="02020603050405020304" pitchFamily="18" charset="0"/>
                <a:ea typeface="Yu Mincho" panose="02020400000000000000" pitchFamily="18" charset="-128"/>
                <a:cs typeface="Times New Roman" panose="02020603050405020304" pitchFamily="18" charset="0"/>
              </a:rPr>
              <a:t> </a:t>
            </a:r>
          </a:p>
          <a:p>
            <a:pPr marL="0" indent="0" algn="just">
              <a:lnSpc>
                <a:spcPct val="150000"/>
              </a:lnSpc>
              <a:spcAft>
                <a:spcPts val="800"/>
              </a:spcAft>
              <a:buNone/>
            </a:pPr>
            <a:r>
              <a:rPr lang="vi-VN" sz="2600">
                <a:solidFill>
                  <a:schemeClr val="accent2">
                    <a:lumMod val="50000"/>
                  </a:schemeClr>
                </a:solidFill>
                <a:latin typeface="Times New Roman" panose="02020603050405020304" pitchFamily="18" charset="0"/>
                <a:cs typeface="Times New Roman" panose="02020603050405020304" pitchFamily="18" charset="0"/>
              </a:rPr>
              <a:t>Câu 6: Em hiểu thế nào là người năng động, sáng tạo? Thế nào là làm việc có năng suất, chất lượng, hiệu quả? </a:t>
            </a:r>
          </a:p>
          <a:p>
            <a:pPr marL="0" indent="0" algn="just">
              <a:lnSpc>
                <a:spcPct val="150000"/>
              </a:lnSpc>
              <a:spcAft>
                <a:spcPts val="800"/>
              </a:spcAft>
              <a:buNone/>
            </a:pPr>
            <a:r>
              <a:rPr lang="vi-VN" sz="2600">
                <a:solidFill>
                  <a:schemeClr val="accent2">
                    <a:lumMod val="50000"/>
                  </a:schemeClr>
                </a:solidFill>
                <a:latin typeface="Times New Roman" panose="02020603050405020304" pitchFamily="18" charset="0"/>
                <a:cs typeface="Times New Roman" panose="02020603050405020304" pitchFamily="18" charset="0"/>
              </a:rPr>
              <a:t>Câu 7: Ý nghĩa của làm việc năng động, sáng tạo và làm việc có năng suất, chất lượng, hiệu quả là gì? Hãy nêu ca dao, tục ngữ. </a:t>
            </a:r>
          </a:p>
          <a:p>
            <a:pPr marL="0" indent="0" algn="just">
              <a:lnSpc>
                <a:spcPct val="150000"/>
              </a:lnSpc>
              <a:spcAft>
                <a:spcPts val="800"/>
              </a:spcAft>
              <a:buNone/>
            </a:pPr>
            <a:r>
              <a:rPr lang="vi-VN" sz="2600">
                <a:solidFill>
                  <a:schemeClr val="accent2">
                    <a:lumMod val="50000"/>
                  </a:schemeClr>
                </a:solidFill>
                <a:latin typeface="Times New Roman" panose="02020603050405020304" pitchFamily="18" charset="0"/>
                <a:cs typeface="Times New Roman" panose="02020603050405020304" pitchFamily="18" charset="0"/>
              </a:rPr>
              <a:t>Câu 8: Nêu và phê phán những việc làm trái với năng động, sáng tạo mà em biết? </a:t>
            </a:r>
          </a:p>
          <a:p>
            <a:pPr marL="0" indent="0" algn="just">
              <a:lnSpc>
                <a:spcPct val="150000"/>
              </a:lnSpc>
              <a:spcAft>
                <a:spcPts val="800"/>
              </a:spcAft>
              <a:buNone/>
            </a:pPr>
            <a:r>
              <a:rPr lang="vi-VN" sz="2600">
                <a:solidFill>
                  <a:schemeClr val="accent2">
                    <a:lumMod val="50000"/>
                  </a:schemeClr>
                </a:solidFill>
                <a:latin typeface="Times New Roman" panose="02020603050405020304" pitchFamily="18" charset="0"/>
                <a:cs typeface="Times New Roman" panose="02020603050405020304" pitchFamily="18" charset="0"/>
              </a:rPr>
              <a:t>Câu 9: Bản thân em đã làm gì để rèn luyện năng động, sáng tạo?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CD37-9F78-4CD2-B1F9-605AA1D48D85}"/>
              </a:ext>
            </a:extLst>
          </p:cNvPr>
          <p:cNvSpPr>
            <a:spLocks noGrp="1"/>
          </p:cNvSpPr>
          <p:nvPr>
            <p:ph type="title"/>
          </p:nvPr>
        </p:nvSpPr>
        <p:spPr/>
        <p:txBody>
          <a:bodyPr/>
          <a:lstStyle/>
          <a:p>
            <a:endParaRPr lang="vi-VN"/>
          </a:p>
        </p:txBody>
      </p:sp>
      <p:sp>
        <p:nvSpPr>
          <p:cNvPr id="4" name="AutoShape 2" descr="Chủ nhân 'ATM gạo' Hoàng Tuấn Anh kể chuyện đời mình: Thiện nguyện 'lời 'vậy, sao không làm? - ảnh 1">
            <a:extLst>
              <a:ext uri="{FF2B5EF4-FFF2-40B4-BE49-F238E27FC236}">
                <a16:creationId xmlns:a16="http://schemas.microsoft.com/office/drawing/2014/main" id="{CB7E22C7-DA8D-4FBC-8043-0E39BA688C7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4102" name="Picture 6" descr="eMagazine] &amp;quot;Bí mật&amp;quot; của Hoàng Tuấn Anh - ông chủ “ATM gạo” từ thiện đình  đám - Báo Người lao động">
            <a:extLst>
              <a:ext uri="{FF2B5EF4-FFF2-40B4-BE49-F238E27FC236}">
                <a16:creationId xmlns:a16="http://schemas.microsoft.com/office/drawing/2014/main" id="{C44261B0-B9E0-4002-827B-6CF30F9DD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6024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s 3">
            <a:extLst>
              <a:ext uri="{FF2B5EF4-FFF2-40B4-BE49-F238E27FC236}">
                <a16:creationId xmlns:a16="http://schemas.microsoft.com/office/drawing/2014/main" id="{106792E6-40A3-4831-91EA-AA3B62C7EFE0}"/>
              </a:ext>
            </a:extLst>
          </p:cNvPr>
          <p:cNvSpPr/>
          <p:nvPr/>
        </p:nvSpPr>
        <p:spPr>
          <a:xfrm>
            <a:off x="0" y="2566"/>
            <a:ext cx="2804795" cy="381000"/>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TƯ LIỆU THAM KHẢO</a:t>
            </a:r>
          </a:p>
        </p:txBody>
      </p:sp>
    </p:spTree>
    <p:extLst>
      <p:ext uri="{BB962C8B-B14F-4D97-AF65-F5344CB8AC3E}">
        <p14:creationId xmlns:p14="http://schemas.microsoft.com/office/powerpoint/2010/main" val="119652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91D7D2-5D62-4741-B4E8-357BFAD4C2D0}"/>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AFE53FC4-1344-4D0F-99F0-874BF0E5F34D}"/>
              </a:ext>
            </a:extLst>
          </p:cNvPr>
          <p:cNvSpPr txBox="1"/>
          <p:nvPr/>
        </p:nvSpPr>
        <p:spPr>
          <a:xfrm>
            <a:off x="5426765" y="1612660"/>
            <a:ext cx="6546574" cy="4893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a:t>
            </a: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Robot hỗ trợ phòng chống COVID-19". </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Đây là sản phẩm của hai học sinh Lê Minh Dũng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và Nguyễn Khắc Sơn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Trường THPT Trần Văn Giàu, Q.Bình Thạnh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tại hội thi Khoa học kỹ thuật năm 2020 -2021</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dục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TP.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Chí Minh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này</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giảm thiểu việc tiếp xúc giữa người và người, tránh được những rủi ro trong thời kỳ phòng chống COVID-19. Khi học sinh đi từ ngoài vào, các bạn sẽ cà thẻ học sinh vào máy để điểm danh. Sau đó các bạn đưa trán mình vào để đo thân nhiệt, đưa hai tay vào để rửa tay rồi đến công đoạn khử khuẩn toàn thân".</a:t>
            </a:r>
          </a:p>
        </p:txBody>
      </p:sp>
      <p:pic>
        <p:nvPicPr>
          <p:cNvPr id="4" name="Picture 3">
            <a:extLst>
              <a:ext uri="{FF2B5EF4-FFF2-40B4-BE49-F238E27FC236}">
                <a16:creationId xmlns:a16="http://schemas.microsoft.com/office/drawing/2014/main" id="{1919E2B8-2C52-40CD-8692-728FAA6EFDD0}"/>
              </a:ext>
            </a:extLst>
          </p:cNvPr>
          <p:cNvPicPr>
            <a:picLocks noChangeAspect="1"/>
          </p:cNvPicPr>
          <p:nvPr/>
        </p:nvPicPr>
        <p:blipFill>
          <a:blip r:embed="rId3"/>
          <a:stretch>
            <a:fillRect/>
          </a:stretch>
        </p:blipFill>
        <p:spPr>
          <a:xfrm>
            <a:off x="238539" y="1533525"/>
            <a:ext cx="4969565" cy="4988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96F48FA9-D524-456B-BB76-A5FB7DDA8896}"/>
              </a:ext>
            </a:extLst>
          </p:cNvPr>
          <p:cNvSpPr txBox="1"/>
          <p:nvPr/>
        </p:nvSpPr>
        <p:spPr>
          <a:xfrm>
            <a:off x="2153478" y="544720"/>
            <a:ext cx="846763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thiệu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phẩm</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từ sự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tạo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sinh</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Rectangles 3">
            <a:extLst>
              <a:ext uri="{FF2B5EF4-FFF2-40B4-BE49-F238E27FC236}">
                <a16:creationId xmlns:a16="http://schemas.microsoft.com/office/drawing/2014/main" id="{18A428D9-4A8B-4908-AE65-DC611C56E359}"/>
              </a:ext>
            </a:extLst>
          </p:cNvPr>
          <p:cNvSpPr/>
          <p:nvPr/>
        </p:nvSpPr>
        <p:spPr>
          <a:xfrm>
            <a:off x="0" y="2566"/>
            <a:ext cx="2804795" cy="381000"/>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TƯ LIỆU THAM KHẢO</a:t>
            </a:r>
          </a:p>
        </p:txBody>
      </p:sp>
    </p:spTree>
    <p:extLst>
      <p:ext uri="{BB962C8B-B14F-4D97-AF65-F5344CB8AC3E}">
        <p14:creationId xmlns:p14="http://schemas.microsoft.com/office/powerpoint/2010/main" val="2949058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91D7D2-5D62-4741-B4E8-357BFAD4C2D0}"/>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AFE53FC4-1344-4D0F-99F0-874BF0E5F34D}"/>
              </a:ext>
            </a:extLst>
          </p:cNvPr>
          <p:cNvSpPr txBox="1"/>
          <p:nvPr/>
        </p:nvSpPr>
        <p:spPr>
          <a:xfrm>
            <a:off x="4454364" y="1143067"/>
            <a:ext cx="7620000" cy="53860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Sarah Gilbert, giáo sư về vắc xin tại Viện Jenner của Đại học Oxford</a:t>
            </a:r>
            <a:endPar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Mỗi liều vắc xin Covid-19 do Oxford/AstraZeneca phát triển hiện chỉ có giá khoảng 3 USD. Điều này là nhờ vào bà Sarah Gilbert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Đê</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có thể tạo ra vắc xin Covid-19</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bà Gilbert phải tăng giờ làm 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từ sáng sớm đến tận tối muộn.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Thử nghiệm đạt kết quả tốt, đứng trước cơ hội kiếm hàng triệu USD. Tuy vậy, bà Gilbert và nhóm nghiên cứu tại Oxford chọn từ bỏ bằng sáng chế vắc xin để có thể cứu sống hàng chục triệu người trên thế giới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2" name="Picture 1">
            <a:extLst>
              <a:ext uri="{FF2B5EF4-FFF2-40B4-BE49-F238E27FC236}">
                <a16:creationId xmlns:a16="http://schemas.microsoft.com/office/drawing/2014/main" id="{676DE5D8-2E85-4B15-A402-0007B65844AD}"/>
              </a:ext>
            </a:extLst>
          </p:cNvPr>
          <p:cNvPicPr>
            <a:picLocks noChangeAspect="1"/>
          </p:cNvPicPr>
          <p:nvPr/>
        </p:nvPicPr>
        <p:blipFill rotWithShape="1">
          <a:blip r:embed="rId3"/>
          <a:srcRect l="9643" r="9764" b="3054"/>
          <a:stretch/>
        </p:blipFill>
        <p:spPr>
          <a:xfrm>
            <a:off x="117636" y="1294228"/>
            <a:ext cx="4164855" cy="4666775"/>
          </a:xfrm>
          <a:prstGeom prst="rect">
            <a:avLst/>
          </a:prstGeom>
        </p:spPr>
      </p:pic>
      <p:sp>
        <p:nvSpPr>
          <p:cNvPr id="7" name="Rectangles 3">
            <a:extLst>
              <a:ext uri="{FF2B5EF4-FFF2-40B4-BE49-F238E27FC236}">
                <a16:creationId xmlns:a16="http://schemas.microsoft.com/office/drawing/2014/main" id="{AED0644A-FE5B-4EC1-B9C2-A515918DCA68}"/>
              </a:ext>
            </a:extLst>
          </p:cNvPr>
          <p:cNvSpPr/>
          <p:nvPr/>
        </p:nvSpPr>
        <p:spPr>
          <a:xfrm>
            <a:off x="0" y="2566"/>
            <a:ext cx="2804795" cy="381000"/>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TƯ LIỆU THAM KHẢO</a:t>
            </a:r>
          </a:p>
        </p:txBody>
      </p:sp>
    </p:spTree>
    <p:extLst>
      <p:ext uri="{BB962C8B-B14F-4D97-AF65-F5344CB8AC3E}">
        <p14:creationId xmlns:p14="http://schemas.microsoft.com/office/powerpoint/2010/main" val="252043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8229600" cy="1143000"/>
          </a:xfrm>
        </p:spPr>
        <p:txBody>
          <a:bodyPr/>
          <a:lstStyle/>
          <a:p>
            <a:r>
              <a:rPr lang="en-US" b="1" dirty="0">
                <a:solidFill>
                  <a:schemeClr val="bg1"/>
                </a:solidFill>
                <a:latin typeface="Times New Roman" panose="02020603050405020304" pitchFamily="18" charset="0"/>
                <a:cs typeface="Times New Roman" panose="02020603050405020304" pitchFamily="18" charset="0"/>
              </a:rPr>
              <a:t>II. NỘI DUNG BÀI HỌC</a:t>
            </a:r>
          </a:p>
        </p:txBody>
      </p:sp>
      <p:sp>
        <p:nvSpPr>
          <p:cNvPr id="5" name="TextBox 4"/>
          <p:cNvSpPr txBox="1"/>
          <p:nvPr/>
        </p:nvSpPr>
        <p:spPr>
          <a:xfrm>
            <a:off x="743243" y="1295400"/>
            <a:ext cx="10705513" cy="4539191"/>
          </a:xfrm>
          <a:prstGeom prst="rect">
            <a:avLst/>
          </a:prstGeom>
          <a:noFill/>
        </p:spPr>
        <p:txBody>
          <a:bodyPr wrap="square" rtlCol="0">
            <a:spAutoFit/>
          </a:bodyPr>
          <a:lstStyle/>
          <a:p>
            <a:pPr algn="just" eaLnBrk="0" fontAlgn="base" hangingPunct="0">
              <a:lnSpc>
                <a:spcPct val="150000"/>
              </a:lnSpc>
              <a:defRPr/>
            </a:pPr>
            <a:r>
              <a:rPr lang="fr-FR" sz="2800" b="1">
                <a:solidFill>
                  <a:srgbClr val="FFFFFF"/>
                </a:solidFill>
                <a:latin typeface="Times New Roman" panose="02020603050405020304" pitchFamily="18" charset="0"/>
                <a:ea typeface="SimSun" panose="02010600030101010101" pitchFamily="2" charset="-122"/>
                <a:cs typeface="Times New Roman" panose="02020603050405020304" pitchFamily="18" charset="0"/>
              </a:rPr>
              <a:t>1</a:t>
            </a:r>
            <a:r>
              <a:rPr lang="vi-VN" sz="2800" b="1">
                <a:solidFill>
                  <a:srgbClr val="FFFFFF"/>
                </a:solidFill>
                <a:latin typeface="Times New Roman" panose="02020603050405020304" pitchFamily="18" charset="0"/>
                <a:ea typeface="SimSun" panose="02010600030101010101" pitchFamily="2" charset="-122"/>
                <a:cs typeface="Times New Roman" panose="02020603050405020304" pitchFamily="18" charset="0"/>
              </a:rPr>
              <a:t>/ </a:t>
            </a:r>
            <a:r>
              <a:rPr lang="fr-FR" sz="2800" b="1">
                <a:solidFill>
                  <a:srgbClr val="FFFFFF"/>
                </a:solidFill>
                <a:latin typeface="Times New Roman" panose="02020603050405020304" pitchFamily="18" charset="0"/>
                <a:ea typeface="SimSun" panose="02010600030101010101" pitchFamily="2" charset="-122"/>
                <a:cs typeface="Times New Roman" panose="02020603050405020304" pitchFamily="18" charset="0"/>
              </a:rPr>
              <a:t>Khái niệ</a:t>
            </a:r>
            <a:r>
              <a:rPr lang="vi-VN" sz="2800" b="1">
                <a:solidFill>
                  <a:srgbClr val="FFFFFF"/>
                </a:solidFill>
                <a:latin typeface="Times New Roman" panose="02020603050405020304" pitchFamily="18" charset="0"/>
                <a:ea typeface="SimSun" panose="02010600030101010101" pitchFamily="2" charset="-122"/>
                <a:cs typeface="Times New Roman" panose="02020603050405020304" pitchFamily="18" charset="0"/>
              </a:rPr>
              <a:t>m  </a:t>
            </a:r>
          </a:p>
          <a:p>
            <a:pPr algn="just" eaLnBrk="0" fontAlgn="base" hangingPunct="0">
              <a:lnSpc>
                <a:spcPct val="150000"/>
              </a:lnSpc>
              <a:defRPr/>
            </a:pPr>
            <a:r>
              <a:rPr lang="vi-VN" sz="2800" b="1">
                <a:solidFill>
                  <a:srgbClr val="FFFFFF"/>
                </a:solidFill>
                <a:latin typeface="Times New Roman" panose="02020603050405020304" pitchFamily="18" charset="0"/>
                <a:ea typeface="SimSun" panose="02010600030101010101" pitchFamily="2" charset="-122"/>
                <a:cs typeface="Times New Roman" panose="02020603050405020304" pitchFamily="18" charset="0"/>
              </a:rPr>
              <a:t>- Năng động, sáng tạo: là luôn say mê tìm tòi, sáng tạo, phát hiện và linh hoạt xử lý các tình huống trong học tập, lao động, công tác ... nhằm đạt kết quả cao. </a:t>
            </a:r>
          </a:p>
          <a:p>
            <a:pPr algn="just" eaLnBrk="0" fontAlgn="base" hangingPunct="0">
              <a:lnSpc>
                <a:spcPct val="150000"/>
              </a:lnSpc>
              <a:defRPr/>
            </a:pPr>
            <a:r>
              <a:rPr lang="vi-VN" sz="2800" b="1">
                <a:solidFill>
                  <a:srgbClr val="FFFFFF"/>
                </a:solidFill>
                <a:latin typeface="Times New Roman" panose="02020603050405020304" pitchFamily="18" charset="0"/>
                <a:ea typeface="SimSun" panose="02010600030101010101" pitchFamily="2" charset="-122"/>
                <a:cs typeface="Times New Roman" panose="02020603050405020304" pitchFamily="18" charset="0"/>
              </a:rPr>
              <a:t>- Làm việc có năng suất, chất lượng, hiệu quả: là tạo ra nhiều sản phẩm có giá trị cao về cả nội dung và hình thức trong một thời gian nhất định.    </a:t>
            </a:r>
            <a:r>
              <a:rPr lang="vi-VN" sz="2800">
                <a:solidFill>
                  <a:srgbClr val="FFFFFF"/>
                </a:solidFill>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3" name="Callout: Down Arrow 2"/>
          <p:cNvSpPr/>
          <p:nvPr/>
        </p:nvSpPr>
        <p:spPr>
          <a:xfrm>
            <a:off x="9387840" y="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b="1">
                <a:solidFill>
                  <a:srgbClr val="000000"/>
                </a:solidFill>
                <a:latin typeface="Times New Roman" panose="02020603050405020304" pitchFamily="18" charset="0"/>
                <a:cs typeface="Times New Roman" panose="02020603050405020304" pitchFamily="18" charset="0"/>
              </a:rPr>
              <a:t>PHẦN BÀI GHI</a:t>
            </a:r>
            <a:endParaRPr lang="vi-VN"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1143000"/>
          </a:xfrm>
        </p:spPr>
        <p:txBody>
          <a:bodyPr/>
          <a:lstStyle/>
          <a:p>
            <a:r>
              <a:rPr lang="en-US" b="1" dirty="0">
                <a:solidFill>
                  <a:schemeClr val="bg1"/>
                </a:solidFill>
                <a:latin typeface="Times New Roman" panose="02020603050405020304" pitchFamily="18" charset="0"/>
                <a:cs typeface="Times New Roman" panose="02020603050405020304" pitchFamily="18" charset="0"/>
              </a:rPr>
              <a:t>II. NỘI DUNG BÀI HỌC</a:t>
            </a:r>
          </a:p>
        </p:txBody>
      </p:sp>
      <p:sp>
        <p:nvSpPr>
          <p:cNvPr id="5" name="TextBox 4"/>
          <p:cNvSpPr txBox="1"/>
          <p:nvPr/>
        </p:nvSpPr>
        <p:spPr>
          <a:xfrm>
            <a:off x="1252025" y="1905000"/>
            <a:ext cx="10283483" cy="2728889"/>
          </a:xfrm>
          <a:prstGeom prst="rect">
            <a:avLst/>
          </a:prstGeom>
          <a:noFill/>
        </p:spPr>
        <p:txBody>
          <a:bodyPr wrap="square" rtlCol="0">
            <a:spAutoFit/>
          </a:bodyPr>
          <a:lstStyle/>
          <a:p>
            <a:pPr eaLnBrk="0" fontAlgn="base" hangingPunct="0">
              <a:lnSpc>
                <a:spcPct val="150000"/>
              </a:lnSpc>
              <a:spcBef>
                <a:spcPct val="0"/>
              </a:spcBef>
              <a:spcAft>
                <a:spcPts val="800"/>
              </a:spcAft>
            </a:pPr>
            <a:r>
              <a:rPr lang="vi-VN" sz="2600" b="1">
                <a:solidFill>
                  <a:srgbClr val="FFFFFF"/>
                </a:solidFill>
                <a:latin typeface="Times New Roman" panose="02020603050405020304" pitchFamily="18" charset="0"/>
                <a:ea typeface="Yu Mincho" panose="02020400000000000000" pitchFamily="18" charset="-128"/>
                <a:cs typeface="Times New Roman" panose="02020603050405020304" pitchFamily="18" charset="0"/>
              </a:rPr>
              <a:t>2 / Ý nghĩa: </a:t>
            </a:r>
          </a:p>
          <a:p>
            <a:pPr eaLnBrk="0" fontAlgn="base" hangingPunct="0">
              <a:lnSpc>
                <a:spcPct val="150000"/>
              </a:lnSpc>
              <a:spcBef>
                <a:spcPct val="0"/>
              </a:spcBef>
              <a:spcAft>
                <a:spcPts val="800"/>
              </a:spcAft>
            </a:pPr>
            <a:r>
              <a:rPr lang="vi-VN" sz="2600" b="1">
                <a:solidFill>
                  <a:srgbClr val="FFFFFF"/>
                </a:solidFill>
                <a:latin typeface="Times New Roman" panose="02020603050405020304" pitchFamily="18" charset="0"/>
                <a:ea typeface="Yu Mincho" panose="02020400000000000000" pitchFamily="18" charset="-128"/>
                <a:cs typeface="Times New Roman" panose="02020603050405020304" pitchFamily="18" charset="0"/>
              </a:rPr>
              <a:t>- Năng động, sáng tạo là phẩm chất cần thiết của người lao động. </a:t>
            </a:r>
          </a:p>
          <a:p>
            <a:pPr eaLnBrk="0" fontAlgn="base" hangingPunct="0">
              <a:lnSpc>
                <a:spcPct val="150000"/>
              </a:lnSpc>
              <a:spcBef>
                <a:spcPct val="0"/>
              </a:spcBef>
              <a:spcAft>
                <a:spcPts val="800"/>
              </a:spcAft>
            </a:pPr>
            <a:r>
              <a:rPr lang="vi-VN" sz="2600" b="1">
                <a:solidFill>
                  <a:srgbClr val="FFFFFF"/>
                </a:solidFill>
                <a:latin typeface="Times New Roman" panose="02020603050405020304" pitchFamily="18" charset="0"/>
                <a:ea typeface="Yu Mincho" panose="02020400000000000000" pitchFamily="18" charset="-128"/>
                <a:cs typeface="Times New Roman" panose="02020603050405020304" pitchFamily="18" charset="0"/>
              </a:rPr>
              <a:t>- Giúp ta vượt qua khó khăn, rút ngắn thời gian để đạt được mục đích. </a:t>
            </a:r>
          </a:p>
          <a:p>
            <a:pPr eaLnBrk="0" fontAlgn="base" hangingPunct="0">
              <a:lnSpc>
                <a:spcPct val="150000"/>
              </a:lnSpc>
              <a:spcBef>
                <a:spcPct val="0"/>
              </a:spcBef>
              <a:spcAft>
                <a:spcPts val="800"/>
              </a:spcAft>
            </a:pPr>
            <a:r>
              <a:rPr lang="vi-VN" sz="2600" b="1">
                <a:solidFill>
                  <a:srgbClr val="FFFFFF"/>
                </a:solidFill>
                <a:latin typeface="Times New Roman" panose="02020603050405020304" pitchFamily="18" charset="0"/>
                <a:ea typeface="Yu Mincho" panose="02020400000000000000" pitchFamily="18" charset="-128"/>
                <a:cs typeface="Times New Roman" panose="02020603050405020304" pitchFamily="18" charset="0"/>
              </a:rPr>
              <a:t>- Nâng cao cuộc sống mỗi cá nhân, gia đình và xã hội.</a:t>
            </a:r>
          </a:p>
        </p:txBody>
      </p:sp>
      <p:sp>
        <p:nvSpPr>
          <p:cNvPr id="3" name="Callout: Down Arrow 2"/>
          <p:cNvSpPr/>
          <p:nvPr/>
        </p:nvSpPr>
        <p:spPr>
          <a:xfrm>
            <a:off x="9514450" y="3810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b="1">
                <a:solidFill>
                  <a:srgbClr val="000000"/>
                </a:solidFill>
                <a:latin typeface="Times New Roman" panose="02020603050405020304" pitchFamily="18" charset="0"/>
                <a:cs typeface="Times New Roman" panose="02020603050405020304" pitchFamily="18" charset="0"/>
              </a:rPr>
              <a:t>PHẦN BÀI GHI</a:t>
            </a:r>
            <a:endParaRPr lang="vi-VN"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 ĐẶT VẤN ĐỀ</a:t>
            </a:r>
            <a:endParaRPr lang="en-US" sz="5400" b="1"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286031"/>
            <a:ext cx="6096000" cy="3286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97280" y="1282482"/>
            <a:ext cx="10072467" cy="279595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685800">
              <a:lnSpc>
                <a:spcPct val="150000"/>
              </a:lnSpc>
            </a:pPr>
            <a:r>
              <a:rPr lang="en-US" sz="2400" b="1" dirty="0" err="1">
                <a:solidFill>
                  <a:srgbClr val="FF0000"/>
                </a:solidFill>
                <a:latin typeface="Times New Roman" panose="02020603050405020304" pitchFamily="18" charset="0"/>
                <a:cs typeface="Times New Roman" panose="02020603050405020304" pitchFamily="18" charset="0"/>
              </a:rPr>
              <a:t>Yêu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a:t>
            </a:r>
          </a:p>
          <a:p>
            <a:pPr marL="457200" indent="-457200" algn="just" defTabSz="685800">
              <a:lnSpc>
                <a:spcPct val="150000"/>
              </a:lnSpc>
              <a:buFontTx/>
              <a:buChar char="-"/>
            </a:pPr>
            <a:r>
              <a:rPr lang="en-US" sz="2400">
                <a:solidFill>
                  <a:prstClr val="black"/>
                </a:solidFill>
                <a:latin typeface="Times New Roman" panose="02020603050405020304" pitchFamily="18" charset="0"/>
                <a:cs typeface="Times New Roman" panose="02020603050405020304" pitchFamily="18" charset="0"/>
              </a:rPr>
              <a:t>Tìm ra và nêu được</a:t>
            </a:r>
            <a:r>
              <a:rPr lang="vi-VN" sz="2400">
                <a:solidFill>
                  <a:prstClr val="black"/>
                </a:solidFill>
                <a:latin typeface="Times New Roman" panose="02020603050405020304" pitchFamily="18" charset="0"/>
                <a:cs typeface="Times New Roman" panose="02020603050405020304" pitchFamily="18" charset="0"/>
              </a:rPr>
              <a:t> thế nào là năng động, sáng tạo? Thế nào là năng suất , chất lượng, hiệu quả. Những chi tiết nào trong chuyện nói lên tính năng động, sáng tạo.  </a:t>
            </a:r>
          </a:p>
          <a:p>
            <a:pPr marL="457200" indent="-457200" algn="just" defTabSz="685800">
              <a:lnSpc>
                <a:spcPct val="150000"/>
              </a:lnSpc>
              <a:buFontTx/>
              <a:buChar char="-"/>
            </a:pPr>
            <a:r>
              <a:rPr lang="vi-VN" sz="2400">
                <a:solidFill>
                  <a:prstClr val="black"/>
                </a:solidFill>
                <a:latin typeface="Times New Roman" panose="02020603050405020304" pitchFamily="18" charset="0"/>
                <a:cs typeface="Times New Roman" panose="02020603050405020304" pitchFamily="18" charset="0"/>
              </a:rPr>
              <a:t>Nêu được lợi ích của năng động, sáng tạo trong thời đại ngày nay. </a:t>
            </a:r>
          </a:p>
        </p:txBody>
      </p:sp>
      <p:sp>
        <p:nvSpPr>
          <p:cNvPr id="8" name="TextBox 7"/>
          <p:cNvSpPr txBox="1"/>
          <p:nvPr/>
        </p:nvSpPr>
        <p:spPr>
          <a:xfrm>
            <a:off x="4343401" y="337810"/>
            <a:ext cx="3923475" cy="645160"/>
          </a:xfrm>
          <a:prstGeom prst="rect">
            <a:avLst/>
          </a:prstGeom>
          <a:noFill/>
        </p:spPr>
        <p:txBody>
          <a:bodyPr wrap="square">
            <a:spAutoFit/>
          </a:bodyPr>
          <a:lstStyle/>
          <a:p>
            <a:pPr defTabSz="685800">
              <a:defRPr/>
            </a:pPr>
            <a:r>
              <a:rPr lang="en-US" sz="3600" b="1">
                <a:solidFill>
                  <a:srgbClr val="FF0000"/>
                </a:solidFill>
                <a:latin typeface="Times New Roman" panose="02020603050405020304" pitchFamily="18" charset="0"/>
                <a:ea typeface="SimSun" panose="02010600030101010101" pitchFamily="2" charset="-122"/>
                <a:cs typeface="Times New Roman" panose="02020603050405020304" pitchFamily="18" charset="0"/>
              </a:rPr>
              <a:t>I. ĐẶT VẤN ĐỀ</a:t>
            </a:r>
            <a:endParaRPr lang="en-US" sz="3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TextBox 4"/>
          <p:cNvSpPr txBox="1"/>
          <p:nvPr/>
        </p:nvSpPr>
        <p:spPr>
          <a:xfrm>
            <a:off x="1097280" y="4375189"/>
            <a:ext cx="10072467" cy="16879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defTabSz="685800">
              <a:lnSpc>
                <a:spcPct val="150000"/>
              </a:lnSpc>
            </a:pPr>
            <a:r>
              <a:rPr lang="en-US" sz="2400" b="1" dirty="0">
                <a:solidFill>
                  <a:srgbClr val="FF0000"/>
                </a:solidFill>
                <a:latin typeface="Times New Roman" panose="02020603050405020304" pitchFamily="18" charset="0"/>
                <a:cs typeface="Times New Roman" panose="02020603050405020304" pitchFamily="18" charset="0"/>
              </a:rPr>
              <a:t>Cách thức thực hiện: </a:t>
            </a:r>
          </a:p>
          <a:p>
            <a:pPr marL="457200" indent="-457200" algn="just" defTabSz="685800">
              <a:lnSpc>
                <a:spcPct val="150000"/>
              </a:lnSpc>
              <a:buFontTx/>
              <a:buChar char="-"/>
            </a:pPr>
            <a:r>
              <a:rPr lang="en-US" sz="2400">
                <a:solidFill>
                  <a:prstClr val="black"/>
                </a:solidFill>
                <a:latin typeface="Times New Roman" panose="02020603050405020304" pitchFamily="18" charset="0"/>
                <a:cs typeface="Times New Roman" panose="02020603050405020304" pitchFamily="18" charset="0"/>
              </a:rPr>
              <a:t>Đọc phần tư liệu trong SGK (trang 27+28+31+32)</a:t>
            </a:r>
          </a:p>
          <a:p>
            <a:pPr marL="457200" indent="-457200" algn="just" defTabSz="685800">
              <a:lnSpc>
                <a:spcPct val="150000"/>
              </a:lnSpc>
              <a:buFontTx/>
              <a:buChar char="-"/>
            </a:pPr>
            <a:r>
              <a:rPr lang="en-US" sz="2400">
                <a:solidFill>
                  <a:prstClr val="black"/>
                </a:solidFill>
                <a:latin typeface="Times New Roman" panose="02020603050405020304" pitchFamily="18" charset="0"/>
                <a:cs typeface="Times New Roman" panose="02020603050405020304" pitchFamily="18" charset="0"/>
              </a:rPr>
              <a:t>Trả lời các câu hỏi của Giáo viên vào tập bài soạn hoặc giấy nháp, v.v.</a:t>
            </a:r>
            <a:endParaRPr lang="en-US" sz="24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6E60743-8F62-47DA-B7B8-CB5D69CA2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0505" y="309951"/>
            <a:ext cx="6318240"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4C0209F-A34B-44FB-8CAA-949BC523E293}"/>
              </a:ext>
            </a:extLst>
          </p:cNvPr>
          <p:cNvSpPr txBox="1"/>
          <p:nvPr/>
        </p:nvSpPr>
        <p:spPr>
          <a:xfrm>
            <a:off x="3294433" y="5975914"/>
            <a:ext cx="5690383"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vi-VN" sz="3200" b="1">
                <a:latin typeface="+mj-lt"/>
              </a:rPr>
              <a:t>Nhà bác học Ê-đi- xơn</a:t>
            </a:r>
          </a:p>
        </p:txBody>
      </p:sp>
    </p:spTree>
    <p:extLst>
      <p:ext uri="{BB962C8B-B14F-4D97-AF65-F5344CB8AC3E}">
        <p14:creationId xmlns:p14="http://schemas.microsoft.com/office/powerpoint/2010/main" val="4194521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ó một vị danh y đã về trời - Báo Công an Nhân dân điện tử">
            <a:extLst>
              <a:ext uri="{FF2B5EF4-FFF2-40B4-BE49-F238E27FC236}">
                <a16:creationId xmlns:a16="http://schemas.microsoft.com/office/drawing/2014/main" id="{3B6DBE13-A5EF-46E1-9F8D-69DEBB30E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738" y="297311"/>
            <a:ext cx="6754523" cy="5456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DD2DE6-7FEE-4059-997F-AD386D31B727}"/>
              </a:ext>
            </a:extLst>
          </p:cNvPr>
          <p:cNvSpPr txBox="1"/>
          <p:nvPr/>
        </p:nvSpPr>
        <p:spPr>
          <a:xfrm>
            <a:off x="3294433" y="5975914"/>
            <a:ext cx="5690383" cy="584775"/>
          </a:xfrm>
          <a:prstGeom prst="rect">
            <a:avLst/>
          </a:prstGeom>
          <a:solidFill>
            <a:schemeClr val="accent4">
              <a:lumMod val="40000"/>
              <a:lumOff val="60000"/>
            </a:schemeClr>
          </a:solidFill>
          <a:ln>
            <a:solidFill>
              <a:schemeClr val="tx1"/>
            </a:solidFill>
          </a:ln>
        </p:spPr>
        <p:txBody>
          <a:bodyPr wrap="square" rtlCol="0">
            <a:spAutoFit/>
          </a:bodyPr>
          <a:lstStyle/>
          <a:p>
            <a:pPr algn="ctr"/>
            <a:r>
              <a:rPr lang="vi-VN" sz="3200" b="1">
                <a:latin typeface="+mj-lt"/>
              </a:rPr>
              <a:t>Bác sĩ Lê Thế Trung</a:t>
            </a:r>
          </a:p>
        </p:txBody>
      </p:sp>
    </p:spTree>
    <p:extLst>
      <p:ext uri="{BB962C8B-B14F-4D97-AF65-F5344CB8AC3E}">
        <p14:creationId xmlns:p14="http://schemas.microsoft.com/office/powerpoint/2010/main" val="3295910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10418" y="389546"/>
            <a:ext cx="10771163" cy="60789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defTabSz="685800">
              <a:lnSpc>
                <a:spcPct val="150000"/>
              </a:lnSpc>
              <a:defRPr/>
            </a:pPr>
            <a:r>
              <a:rPr lang="en-US" sz="2400" b="1" dirty="0" err="1">
                <a:solidFill>
                  <a:srgbClr val="FF0000"/>
                </a:solidFill>
                <a:latin typeface="Times New Roman" panose="02020603050405020304" pitchFamily="18" charset="0"/>
                <a:cs typeface="Times New Roman" panose="02020603050405020304" pitchFamily="18" charset="0"/>
              </a:rPr>
              <a:t>Hướng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thực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err="1">
                <a:solidFill>
                  <a:srgbClr val="FF0000"/>
                </a:solidFill>
                <a:latin typeface="Times New Roman" panose="02020603050405020304" pitchFamily="18" charset="0"/>
                <a:cs typeface="Times New Roman" panose="02020603050405020304" pitchFamily="18" charset="0"/>
              </a:rPr>
              <a:t>hiện</a:t>
            </a:r>
            <a:r>
              <a:rPr lang="en-US" sz="2400" b="1">
                <a:solidFill>
                  <a:srgbClr val="FF0000"/>
                </a:solidFill>
                <a:latin typeface="Times New Roman" panose="02020603050405020304" pitchFamily="18" charset="0"/>
                <a:cs typeface="Times New Roman" panose="02020603050405020304" pitchFamily="18" charset="0"/>
              </a:rPr>
              <a:t>: </a:t>
            </a:r>
            <a:r>
              <a:rPr lang="en-US" sz="2400" b="1">
                <a:solidFill>
                  <a:prstClr val="black"/>
                </a:solidFill>
                <a:latin typeface="Times New Roman" panose="02020603050405020304" pitchFamily="18" charset="0"/>
                <a:cs typeface="Times New Roman" panose="02020603050405020304" pitchFamily="18" charset="0"/>
              </a:rPr>
              <a:t>Sau khi đọc tư liệu (Nhà bác học Ê-đi- xơn, Lê Thái Hoàng, Chuyện về bác sĩ Lê Thế Trung), em hãy trả lời câu hỏi dưới đây vào tập bài soạn hoặc giấy nháp: </a:t>
            </a:r>
          </a:p>
          <a:p>
            <a:pPr algn="just">
              <a:lnSpc>
                <a:spcPct val="150000"/>
              </a:lnSpc>
              <a:spcAft>
                <a:spcPts val="800"/>
              </a:spcAft>
            </a:pPr>
            <a:r>
              <a:rPr lang="vi-VN" sz="2400">
                <a:effectLst/>
                <a:latin typeface="Times New Roman" panose="02020603050405020304" pitchFamily="18" charset="0"/>
                <a:ea typeface="Yu Mincho" panose="02020400000000000000" pitchFamily="18" charset="-128"/>
                <a:cs typeface="Times New Roman" panose="02020603050405020304" pitchFamily="18" charset="0"/>
              </a:rPr>
              <a:t>Câu 1: Năng động là gì? Sáng tạo là gì? Năng suất là gì? Chất lượng là gì? </a:t>
            </a:r>
          </a:p>
          <a:p>
            <a:pPr algn="just">
              <a:lnSpc>
                <a:spcPct val="150000"/>
              </a:lnSpc>
              <a:spcAft>
                <a:spcPts val="800"/>
              </a:spcAft>
            </a:pPr>
            <a:r>
              <a:rPr lang="vi-VN" sz="2400">
                <a:effectLst/>
                <a:latin typeface="Times New Roman" panose="02020603050405020304" pitchFamily="18" charset="0"/>
                <a:ea typeface="Yu Mincho" panose="02020400000000000000" pitchFamily="18" charset="-128"/>
                <a:cs typeface="Times New Roman" panose="02020603050405020304" pitchFamily="18" charset="0"/>
              </a:rPr>
              <a:t>Hiệu quả là gì?</a:t>
            </a:r>
          </a:p>
          <a:p>
            <a:pPr algn="just">
              <a:lnSpc>
                <a:spcPct val="150000"/>
              </a:lnSpc>
              <a:spcAft>
                <a:spcPts val="800"/>
              </a:spcAft>
            </a:pPr>
            <a:r>
              <a:rPr lang="vi-VN" sz="2400">
                <a:effectLst/>
                <a:latin typeface="Times New Roman" panose="02020603050405020304" pitchFamily="18" charset="0"/>
                <a:ea typeface="Yu Mincho" panose="02020400000000000000" pitchFamily="18" charset="-128"/>
                <a:cs typeface="Times New Roman" panose="02020603050405020304" pitchFamily="18" charset="0"/>
              </a:rPr>
              <a:t>Câu 2: Em có  nhận xét gì về việc làm của Ê- đi- xơn, Lê Thái Hoàng và bác sĩ Lê Thế Trung trong những câu chuyện trên? </a:t>
            </a:r>
          </a:p>
          <a:p>
            <a:pPr algn="just">
              <a:lnSpc>
                <a:spcPct val="150000"/>
              </a:lnSpc>
              <a:spcAft>
                <a:spcPts val="800"/>
              </a:spcAft>
            </a:pPr>
            <a:r>
              <a:rPr lang="vi-VN" sz="2400">
                <a:effectLst/>
                <a:latin typeface="Times New Roman" panose="02020603050405020304" pitchFamily="18" charset="0"/>
                <a:ea typeface="Yu Mincho" panose="02020400000000000000" pitchFamily="18" charset="-128"/>
                <a:cs typeface="Times New Roman" panose="02020603050405020304" pitchFamily="18" charset="0"/>
              </a:rPr>
              <a:t>Câu 3: Hãy tìm những chi tiết trong truyện thể hiện tính năng động, sáng tạo của họ? </a:t>
            </a:r>
          </a:p>
          <a:p>
            <a:pPr algn="just">
              <a:lnSpc>
                <a:spcPct val="150000"/>
              </a:lnSpc>
              <a:spcAft>
                <a:spcPts val="800"/>
              </a:spcAft>
            </a:pPr>
            <a:r>
              <a:rPr lang="vi-VN" sz="2400">
                <a:effectLst/>
                <a:latin typeface="Times New Roman" panose="02020603050405020304" pitchFamily="18" charset="0"/>
                <a:ea typeface="Yu Mincho" panose="02020400000000000000" pitchFamily="18" charset="-128"/>
                <a:cs typeface="Times New Roman" panose="02020603050405020304" pitchFamily="18" charset="0"/>
              </a:rPr>
              <a:t>Câu 4: Cho biết kết quả của những việc làm trên là gì?</a:t>
            </a:r>
          </a:p>
          <a:p>
            <a:pPr algn="just">
              <a:lnSpc>
                <a:spcPct val="150000"/>
              </a:lnSpc>
              <a:spcAft>
                <a:spcPts val="800"/>
              </a:spcAft>
            </a:pPr>
            <a:r>
              <a:rPr lang="vi-VN" sz="2400">
                <a:effectLst/>
                <a:latin typeface="Times New Roman" panose="02020603050405020304" pitchFamily="18" charset="0"/>
                <a:ea typeface="Yu Mincho" panose="02020400000000000000" pitchFamily="18" charset="-128"/>
                <a:cs typeface="Times New Roman" panose="02020603050405020304" pitchFamily="18" charset="0"/>
              </a:rPr>
              <a:t>Câu 5: Năng động, sáng tạo có ý nghĩa như thế nào trong thời đại ngày nay?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 ĐẶT VẤN ĐỀ</a:t>
            </a:r>
            <a:endParaRPr lang="en-US" sz="54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553988" y="2057470"/>
            <a:ext cx="6815095" cy="3060581"/>
          </a:xfrm>
          <a:prstGeom prst="rect">
            <a:avLst/>
          </a:prstGeom>
          <a:noFill/>
        </p:spPr>
        <p:txBody>
          <a:bodyPr wrap="square" rtlCol="0">
            <a:spAutoFit/>
          </a:bodyPr>
          <a:lstStyle/>
          <a:p>
            <a:pPr marL="342900" lvl="0" indent="-342900">
              <a:lnSpc>
                <a:spcPct val="150000"/>
              </a:lnSpc>
              <a:buFont typeface="Times New Roman" panose="02020603050405020304" pitchFamily="18" charset="0"/>
              <a:buChar char="-"/>
            </a:pPr>
            <a:r>
              <a:rPr lang="vi-VN" sz="3200">
                <a:solidFill>
                  <a:schemeClr val="bg1"/>
                </a:solidFill>
                <a:latin typeface="Times New Roman" panose="02020603050405020304" pitchFamily="18" charset="0"/>
                <a:ea typeface="Yu Mincho" panose="02020400000000000000" pitchFamily="18" charset="-128"/>
                <a:cs typeface="Times New Roman" panose="02020603050405020304" pitchFamily="18" charset="0"/>
              </a:rPr>
              <a:t>Nhà b</a:t>
            </a:r>
            <a:r>
              <a:rPr lang="vi-VN" sz="3200">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ác học Ê-đi-xơn </a:t>
            </a:r>
            <a:endParaRPr lang="vi-VN" sz="3200">
              <a:solidFill>
                <a:schemeClr val="bg1"/>
              </a:solidFill>
              <a:effectLst/>
              <a:latin typeface="Arial" panose="020B0604020202020204" pitchFamily="34" charset="0"/>
              <a:ea typeface="Yu Mincho" panose="02020400000000000000" pitchFamily="18" charset="-128"/>
              <a:cs typeface="Times New Roman" panose="02020603050405020304" pitchFamily="18" charset="0"/>
            </a:endParaRPr>
          </a:p>
          <a:p>
            <a:pPr marL="342900" lvl="0" indent="-342900">
              <a:lnSpc>
                <a:spcPct val="150000"/>
              </a:lnSpc>
              <a:buFont typeface="Times New Roman" panose="02020603050405020304" pitchFamily="18" charset="0"/>
              <a:buChar char="-"/>
            </a:pPr>
            <a:r>
              <a:rPr lang="vi-VN" sz="3200">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Lê Thái Hoàng </a:t>
            </a:r>
            <a:endParaRPr lang="vi-VN" sz="3200">
              <a:solidFill>
                <a:schemeClr val="bg1"/>
              </a:solidFill>
              <a:effectLst/>
              <a:latin typeface="Arial" panose="020B0604020202020204" pitchFamily="34" charset="0"/>
              <a:ea typeface="Yu Mincho" panose="02020400000000000000" pitchFamily="18" charset="-128"/>
              <a:cs typeface="Times New Roman" panose="02020603050405020304" pitchFamily="18" charset="0"/>
            </a:endParaRPr>
          </a:p>
          <a:p>
            <a:pPr marL="342900" lvl="0" indent="-342900">
              <a:lnSpc>
                <a:spcPct val="150000"/>
              </a:lnSpc>
              <a:spcAft>
                <a:spcPts val="800"/>
              </a:spcAft>
              <a:buFont typeface="Times New Roman" panose="02020603050405020304" pitchFamily="18" charset="0"/>
              <a:buChar char="-"/>
            </a:pPr>
            <a:r>
              <a:rPr lang="vi-VN" sz="3200">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Bác sĩ Lê Thế Trung </a:t>
            </a:r>
            <a:endParaRPr lang="vi-VN" sz="3200">
              <a:solidFill>
                <a:schemeClr val="bg1"/>
              </a:solidFill>
              <a:effectLst/>
              <a:latin typeface="Arial" panose="020B0604020202020204" pitchFamily="34" charset="0"/>
              <a:ea typeface="Yu Mincho" panose="02020400000000000000" pitchFamily="18" charset="-128"/>
              <a:cs typeface="Times New Roman" panose="02020603050405020304" pitchFamily="18" charset="0"/>
            </a:endParaRPr>
          </a:p>
          <a:p>
            <a:pPr>
              <a:lnSpc>
                <a:spcPct val="150000"/>
              </a:lnSpc>
            </a:pPr>
            <a:r>
              <a:rPr lang="vi-VN" sz="3200">
                <a:solidFill>
                  <a:schemeClr val="bg1"/>
                </a:solidFill>
                <a:latin typeface="Times New Roman" panose="02020603050405020304" pitchFamily="18" charset="0"/>
                <a:ea typeface="Yu Mincho" panose="02020400000000000000" pitchFamily="18" charset="-128"/>
              </a:rPr>
              <a:t>=&gt; </a:t>
            </a:r>
            <a:r>
              <a:rPr lang="vi-VN" sz="3200">
                <a:solidFill>
                  <a:schemeClr val="bg1"/>
                </a:solidFill>
                <a:effectLst/>
                <a:latin typeface="Times New Roman" panose="02020603050405020304" pitchFamily="18" charset="0"/>
                <a:ea typeface="Yu Mincho" panose="02020400000000000000" pitchFamily="18" charset="-128"/>
              </a:rPr>
              <a:t>Là  người năng động, sáng tạo </a:t>
            </a:r>
            <a:endParaRPr lang="vi-VN" sz="3200">
              <a:solidFill>
                <a:schemeClr val="bg1"/>
              </a:solidFill>
              <a:latin typeface="Arial" panose="020B0604020202020204" pitchFamily="34" charset="0"/>
              <a:ea typeface="SimSun" panose="02010600030101010101" pitchFamily="2" charset="-122"/>
              <a:cs typeface="Arial" panose="020B0604020202020204" pitchFamily="34" charset="0"/>
            </a:endParaRPr>
          </a:p>
        </p:txBody>
      </p:sp>
      <p:sp>
        <p:nvSpPr>
          <p:cNvPr id="4" name="Callout: Down Arrow 3"/>
          <p:cNvSpPr/>
          <p:nvPr/>
        </p:nvSpPr>
        <p:spPr>
          <a:xfrm>
            <a:off x="9697329" y="3817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a:solidFill>
                  <a:srgbClr val="000000"/>
                </a:solidFill>
                <a:latin typeface="Times New Roman" panose="02020603050405020304" pitchFamily="18" charset="0"/>
                <a:cs typeface="Times New Roman" panose="02020603050405020304" pitchFamily="18" charset="0"/>
              </a:rPr>
              <a:t>PHẦN BÀI GHI</a:t>
            </a:r>
            <a:endParaRPr lang="vi-VN"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II. NỘI DUNG BÀI HỌC</a:t>
            </a:r>
            <a:endParaRPr lang="en-US" sz="5400" b="1"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286031"/>
            <a:ext cx="6096000" cy="3286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4598" y="1269341"/>
            <a:ext cx="10142804" cy="22419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685800">
              <a:lnSpc>
                <a:spcPct val="150000"/>
              </a:lnSpc>
              <a:defRPr/>
            </a:pPr>
            <a:r>
              <a:rPr lang="en-US" sz="2400" b="1" dirty="0" err="1">
                <a:solidFill>
                  <a:srgbClr val="FF0000"/>
                </a:solidFill>
                <a:latin typeface="Times New Roman" panose="02020603050405020304" pitchFamily="18" charset="0"/>
                <a:cs typeface="Times New Roman" panose="02020603050405020304" pitchFamily="18" charset="0"/>
              </a:rPr>
              <a:t>Yêu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a:solidFill>
                  <a:srgbClr val="FF0000"/>
                </a:solidFill>
                <a:latin typeface="Times New Roman" panose="02020603050405020304" pitchFamily="18" charset="0"/>
                <a:cs typeface="Times New Roman" panose="02020603050405020304" pitchFamily="18" charset="0"/>
              </a:rPr>
              <a:t>: </a:t>
            </a:r>
          </a:p>
          <a:p>
            <a:pPr algn="just" defTabSz="685800">
              <a:lnSpc>
                <a:spcPct val="150000"/>
              </a:lnSpc>
              <a:defRPr/>
            </a:pPr>
            <a:r>
              <a:rPr lang="en-US" sz="2400" b="1">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Nêu được thế nào là năng động, sáng tạo và thế nào là làm việc có năng suất, chất lượng, hiệu quả; ý nghĩa của năng động, sáng tạo và làm việc có năng suất, chất lượng, hiệu quả</a:t>
            </a:r>
          </a:p>
        </p:txBody>
      </p:sp>
      <p:sp>
        <p:nvSpPr>
          <p:cNvPr id="8" name="TextBox 7"/>
          <p:cNvSpPr txBox="1"/>
          <p:nvPr/>
        </p:nvSpPr>
        <p:spPr>
          <a:xfrm>
            <a:off x="3688081" y="330807"/>
            <a:ext cx="5036653" cy="598805"/>
          </a:xfrm>
          <a:prstGeom prst="rect">
            <a:avLst/>
          </a:prstGeom>
          <a:noFill/>
        </p:spPr>
        <p:txBody>
          <a:bodyPr wrap="square">
            <a:spAutoFit/>
          </a:bodyPr>
          <a:lstStyle/>
          <a:p>
            <a:pPr algn="just" defTabSz="685800">
              <a:defRPr/>
            </a:pPr>
            <a:r>
              <a:rPr lang="en-US" sz="3300" b="1">
                <a:solidFill>
                  <a:srgbClr val="FF0000"/>
                </a:solidFill>
                <a:latin typeface="Times New Roman" panose="02020603050405020304" pitchFamily="18" charset="0"/>
                <a:ea typeface="SimSun" panose="02010600030101010101" pitchFamily="2" charset="-122"/>
                <a:cs typeface="Times New Roman" panose="02020603050405020304" pitchFamily="18" charset="0"/>
              </a:rPr>
              <a:t>II. </a:t>
            </a:r>
            <a:r>
              <a:rPr lang="en-US" sz="33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NỘI DUNG BÀI HỌC</a:t>
            </a:r>
          </a:p>
        </p:txBody>
      </p:sp>
      <p:sp>
        <p:nvSpPr>
          <p:cNvPr id="5" name="TextBox 4"/>
          <p:cNvSpPr txBox="1"/>
          <p:nvPr/>
        </p:nvSpPr>
        <p:spPr>
          <a:xfrm>
            <a:off x="1024597" y="3851031"/>
            <a:ext cx="10142805" cy="22419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defTabSz="685800">
              <a:lnSpc>
                <a:spcPct val="150000"/>
              </a:lnSpc>
              <a:defRPr/>
            </a:pPr>
            <a:r>
              <a:rPr lang="en-US" sz="2400" b="1" dirty="0" err="1">
                <a:solidFill>
                  <a:srgbClr val="FF0000"/>
                </a:solidFill>
                <a:latin typeface="Times New Roman" panose="02020603050405020304" pitchFamily="18" charset="0"/>
                <a:cs typeface="Times New Roman" panose="02020603050405020304" pitchFamily="18" charset="0"/>
              </a:rPr>
              <a:t>Cách thức thực hiện: </a:t>
            </a:r>
          </a:p>
          <a:p>
            <a:pPr algn="just" defTabSz="685800">
              <a:lnSpc>
                <a:spcPct val="150000"/>
              </a:lnSpc>
              <a:defRPr/>
            </a:pPr>
            <a:r>
              <a:rPr lang="en-US" sz="2400">
                <a:solidFill>
                  <a:prstClr val="black"/>
                </a:solidFill>
                <a:latin typeface="Times New Roman" panose="02020603050405020304" pitchFamily="18" charset="0"/>
                <a:cs typeface="Times New Roman" panose="02020603050405020304" pitchFamily="18" charset="0"/>
              </a:rPr>
              <a:t>- Tham khảo kiến thức trong SGK, phần Tư liệu tham khảo bên dưới, tra cứu trên internet v.v., suy nghĩ và trả lời các câu hỏi của Giáo viên vào tập bài soạn hoặc giấy nháp, v.v.</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1016</Words>
  <Application>Microsoft Office PowerPoint</Application>
  <PresentationFormat>Widescreen</PresentationFormat>
  <Paragraphs>62</Paragraphs>
  <Slides>15</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15</vt:i4>
      </vt:variant>
    </vt:vector>
  </HeadingPairs>
  <TitlesOfParts>
    <vt:vector size="24" baseType="lpstr">
      <vt:lpstr>Arial</vt:lpstr>
      <vt:lpstr>Calibri</vt:lpstr>
      <vt:lpstr>Calibri Light</vt:lpstr>
      <vt:lpstr>Times New Roman</vt:lpstr>
      <vt:lpstr>4_Office Theme</vt:lpstr>
      <vt:lpstr>2_Default Design</vt:lpstr>
      <vt:lpstr>5_Office Theme</vt:lpstr>
      <vt:lpstr>2_Office Theme</vt:lpstr>
      <vt:lpstr>Office Theme</vt:lpstr>
      <vt:lpstr>PowerPoint Presentation</vt:lpstr>
      <vt:lpstr>I. ĐẶT VẤN ĐỀ</vt:lpstr>
      <vt:lpstr>PowerPoint Presentation</vt:lpstr>
      <vt:lpstr>PowerPoint Presentation</vt:lpstr>
      <vt:lpstr>PowerPoint Presentation</vt:lpstr>
      <vt:lpstr>PowerPoint Presentation</vt:lpstr>
      <vt:lpstr>I. ĐẶT VẤN ĐỀ</vt:lpstr>
      <vt:lpstr>II. NỘI DUNG BÀI HỌC</vt:lpstr>
      <vt:lpstr>PowerPoint Presentation</vt:lpstr>
      <vt:lpstr>PowerPoint Presentation</vt:lpstr>
      <vt:lpstr>PowerPoint Presentation</vt:lpstr>
      <vt:lpstr>PowerPoint Presentation</vt:lpstr>
      <vt:lpstr>PowerPoint Presentation</vt:lpstr>
      <vt:lpstr>II. NỘI DUNG BÀI HỌC</vt:lpstr>
      <vt:lpstr>II. NỘI DUNG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VAN THANH</dc:creator>
  <cp:lastModifiedBy>LE VAN THANH</cp:lastModifiedBy>
  <cp:revision>40</cp:revision>
  <dcterms:created xsi:type="dcterms:W3CDTF">2021-12-04T03:18:03Z</dcterms:created>
  <dcterms:modified xsi:type="dcterms:W3CDTF">2021-12-05T03:11:33Z</dcterms:modified>
</cp:coreProperties>
</file>