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9"/>
  </p:notesMasterIdLst>
  <p:sldIdLst>
    <p:sldId id="306" r:id="rId2"/>
    <p:sldId id="273" r:id="rId3"/>
    <p:sldId id="277" r:id="rId4"/>
    <p:sldId id="300" r:id="rId5"/>
    <p:sldId id="308" r:id="rId6"/>
    <p:sldId id="286" r:id="rId7"/>
    <p:sldId id="283" r:id="rId8"/>
    <p:sldId id="288" r:id="rId9"/>
    <p:sldId id="290" r:id="rId10"/>
    <p:sldId id="311" r:id="rId11"/>
    <p:sldId id="292" r:id="rId12"/>
    <p:sldId id="309" r:id="rId13"/>
    <p:sldId id="310" r:id="rId14"/>
    <p:sldId id="299" r:id="rId15"/>
    <p:sldId id="303" r:id="rId16"/>
    <p:sldId id="305" r:id="rId17"/>
    <p:sldId id="307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68F2"/>
    <a:srgbClr val="0000C8"/>
    <a:srgbClr val="00D000"/>
    <a:srgbClr val="008A00"/>
    <a:srgbClr val="E200A7"/>
    <a:srgbClr val="009A00"/>
    <a:srgbClr val="002E00"/>
    <a:srgbClr val="00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28" autoAdjust="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04BEA3F-6A23-4D08-B2E6-C17DAEC33462}" type="datetimeFigureOut">
              <a:rPr lang="vi-VN"/>
              <a:pPr>
                <a:defRPr/>
              </a:pPr>
              <a:t>03/11/2021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3508E29-D4A0-44BE-9B36-429EECF59A8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007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09E161-E116-4DC4-9724-7DD3637B0633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59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C853662C-31D2-49FF-B9BD-F30A288446F2}" type="slidenum">
              <a:rPr lang="en-US" altLang="en-US" b="0" smtClean="0">
                <a:latin typeface="Tahoma" panose="020B0604030504040204" pitchFamily="34" charset="0"/>
              </a:rPr>
              <a:pPr/>
              <a:t>7</a:t>
            </a:fld>
            <a:endParaRPr lang="en-US" altLang="en-US" b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62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6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9EDCB-B79A-4551-9EBE-6080566BED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08485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41665-5D76-4B5D-ACB0-2455DDED3F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45777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26CDC-283B-4DEF-9871-D43913DEA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680"/>
      </p:ext>
    </p:extLst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F2F2C-34B1-4ADC-8C53-9AF37D0E7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0002"/>
      </p:ext>
    </p:extLst>
  </p:cSld>
  <p:clrMapOvr>
    <a:masterClrMapping/>
  </p:clrMapOvr>
  <p:transition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95889F-F548-49AD-BE52-A91588C606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B57C5-0863-46D7-9024-4E2C5A626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52965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36726-0B14-4435-ABD0-6EC1D09004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7809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334A-283B-41FE-AD50-18914E81F5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44531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54080-1895-4290-BEAB-F0A07AC773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73391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F34C9-4684-4C4D-ADBE-308838E04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4613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2F3BF-0481-4FFC-9F83-2CC15FFB91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6856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26C16-94C8-4118-AFD6-BC5378987B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476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C700-A306-4D69-A60C-CD0A4CF06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83070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8A37F8-1883-4E73-9DA1-B8CA694251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1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08555"/>
            <a:ext cx="3581400" cy="3224490"/>
          </a:xfrm>
          <a:prstGeom prst="rect">
            <a:avLst/>
          </a:prstGeom>
        </p:spPr>
      </p:pic>
      <p:sp>
        <p:nvSpPr>
          <p:cNvPr id="8" name="WordArt 15" descr="Narrow vertical"/>
          <p:cNvSpPr>
            <a:spLocks noChangeArrowheads="1" noChangeShapeType="1" noTextEdit="1"/>
          </p:cNvSpPr>
          <p:nvPr/>
        </p:nvSpPr>
        <p:spPr bwMode="auto">
          <a:xfrm>
            <a:off x="1600200" y="324271"/>
            <a:ext cx="6003970" cy="1624607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en-US" sz="2700">
                <a:solidFill>
                  <a:srgbClr val="00B050"/>
                </a:solidFill>
                <a:latin typeface="Times New Roman" panose="02020603050405020304" pitchFamily="18" charset="0"/>
              </a:rPr>
              <a:t>HƯỚNG DẪN TỰ HỌC</a:t>
            </a:r>
            <a:endParaRPr lang="en-US" altLang="en-US" sz="27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700" dirty="0">
                <a:solidFill>
                  <a:srgbClr val="00B050"/>
                </a:solidFill>
                <a:latin typeface="Times New Roman" panose="02020603050405020304" pitchFamily="18" charset="0"/>
              </a:rPr>
              <a:t>CÔNG NGHỆ 8</a:t>
            </a:r>
          </a:p>
          <a:p>
            <a:pPr algn="ctr"/>
            <a:endParaRPr lang="en-US" sz="27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608" y="1948878"/>
            <a:ext cx="505315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HỌC KÌ I</a:t>
            </a:r>
          </a:p>
          <a:p>
            <a:pPr lvl="2">
              <a:defRPr/>
            </a:pPr>
            <a:r>
              <a:rPr lang="en-US" sz="4050" b="1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KĨ THUẬT</a:t>
            </a:r>
          </a:p>
          <a:p>
            <a:pPr lvl="2">
              <a:defRPr/>
            </a:pPr>
            <a:r>
              <a:rPr lang="en-US" sz="3200" b="1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CƠ KHÍ</a:t>
            </a:r>
          </a:p>
          <a:p>
            <a:pPr lvl="2">
              <a:defRPr/>
            </a:pPr>
            <a:r>
              <a:rPr lang="en-US" sz="3200" b="1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KĨ THUẬT ĐIỆN</a:t>
            </a:r>
            <a:endParaRPr lang="vi-VN" sz="3200" b="1" dirty="0">
              <a:solidFill>
                <a:srgbClr val="8668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34718" y="5696486"/>
            <a:ext cx="20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1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863"/>
            <a:ext cx="2667000" cy="22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Hình ảnh0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9781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5" descr="Hình ảnh0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75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5" descr="H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76375"/>
            <a:ext cx="2286000" cy="218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ối ghép đinh tán nóng (reveted joint)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13793" r="43750" b="31034"/>
          <a:stretch/>
        </p:blipFill>
        <p:spPr bwMode="auto">
          <a:xfrm>
            <a:off x="404812" y="4485325"/>
            <a:ext cx="22002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ìm rút đinh tán rive century HX-00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18984"/>
          <a:stretch/>
        </p:blipFill>
        <p:spPr bwMode="auto">
          <a:xfrm>
            <a:off x="3285470" y="4470073"/>
            <a:ext cx="1828800" cy="17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81000" y="228600"/>
            <a:ext cx="83915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914400" y="3200401"/>
            <a:ext cx="2858690" cy="9599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295400" y="5884391"/>
            <a:ext cx="1048345" cy="7127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67794" y="2768890"/>
            <a:ext cx="51794" cy="13460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85015" y="3059258"/>
            <a:ext cx="448985" cy="10556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410200" y="3048000"/>
            <a:ext cx="1524000" cy="10669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81568" y="2957596"/>
            <a:ext cx="2325409" cy="12027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flipH="1">
            <a:off x="3266003" y="3930239"/>
            <a:ext cx="306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…………………………….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396913" y="4643011"/>
            <a:ext cx="347602" cy="19086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flipH="1">
            <a:off x="2057400" y="6412468"/>
            <a:ext cx="306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6691566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KhopTruotMo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6" y="4399422"/>
            <a:ext cx="2492678" cy="208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KhopDongMo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788246"/>
            <a:ext cx="3254754" cy="225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2041525" y="3668976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2000">
              <a:latin typeface=".VnHelvetIns" pitchFamily="34" charset="0"/>
            </a:endParaRPr>
          </a:p>
        </p:txBody>
      </p:sp>
      <p:pic>
        <p:nvPicPr>
          <p:cNvPr id="11" name="Picture 5" descr="OBi_Ghep_Mov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2" y="1514725"/>
            <a:ext cx="2637408" cy="23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04800" y="834139"/>
            <a:ext cx="83915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đây.Trình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219200" y="159231"/>
            <a:ext cx="6798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 TIẾT MÁY VÀ LẮP GHÉP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BanLe_Mov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04" y="4380372"/>
            <a:ext cx="3352800" cy="204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 flipH="1">
            <a:off x="1257588" y="3867413"/>
            <a:ext cx="203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…………………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143000" y="6260068"/>
            <a:ext cx="203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…………………</a:t>
            </a:r>
          </a:p>
        </p:txBody>
      </p:sp>
      <p:pic>
        <p:nvPicPr>
          <p:cNvPr id="19" name="Picture 5" descr="OBi_Ghep_Mov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9" y="1514725"/>
            <a:ext cx="2637408" cy="23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 flipH="1">
            <a:off x="5513524" y="3733800"/>
            <a:ext cx="203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…………………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5208724" y="6260068"/>
            <a:ext cx="203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5089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3592" y="620411"/>
            <a:ext cx="8864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Truyền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222" y="1239127"/>
            <a:ext cx="60763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dẫn 1, bánh bị dẫn 2, dây đai 3</a:t>
            </a:r>
            <a:endParaRPr lang="en-US" sz="2500" dirty="0"/>
          </a:p>
        </p:txBody>
      </p:sp>
      <p:pic>
        <p:nvPicPr>
          <p:cNvPr id="3" name="truyen dong d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7665" y="1809005"/>
            <a:ext cx="260604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592" y="1574766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45196"/>
              </p:ext>
            </p:extLst>
          </p:nvPr>
        </p:nvGraphicFramePr>
        <p:xfrm>
          <a:off x="228992" y="2039994"/>
          <a:ext cx="5219347" cy="1532143"/>
        </p:xfrm>
        <a:graphic>
          <a:graphicData uri="http://schemas.openxmlformats.org/drawingml/2006/table">
            <a:tbl>
              <a:tblPr/>
              <a:tblGrid>
                <a:gridCol w="163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6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 độ quay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6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altLang="en-US" sz="2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2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kumimoji="0" lang="en-US" altLang="en-US" sz="2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altLang="en-US" sz="2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2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25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bd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932" y="3684972"/>
            <a:ext cx="18805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65773" y="3581400"/>
            <a:ext cx="3698106" cy="1054124"/>
            <a:chOff x="1331735" y="4648624"/>
            <a:chExt cx="3833871" cy="1142576"/>
          </a:xfrm>
        </p:grpSpPr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1331735" y="4648624"/>
              <a:ext cx="3833871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dirty="0" err="1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sz="36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=</a:t>
              </a:r>
              <a:r>
                <a:rPr lang="en-US" altLang="en-US" sz="36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4800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=      </a:t>
              </a:r>
              <a:r>
                <a:rPr lang="en-US" altLang="en-US" sz="4800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3886200" y="5105400"/>
              <a:ext cx="78587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dirty="0">
                  <a:solidFill>
                    <a:srgbClr val="0000C8"/>
                  </a:solidFill>
                  <a:latin typeface="Times New Roman" panose="02020603050405020304" pitchFamily="18" charset="0"/>
                </a:rPr>
                <a:t>D</a:t>
              </a:r>
              <a:r>
                <a:rPr lang="en-US" altLang="en-US" baseline="-25000" dirty="0">
                  <a:solidFill>
                    <a:srgbClr val="0000C8"/>
                  </a:solidFill>
                </a:rPr>
                <a:t>2</a:t>
              </a:r>
            </a:p>
          </p:txBody>
        </p:sp>
        <p:sp>
          <p:nvSpPr>
            <p:cNvPr id="16" name="Line 43"/>
            <p:cNvSpPr>
              <a:spLocks noChangeShapeType="1"/>
            </p:cNvSpPr>
            <p:nvPr/>
          </p:nvSpPr>
          <p:spPr bwMode="auto">
            <a:xfrm>
              <a:off x="2134194" y="517364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C8"/>
                </a:solidFill>
              </a:endParaRPr>
            </a:p>
          </p:txBody>
        </p:sp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2438994" y="5149850"/>
              <a:ext cx="761406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dirty="0">
                  <a:solidFill>
                    <a:srgbClr val="0000C8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altLang="en-US" sz="2000" baseline="-25000" dirty="0">
                  <a:solidFill>
                    <a:srgbClr val="0000C8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000" dirty="0">
                <a:solidFill>
                  <a:srgbClr val="0000C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>
              <a:off x="3572895" y="5173451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C8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357" y="4379665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932" y="4945872"/>
            <a:ext cx="88562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685800" y="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TRUYỀN VÀ BIẾN ĐỔI CHUYỂN ĐỘNG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3770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2" grpId="0"/>
      <p:bldP spid="11" grpId="0"/>
      <p:bldP spid="13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74724" y="91343"/>
            <a:ext cx="8864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Truyền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039" y="507477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404" y="1344775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34378"/>
              </p:ext>
            </p:extLst>
          </p:nvPr>
        </p:nvGraphicFramePr>
        <p:xfrm>
          <a:off x="595724" y="1843823"/>
          <a:ext cx="5219347" cy="1566623"/>
        </p:xfrm>
        <a:graphic>
          <a:graphicData uri="http://schemas.openxmlformats.org/drawingml/2006/table">
            <a:tbl>
              <a:tblPr/>
              <a:tblGrid>
                <a:gridCol w="163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 độ quay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1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kumimoji="0" lang="en-US" altLang="en-US" sz="2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2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</a:t>
                      </a:r>
                      <a:r>
                        <a:rPr kumimoji="0" lang="en-US" altLang="en-US" sz="25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7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n-US" altLang="en-US" sz="2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25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en-US" sz="25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bd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9342" y="3606854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09768" y="3506057"/>
            <a:ext cx="3833871" cy="1066800"/>
            <a:chOff x="1347729" y="4724400"/>
            <a:chExt cx="3833871" cy="1066800"/>
          </a:xfrm>
        </p:grpSpPr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1347729" y="4724400"/>
              <a:ext cx="3833871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dirty="0" err="1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sz="36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=</a:t>
              </a:r>
              <a:r>
                <a:rPr lang="en-US" altLang="en-US" sz="36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4800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en-US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=      </a:t>
              </a:r>
              <a:r>
                <a:rPr lang="en-US" altLang="en-US" sz="4800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altLang="en-US" baseline="30000" dirty="0">
                  <a:solidFill>
                    <a:srgbClr val="0000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3886200" y="5105400"/>
              <a:ext cx="78587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dirty="0">
                  <a:solidFill>
                    <a:srgbClr val="0000C8"/>
                  </a:solidFill>
                  <a:latin typeface="Times New Roman" panose="02020603050405020304" pitchFamily="18" charset="0"/>
                </a:rPr>
                <a:t>Z</a:t>
              </a:r>
              <a:r>
                <a:rPr lang="en-US" altLang="en-US" baseline="-25000" dirty="0">
                  <a:solidFill>
                    <a:srgbClr val="0000C8"/>
                  </a:solidFill>
                </a:rPr>
                <a:t>2</a:t>
              </a:r>
            </a:p>
          </p:txBody>
        </p:sp>
        <p:sp>
          <p:nvSpPr>
            <p:cNvPr id="16" name="Line 43"/>
            <p:cNvSpPr>
              <a:spLocks noChangeShapeType="1"/>
            </p:cNvSpPr>
            <p:nvPr/>
          </p:nvSpPr>
          <p:spPr bwMode="auto">
            <a:xfrm>
              <a:off x="2134194" y="517364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C8"/>
                </a:solidFill>
              </a:endParaRPr>
            </a:p>
          </p:txBody>
        </p:sp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2438994" y="5149850"/>
              <a:ext cx="761406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dirty="0">
                  <a:solidFill>
                    <a:srgbClr val="0000C8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altLang="en-US" sz="2000" baseline="-25000" dirty="0">
                  <a:solidFill>
                    <a:srgbClr val="0000C8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000" dirty="0">
                <a:solidFill>
                  <a:srgbClr val="0000C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>
              <a:off x="3572895" y="5173451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C8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4639" y="4369311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8800" y="4428561"/>
            <a:ext cx="53260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uyen dong banh r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7872" y="885459"/>
            <a:ext cx="2515169" cy="2543429"/>
          </a:xfrm>
          <a:prstGeom prst="rect">
            <a:avLst/>
          </a:prstGeom>
        </p:spPr>
      </p:pic>
      <p:pic>
        <p:nvPicPr>
          <p:cNvPr id="6" name="Truyen dong xic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8803" b="14709"/>
          <a:stretch/>
        </p:blipFill>
        <p:spPr>
          <a:xfrm>
            <a:off x="6655972" y="3579027"/>
            <a:ext cx="2438968" cy="1145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6408" y="504504"/>
            <a:ext cx="50405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endParaRPr lang="en-US" sz="2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30039" y="5422392"/>
            <a:ext cx="852963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 tập liên quan đến tỉ số truyền</a:t>
            </a:r>
            <a:r>
              <a:rPr lang="en-US" altLang="zh-CN" sz="2800" u="sng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altLang="zh-CN" sz="2700">
                <a:latin typeface="Times New Roman" panose="02020603050405020304" pitchFamily="18" charset="0"/>
                <a:ea typeface="SimSun" panose="02010600030101010101" pitchFamily="2" charset="-122"/>
              </a:rPr>
              <a:t>Đĩa xích của xe đạp có 80 răng, đĩa líp có 40 răng. Tính tỉ số truyền i? </a:t>
            </a:r>
          </a:p>
        </p:txBody>
      </p:sp>
    </p:spTree>
    <p:extLst>
      <p:ext uri="{BB962C8B-B14F-4D97-AF65-F5344CB8AC3E}">
        <p14:creationId xmlns:p14="http://schemas.microsoft.com/office/powerpoint/2010/main" val="162817417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  <p:bldP spid="2" grpId="0"/>
      <p:bldP spid="11" grpId="0"/>
      <p:bldP spid="13" grpId="0"/>
      <p:bldP spid="19" grpId="0"/>
      <p:bldP spid="2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7392" y="844813"/>
            <a:ext cx="88642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Nêu nguyên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việc khi cơ cấu thực hiện biến đổi từ chuyển động tịnh tiến thành chuyển động quay.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ơ cấu tay quay con trượ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66.6666"/>
                </p14:media>
              </p:ext>
            </p:extLst>
          </p:nvPr>
        </p:nvPicPr>
        <p:blipFill rotWithShape="1">
          <a:blip r:embed="rId4"/>
          <a:srcRect l="22500" t="12963" r="15834" b="10000"/>
          <a:stretch>
            <a:fillRect/>
          </a:stretch>
        </p:blipFill>
        <p:spPr>
          <a:xfrm>
            <a:off x="2514600" y="2743200"/>
            <a:ext cx="3195145" cy="2822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2196" y="1923694"/>
            <a:ext cx="3615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cấu tay quay – con trượt</a:t>
            </a:r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85800" y="202287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TRUYỀN VÀ BIẾN ĐỔI CHUYỂN ĐỘNG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9514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88502" y="2558110"/>
            <a:ext cx="8632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Vì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Nêu một số biện pháp an toàn điện?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8502" y="3657600"/>
            <a:ext cx="3016249" cy="2258362"/>
            <a:chOff x="184151" y="879526"/>
            <a:chExt cx="3311950" cy="22583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151" y="1019442"/>
              <a:ext cx="1333500" cy="19565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367" y="879526"/>
              <a:ext cx="1646415" cy="12123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552" y="1981200"/>
              <a:ext cx="1987549" cy="11566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751" y="3887317"/>
            <a:ext cx="2786539" cy="2081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248" y="3785207"/>
            <a:ext cx="2902752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15" y="1198996"/>
            <a:ext cx="88884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Điện năng có vai trò gì trong đời sống và sản xuất?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219200" y="63230"/>
            <a:ext cx="6241248" cy="8538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III : KỸ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ĐIỆN</a:t>
            </a:r>
          </a:p>
        </p:txBody>
      </p:sp>
    </p:spTree>
    <p:extLst>
      <p:ext uri="{BB962C8B-B14F-4D97-AF65-F5344CB8AC3E}">
        <p14:creationId xmlns:p14="http://schemas.microsoft.com/office/powerpoint/2010/main" val="373328666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KỸ THUẬT ĐIỆN</a:t>
            </a:r>
          </a:p>
        </p:txBody>
      </p:sp>
      <p:sp>
        <p:nvSpPr>
          <p:cNvPr id="14" name="AutoShape 42"/>
          <p:cNvSpPr>
            <a:spLocks noChangeArrowheads="1"/>
          </p:cNvSpPr>
          <p:nvPr/>
        </p:nvSpPr>
        <p:spPr bwMode="auto">
          <a:xfrm>
            <a:off x="3276600" y="838200"/>
            <a:ext cx="2057400" cy="919401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CÁCH ĐIỆN</a:t>
            </a:r>
          </a:p>
        </p:txBody>
      </p:sp>
      <p:sp>
        <p:nvSpPr>
          <p:cNvPr id="15" name="AutoShape 40"/>
          <p:cNvSpPr>
            <a:spLocks noChangeArrowheads="1"/>
          </p:cNvSpPr>
          <p:nvPr/>
        </p:nvSpPr>
        <p:spPr bwMode="auto">
          <a:xfrm>
            <a:off x="381000" y="838200"/>
            <a:ext cx="1898819" cy="91940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DẪN ĐIỆN</a:t>
            </a:r>
          </a:p>
        </p:txBody>
      </p:sp>
      <p:sp>
        <p:nvSpPr>
          <p:cNvPr id="16" name="AutoShape 41"/>
          <p:cNvSpPr>
            <a:spLocks noChangeArrowheads="1"/>
          </p:cNvSpPr>
          <p:nvPr/>
        </p:nvSpPr>
        <p:spPr bwMode="auto">
          <a:xfrm>
            <a:off x="6629400" y="838199"/>
            <a:ext cx="1898819" cy="919401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DẪN TỪ</a:t>
            </a:r>
          </a:p>
        </p:txBody>
      </p:sp>
      <p:grpSp>
        <p:nvGrpSpPr>
          <p:cNvPr id="17" name="Group 16"/>
          <p:cNvGrpSpPr/>
          <p:nvPr/>
        </p:nvGrpSpPr>
        <p:grpSpPr>
          <a:xfrm rot="5400000">
            <a:off x="4312920" y="-2415735"/>
            <a:ext cx="365760" cy="6248400"/>
            <a:chOff x="1658658" y="1061128"/>
            <a:chExt cx="365760" cy="6248400"/>
          </a:xfrm>
        </p:grpSpPr>
        <p:grpSp>
          <p:nvGrpSpPr>
            <p:cNvPr id="18" name="Group 17"/>
            <p:cNvGrpSpPr/>
            <p:nvPr/>
          </p:nvGrpSpPr>
          <p:grpSpPr>
            <a:xfrm>
              <a:off x="1658658" y="1061128"/>
              <a:ext cx="365760" cy="6248400"/>
              <a:chOff x="2211392" y="1431062"/>
              <a:chExt cx="365760" cy="6248400"/>
            </a:xfrm>
          </p:grpSpPr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2217080" y="1436750"/>
                <a:ext cx="0" cy="62179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2211392" y="1431062"/>
                <a:ext cx="3657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2211392" y="7679462"/>
                <a:ext cx="3657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1658658" y="4278266"/>
              <a:ext cx="36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4" name="Group 23"/>
          <p:cNvGrpSpPr/>
          <p:nvPr/>
        </p:nvGrpSpPr>
        <p:grpSpPr>
          <a:xfrm rot="5400000">
            <a:off x="1239999" y="1076745"/>
            <a:ext cx="519779" cy="1920241"/>
            <a:chOff x="5037178" y="-90056"/>
            <a:chExt cx="519779" cy="1920241"/>
          </a:xfrm>
        </p:grpSpPr>
        <p:grpSp>
          <p:nvGrpSpPr>
            <p:cNvPr id="25" name="Group 24"/>
            <p:cNvGrpSpPr/>
            <p:nvPr/>
          </p:nvGrpSpPr>
          <p:grpSpPr>
            <a:xfrm>
              <a:off x="5037178" y="-90056"/>
              <a:ext cx="519779" cy="1920241"/>
              <a:chOff x="4322242" y="1259021"/>
              <a:chExt cx="519779" cy="1920241"/>
            </a:xfrm>
          </p:grpSpPr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4537880" y="2173422"/>
                <a:ext cx="300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>
                <a:off x="4322242" y="2478218"/>
                <a:ext cx="18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4541983" y="1259021"/>
                <a:ext cx="300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2" name="Line 22"/>
              <p:cNvSpPr>
                <a:spLocks noChangeShapeType="1"/>
              </p:cNvSpPr>
              <p:nvPr/>
            </p:nvSpPr>
            <p:spPr bwMode="auto">
              <a:xfrm>
                <a:off x="4537876" y="1259022"/>
                <a:ext cx="0" cy="1920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5252821" y="1813483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39109" y="2296053"/>
            <a:ext cx="86164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990600" y="2300855"/>
            <a:ext cx="8665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981200" y="2300855"/>
            <a:ext cx="86890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5400000">
            <a:off x="4413938" y="1088076"/>
            <a:ext cx="519779" cy="1920241"/>
            <a:chOff x="5037178" y="-90056"/>
            <a:chExt cx="519779" cy="1920241"/>
          </a:xfrm>
        </p:grpSpPr>
        <p:grpSp>
          <p:nvGrpSpPr>
            <p:cNvPr id="38" name="Group 37"/>
            <p:cNvGrpSpPr/>
            <p:nvPr/>
          </p:nvGrpSpPr>
          <p:grpSpPr>
            <a:xfrm>
              <a:off x="5037178" y="-90056"/>
              <a:ext cx="519779" cy="1920241"/>
              <a:chOff x="4322242" y="1259021"/>
              <a:chExt cx="519779" cy="1920241"/>
            </a:xfrm>
          </p:grpSpPr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>
                <a:off x="4537880" y="2173422"/>
                <a:ext cx="300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15"/>
              <p:cNvSpPr>
                <a:spLocks noChangeShapeType="1"/>
              </p:cNvSpPr>
              <p:nvPr/>
            </p:nvSpPr>
            <p:spPr bwMode="auto">
              <a:xfrm>
                <a:off x="4322242" y="2478218"/>
                <a:ext cx="18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4541983" y="1259021"/>
                <a:ext cx="300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22"/>
              <p:cNvSpPr>
                <a:spLocks noChangeShapeType="1"/>
              </p:cNvSpPr>
              <p:nvPr/>
            </p:nvSpPr>
            <p:spPr bwMode="auto">
              <a:xfrm>
                <a:off x="4537876" y="1259022"/>
                <a:ext cx="0" cy="1920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5252821" y="1813483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3048000" y="2307384"/>
            <a:ext cx="8665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038600" y="2312186"/>
            <a:ext cx="99011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5132696" y="2312186"/>
            <a:ext cx="86890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 rot="5400000">
            <a:off x="7351570" y="1081042"/>
            <a:ext cx="519779" cy="1920241"/>
            <a:chOff x="5037178" y="-90056"/>
            <a:chExt cx="519779" cy="1920241"/>
          </a:xfrm>
        </p:grpSpPr>
        <p:grpSp>
          <p:nvGrpSpPr>
            <p:cNvPr id="50" name="Group 49"/>
            <p:cNvGrpSpPr/>
            <p:nvPr/>
          </p:nvGrpSpPr>
          <p:grpSpPr>
            <a:xfrm>
              <a:off x="5037178" y="-90056"/>
              <a:ext cx="519779" cy="1920241"/>
              <a:chOff x="4322242" y="1259021"/>
              <a:chExt cx="519779" cy="1920241"/>
            </a:xfrm>
          </p:grpSpPr>
          <p:sp>
            <p:nvSpPr>
              <p:cNvPr id="52" name="Line 20"/>
              <p:cNvSpPr>
                <a:spLocks noChangeShapeType="1"/>
              </p:cNvSpPr>
              <p:nvPr/>
            </p:nvSpPr>
            <p:spPr bwMode="auto">
              <a:xfrm>
                <a:off x="4537880" y="2173422"/>
                <a:ext cx="300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3" name="Line 15"/>
              <p:cNvSpPr>
                <a:spLocks noChangeShapeType="1"/>
              </p:cNvSpPr>
              <p:nvPr/>
            </p:nvSpPr>
            <p:spPr bwMode="auto">
              <a:xfrm>
                <a:off x="4322242" y="2478218"/>
                <a:ext cx="18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4" name="Line 20"/>
              <p:cNvSpPr>
                <a:spLocks noChangeShapeType="1"/>
              </p:cNvSpPr>
              <p:nvPr/>
            </p:nvSpPr>
            <p:spPr bwMode="auto">
              <a:xfrm>
                <a:off x="4541983" y="1259021"/>
                <a:ext cx="3000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4537876" y="1259022"/>
                <a:ext cx="0" cy="1920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252821" y="1813483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6123384" y="2300350"/>
            <a:ext cx="86653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7131739" y="2305152"/>
            <a:ext cx="99011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8215952" y="2305152"/>
            <a:ext cx="86890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9108" y="3429000"/>
            <a:ext cx="866537" cy="1938992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990600" y="3429000"/>
            <a:ext cx="866537" cy="3416320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1980714" y="3441680"/>
            <a:ext cx="903419" cy="3416320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 rot="5400000">
            <a:off x="320040" y="3261360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3" name="Line 15"/>
          <p:cNvSpPr>
            <a:spLocks noChangeShapeType="1"/>
          </p:cNvSpPr>
          <p:nvPr/>
        </p:nvSpPr>
        <p:spPr bwMode="auto">
          <a:xfrm rot="5400000">
            <a:off x="1234440" y="3261360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4" name="Line 15"/>
          <p:cNvSpPr>
            <a:spLocks noChangeShapeType="1"/>
          </p:cNvSpPr>
          <p:nvPr/>
        </p:nvSpPr>
        <p:spPr bwMode="auto">
          <a:xfrm rot="5400000">
            <a:off x="2225040" y="3261360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2994545" y="3440621"/>
            <a:ext cx="1017895" cy="2308324"/>
          </a:xfrm>
          <a:prstGeom prst="rect">
            <a:avLst/>
          </a:prstGeom>
          <a:solidFill>
            <a:srgbClr val="92D05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 rot="5400000">
            <a:off x="3290654" y="3304123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4107585" y="3455851"/>
            <a:ext cx="866537" cy="3416320"/>
          </a:xfrm>
          <a:prstGeom prst="rect">
            <a:avLst/>
          </a:prstGeom>
          <a:solidFill>
            <a:srgbClr val="92D05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19"/>
          <p:cNvSpPr txBox="1">
            <a:spLocks noChangeArrowheads="1"/>
          </p:cNvSpPr>
          <p:nvPr/>
        </p:nvSpPr>
        <p:spPr bwMode="auto">
          <a:xfrm>
            <a:off x="5062130" y="3442648"/>
            <a:ext cx="903419" cy="3416320"/>
          </a:xfrm>
          <a:prstGeom prst="rect">
            <a:avLst/>
          </a:prstGeom>
          <a:solidFill>
            <a:srgbClr val="92D05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6055056" y="3429000"/>
            <a:ext cx="1166977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7295864" y="3390559"/>
            <a:ext cx="86653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8248842" y="3402919"/>
            <a:ext cx="866537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72" name="Line 15"/>
          <p:cNvSpPr>
            <a:spLocks noChangeShapeType="1"/>
          </p:cNvSpPr>
          <p:nvPr/>
        </p:nvSpPr>
        <p:spPr bwMode="auto">
          <a:xfrm rot="5400000">
            <a:off x="8513245" y="3304123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3" name="Line 15"/>
          <p:cNvSpPr>
            <a:spLocks noChangeShapeType="1"/>
          </p:cNvSpPr>
          <p:nvPr/>
        </p:nvSpPr>
        <p:spPr bwMode="auto">
          <a:xfrm rot="5400000">
            <a:off x="7520019" y="3275541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" name="Line 15"/>
          <p:cNvSpPr>
            <a:spLocks noChangeShapeType="1"/>
          </p:cNvSpPr>
          <p:nvPr/>
        </p:nvSpPr>
        <p:spPr bwMode="auto">
          <a:xfrm rot="5400000">
            <a:off x="6483093" y="3279181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5" name="Line 15"/>
          <p:cNvSpPr>
            <a:spLocks noChangeShapeType="1"/>
          </p:cNvSpPr>
          <p:nvPr/>
        </p:nvSpPr>
        <p:spPr bwMode="auto">
          <a:xfrm rot="5400000">
            <a:off x="5376679" y="3305043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6" name="Line 15"/>
          <p:cNvSpPr>
            <a:spLocks noChangeShapeType="1"/>
          </p:cNvSpPr>
          <p:nvPr/>
        </p:nvSpPr>
        <p:spPr bwMode="auto">
          <a:xfrm rot="5400000">
            <a:off x="4403693" y="3318691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37547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3" grpId="0" animBg="1"/>
      <p:bldP spid="34" grpId="0" animBg="1"/>
      <p:bldP spid="35" grpId="0" animBg="1"/>
      <p:bldP spid="44" grpId="0" animBg="1"/>
      <p:bldP spid="47" grpId="0" animBg="1"/>
      <p:bldP spid="48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0" y="3619907"/>
            <a:ext cx="1542950" cy="22296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02" y="3255376"/>
            <a:ext cx="1667630" cy="22978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0473"/>
            <a:ext cx="9144000" cy="53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5335955"/>
            <a:ext cx="2386013" cy="5056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78" y="4826439"/>
            <a:ext cx="1091803" cy="9686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04" y="4781797"/>
            <a:ext cx="1283494" cy="11393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94" y="1086875"/>
            <a:ext cx="2351713" cy="777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10843" y="392377"/>
            <a:ext cx="43982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sym typeface="inpin heiti" panose="00000500000000000000" pitchFamily="2" charset="-122"/>
              </a:rPr>
              <a:t>HƯỚNG DẪN TỰ HỌC</a:t>
            </a:r>
            <a:endParaRPr lang="zh-CN" altLang="en-US" sz="3000" b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sym typeface="inpin heiti" panose="000005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0865" y="5795094"/>
            <a:ext cx="36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11742" y="1451287"/>
            <a:ext cx="853225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A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E200A7"/>
                </a:solidFill>
              </a:rPr>
              <a:t>- Các bạn tìm hiểu nội dung bài học và trả lời theo các câu hỏi định hướng trong bài giảng.</a:t>
            </a:r>
          </a:p>
          <a:p>
            <a:pPr eaLnBrk="1" hangingPunct="1"/>
            <a:r>
              <a:rPr lang="en-US" sz="2600" b="1">
                <a:solidFill>
                  <a:srgbClr val="E200A7"/>
                </a:solidFill>
              </a:rPr>
              <a:t>- Ghi chú lại những nội dung còn thắc mắc, chưa hiểu để đặt câu hỏi trong tiết tương tác.</a:t>
            </a:r>
          </a:p>
          <a:p>
            <a:pPr eaLnBrk="1" hangingPunct="1"/>
            <a:r>
              <a:rPr lang="en-US" sz="2600" b="1">
                <a:solidFill>
                  <a:srgbClr val="E200A7"/>
                </a:solidFill>
              </a:rPr>
              <a:t>- Chuẩn bị tốt cho bài kiểm tra cuối kì 1</a:t>
            </a:r>
            <a:endParaRPr lang="en-US" sz="2600" b="1" dirty="0">
              <a:solidFill>
                <a:srgbClr val="E200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2971800"/>
            <a:ext cx="1143000" cy="914400"/>
          </a:xfrm>
          <a:prstGeom prst="rect">
            <a:avLst/>
          </a:prstGeom>
          <a:solidFill>
            <a:srgbClr val="E1F33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HK1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807192" y="1371600"/>
            <a:ext cx="1905000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I: </a:t>
            </a:r>
          </a:p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KỸ THUẬT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398896" y="1981200"/>
            <a:ext cx="0" cy="3840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1406856" y="1981200"/>
            <a:ext cx="365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1143000" y="3429000"/>
            <a:ext cx="2743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3718233" y="1600200"/>
            <a:ext cx="528638" cy="748352"/>
            <a:chOff x="3718233" y="1600200"/>
            <a:chExt cx="528638" cy="748352"/>
          </a:xfrm>
        </p:grpSpPr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3946833" y="1600200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>
              <a:off x="3942071" y="2348552"/>
              <a:ext cx="3000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>
              <a:off x="3946833" y="1600200"/>
              <a:ext cx="0" cy="731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>
              <a:off x="3718233" y="19335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1" name="AutoShape 5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3D4A8">
                  <a:alpha val="48000"/>
                </a:srgbClr>
              </a:gs>
              <a:gs pos="25000">
                <a:srgbClr val="21D6E0">
                  <a:alpha val="49000"/>
                </a:srgbClr>
              </a:gs>
              <a:gs pos="75000">
                <a:srgbClr val="0087E6">
                  <a:alpha val="51000"/>
                </a:srgbClr>
              </a:gs>
              <a:gs pos="100000">
                <a:srgbClr val="005CBF">
                  <a:alpha val="52000"/>
                </a:srgbClr>
              </a:gs>
            </a:gsLst>
            <a:lin ang="5400000" scaled="1"/>
          </a:gradFill>
          <a:ln w="69850" cmpd="thinThick">
            <a:solidFill>
              <a:srgbClr val="00D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defRPr/>
            </a:pPr>
            <a:r>
              <a:rPr lang="en-US" sz="3600" b="1" kern="1200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HỌC KỲ I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1797380" y="3124200"/>
            <a:ext cx="1909124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II: </a:t>
            </a:r>
          </a:p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1772616" y="5157788"/>
            <a:ext cx="1939576" cy="129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III: </a:t>
            </a:r>
          </a:p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</a:t>
            </a:r>
          </a:p>
          <a:p>
            <a:pPr algn="ctr"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191000" y="2084218"/>
            <a:ext cx="4587567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>
            <a:off x="1400488" y="3671888"/>
            <a:ext cx="365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1400488" y="5821680"/>
            <a:ext cx="365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3711266" y="3333464"/>
            <a:ext cx="551172" cy="1287440"/>
            <a:chOff x="3711266" y="3333464"/>
            <a:chExt cx="551172" cy="1287440"/>
          </a:xfrm>
        </p:grpSpPr>
        <p:sp>
          <p:nvSpPr>
            <p:cNvPr id="37" name="Line 20"/>
            <p:cNvSpPr>
              <a:spLocks noChangeShapeType="1"/>
            </p:cNvSpPr>
            <p:nvPr/>
          </p:nvSpPr>
          <p:spPr bwMode="auto">
            <a:xfrm>
              <a:off x="3939866" y="3333464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>
              <a:off x="3948752" y="4620904"/>
              <a:ext cx="3000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>
              <a:off x="3939866" y="3333464"/>
              <a:ext cx="0" cy="1280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>
              <a:off x="3711266" y="37623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3962400" y="3837296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12192" y="5490373"/>
            <a:ext cx="528638" cy="748352"/>
            <a:chOff x="3712192" y="5490373"/>
            <a:chExt cx="528638" cy="748352"/>
          </a:xfrm>
        </p:grpSpPr>
        <p:sp>
          <p:nvSpPr>
            <p:cNvPr id="46" name="Line 20"/>
            <p:cNvSpPr>
              <a:spLocks noChangeShapeType="1"/>
            </p:cNvSpPr>
            <p:nvPr/>
          </p:nvSpPr>
          <p:spPr bwMode="auto">
            <a:xfrm>
              <a:off x="3940792" y="5490373"/>
              <a:ext cx="3000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Line 21"/>
            <p:cNvSpPr>
              <a:spLocks noChangeShapeType="1"/>
            </p:cNvSpPr>
            <p:nvPr/>
          </p:nvSpPr>
          <p:spPr bwMode="auto">
            <a:xfrm>
              <a:off x="3936030" y="6238725"/>
              <a:ext cx="3000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8" name="Line 22"/>
            <p:cNvSpPr>
              <a:spLocks noChangeShapeType="1"/>
            </p:cNvSpPr>
            <p:nvPr/>
          </p:nvSpPr>
          <p:spPr bwMode="auto">
            <a:xfrm>
              <a:off x="3940792" y="5490373"/>
              <a:ext cx="0" cy="731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9" name="Line 23"/>
            <p:cNvSpPr>
              <a:spLocks noChangeShapeType="1"/>
            </p:cNvSpPr>
            <p:nvPr/>
          </p:nvSpPr>
          <p:spPr bwMode="auto">
            <a:xfrm>
              <a:off x="3712192" y="582374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4184959" y="5974391"/>
            <a:ext cx="4587567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4195762" y="3653135"/>
            <a:ext cx="4849504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IV: Chi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176215" y="3030700"/>
            <a:ext cx="4849504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4212255" y="5261773"/>
            <a:ext cx="4849504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218296" y="1371600"/>
            <a:ext cx="4849504" cy="461665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4218296" y="4274403"/>
            <a:ext cx="4849504" cy="830997"/>
          </a:xfrm>
          <a:prstGeom prst="rect">
            <a:avLst/>
          </a:prstGeom>
          <a:solidFill>
            <a:srgbClr val="FFC000"/>
          </a:solidFill>
          <a:ln>
            <a:solidFill>
              <a:srgbClr val="002E0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3978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3" grpId="0" animBg="1"/>
      <p:bldP spid="3086" grpId="0" animBg="1"/>
      <p:bldP spid="3087" grpId="0" animBg="1"/>
      <p:bldP spid="309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0" grpId="0" animBg="1"/>
      <p:bldP spid="42" grpId="0" animBg="1"/>
      <p:bldP spid="41" grpId="0" animBg="1"/>
      <p:bldP spid="45" grpId="0" animBg="1"/>
      <p:bldP spid="3091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1895475" y="13485"/>
            <a:ext cx="5314666" cy="6664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VẼ KỸ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1669326"/>
            <a:ext cx="8305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i="1" u="sng">
                <a:solidFill>
                  <a:srgbClr val="FF0000"/>
                </a:solidFill>
                <a:latin typeface="Century Schoolbook" panose="02040604050505020304" pitchFamily="18" charset="0"/>
              </a:rPr>
              <a:t>Câu 1 </a:t>
            </a:r>
            <a:r>
              <a:rPr lang="en-US" altLang="en-US" sz="26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:</a:t>
            </a:r>
            <a:r>
              <a:rPr lang="en-US" altLang="en-US" sz="2600" dirty="0">
                <a:latin typeface="Century Schoolbook" panose="02040604050505020304" pitchFamily="18" charset="0"/>
              </a:rPr>
              <a:t> Cho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các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chiếu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Century Schoolbook" panose="02040604050505020304" pitchFamily="18" charset="0"/>
              </a:rPr>
              <a:t>đứng</a:t>
            </a:r>
            <a:r>
              <a:rPr lang="en-US" altLang="en-US" sz="2600" dirty="0">
                <a:latin typeface="Century Schoolbook" panose="02040604050505020304" pitchFamily="18" charset="0"/>
              </a:rPr>
              <a:t> 1, 2</a:t>
            </a:r>
            <a:r>
              <a:rPr lang="en-US" altLang="en-US" sz="2600">
                <a:latin typeface="Century Schoolbook" panose="02040604050505020304" pitchFamily="18" charset="0"/>
              </a:rPr>
              <a:t>, 3, 4;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chiếu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b="1" err="1">
                <a:solidFill>
                  <a:srgbClr val="FF0000"/>
                </a:solidFill>
                <a:latin typeface="Century Schoolbook" panose="02040604050505020304" pitchFamily="18" charset="0"/>
              </a:rPr>
              <a:t>bằng</a:t>
            </a:r>
            <a:r>
              <a:rPr lang="en-US" altLang="en-US" sz="2600">
                <a:latin typeface="Century Schoolbook" panose="02040604050505020304" pitchFamily="18" charset="0"/>
              </a:rPr>
              <a:t> 5, 6, 7, 8;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err="1">
                <a:latin typeface="Century Schoolbook" panose="02040604050505020304" pitchFamily="18" charset="0"/>
              </a:rPr>
              <a:t>chiếu</a:t>
            </a:r>
            <a:r>
              <a:rPr lang="en-US" altLang="en-US" sz="2600">
                <a:latin typeface="Century Schoolbook" panose="02040604050505020304" pitchFamily="18" charset="0"/>
              </a:rPr>
              <a:t> </a:t>
            </a:r>
            <a:r>
              <a:rPr lang="en-US" altLang="en-US" sz="2600" b="1">
                <a:solidFill>
                  <a:srgbClr val="5B00B2"/>
                </a:solidFill>
                <a:latin typeface="Century Schoolbook" panose="02040604050505020304" pitchFamily="18" charset="0"/>
              </a:rPr>
              <a:t>cạnh</a:t>
            </a:r>
            <a:r>
              <a:rPr lang="en-US" altLang="en-US" sz="2600">
                <a:latin typeface="Century Schoolbook" panose="02040604050505020304" pitchFamily="18" charset="0"/>
              </a:rPr>
              <a:t> 9, 10,11, 12 </a:t>
            </a:r>
            <a:r>
              <a:rPr lang="en-US" altLang="en-US" sz="2600" err="1">
                <a:latin typeface="Century Schoolbook" panose="02040604050505020304" pitchFamily="18" charset="0"/>
              </a:rPr>
              <a:t>và</a:t>
            </a:r>
            <a:r>
              <a:rPr lang="en-US" altLang="en-US" sz="2600">
                <a:latin typeface="Century Schoolbook" panose="02040604050505020304" pitchFamily="18" charset="0"/>
              </a:rPr>
              <a:t> </a:t>
            </a:r>
            <a:r>
              <a:rPr lang="en-US" altLang="en-US" sz="2600" b="1" i="1">
                <a:latin typeface="Century Schoolbook" panose="02040604050505020304" pitchFamily="18" charset="0"/>
              </a:rPr>
              <a:t>vật </a:t>
            </a:r>
            <a:r>
              <a:rPr lang="en-US" altLang="en-US" sz="2600" b="1" i="1" err="1">
                <a:latin typeface="Century Schoolbook" panose="02040604050505020304" pitchFamily="18" charset="0"/>
              </a:rPr>
              <a:t>thể</a:t>
            </a:r>
            <a:r>
              <a:rPr lang="en-US" altLang="en-US" sz="2600">
                <a:latin typeface="Century Schoolbook" panose="02040604050505020304" pitchFamily="18" charset="0"/>
              </a:rPr>
              <a:t> A .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Hãy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điền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số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thích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hợp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vào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bảng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để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chỉ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rõ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sự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tương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quan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giữa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các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chiếu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với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vật</a:t>
            </a:r>
            <a:r>
              <a:rPr lang="en-US" altLang="en-US" sz="2600" dirty="0">
                <a:latin typeface="Century Schoolbook" panose="02040604050505020304" pitchFamily="18" charset="0"/>
              </a:rPr>
              <a:t> </a:t>
            </a:r>
            <a:r>
              <a:rPr lang="en-US" altLang="en-US" sz="2600" dirty="0" err="1">
                <a:latin typeface="Century Schoolbook" panose="02040604050505020304" pitchFamily="18" charset="0"/>
              </a:rPr>
              <a:t>thể</a:t>
            </a:r>
            <a:r>
              <a:rPr lang="en-US" altLang="en-US" sz="2600" dirty="0">
                <a:latin typeface="Century Schoolbook" panose="020406040505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96088" y="3665160"/>
            <a:ext cx="5547912" cy="3048000"/>
            <a:chOff x="3596088" y="3665160"/>
            <a:chExt cx="5547912" cy="3048000"/>
          </a:xfrm>
        </p:grpSpPr>
        <p:pic>
          <p:nvPicPr>
            <p:cNvPr id="1026" name="Picture 2" descr="Giải bài tập Công nghệ 8: Tổng kết và ôn tập: Phần một, vẽ kĩ thuậ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088" y="3665160"/>
              <a:ext cx="5547912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210141" y="5334000"/>
              <a:ext cx="1933859" cy="1379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Group 1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719651"/>
              </p:ext>
            </p:extLst>
          </p:nvPr>
        </p:nvGraphicFramePr>
        <p:xfrm>
          <a:off x="76200" y="3810000"/>
          <a:ext cx="3429000" cy="2689223"/>
        </p:xfrm>
        <a:graphic>
          <a:graphicData uri="http://schemas.openxmlformats.org/drawingml/2006/table">
            <a:tbl>
              <a:tblPr/>
              <a:tblGrid>
                <a:gridCol w="2411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8DE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5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chiếu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đứng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E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chiếu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bằng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E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chiếu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cạnh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E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 Box 122"/>
          <p:cNvSpPr txBox="1">
            <a:spLocks noChangeArrowheads="1"/>
          </p:cNvSpPr>
          <p:nvPr/>
        </p:nvSpPr>
        <p:spPr bwMode="auto">
          <a:xfrm>
            <a:off x="1906445" y="3773269"/>
            <a:ext cx="99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Century Schoolbook" panose="02040604050505020304" pitchFamily="18" charset="0"/>
              </a:rPr>
              <a:t>Vật</a:t>
            </a:r>
            <a:r>
              <a:rPr lang="en-US" altLang="en-US" sz="1800" b="1" dirty="0">
                <a:latin typeface="Century Schoolbook" panose="02040604050505020304" pitchFamily="18" charset="0"/>
              </a:rPr>
              <a:t> </a:t>
            </a:r>
            <a:r>
              <a:rPr lang="en-US" altLang="en-US" sz="1800" b="1" dirty="0" err="1">
                <a:latin typeface="Century Schoolbook" panose="02040604050505020304" pitchFamily="18" charset="0"/>
              </a:rPr>
              <a:t>thể</a:t>
            </a:r>
            <a:endParaRPr lang="en-US" altLang="en-US" sz="1800" b="1" dirty="0">
              <a:latin typeface="Century Schoolbook" panose="02040604050505020304" pitchFamily="18" charset="0"/>
            </a:endParaRPr>
          </a:p>
        </p:txBody>
      </p:sp>
      <p:sp>
        <p:nvSpPr>
          <p:cNvPr id="15" name="Text Box 123"/>
          <p:cNvSpPr txBox="1">
            <a:spLocks noChangeArrowheads="1"/>
          </p:cNvSpPr>
          <p:nvPr/>
        </p:nvSpPr>
        <p:spPr bwMode="auto">
          <a:xfrm>
            <a:off x="109124" y="4196517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1600" b="1" dirty="0">
                <a:latin typeface="Century Schoolbook" panose="02040604050505020304" pitchFamily="18" charset="0"/>
              </a:rPr>
              <a:t> </a:t>
            </a:r>
            <a:r>
              <a:rPr lang="en-US" altLang="en-US" sz="1600" b="1" dirty="0" err="1">
                <a:latin typeface="Century Schoolbook" panose="02040604050505020304" pitchFamily="18" charset="0"/>
              </a:rPr>
              <a:t>chiếu</a:t>
            </a:r>
            <a:endParaRPr lang="en-US" altLang="en-US" sz="1600" b="1" dirty="0">
              <a:latin typeface="Century Schoolbook" panose="020406040505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6770" y="1062317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CHIẾU HƯỚNG CHIẾU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228302"/>
      </p:ext>
    </p:extLst>
  </p:cSld>
  <p:clrMapOvr>
    <a:masterClrMapping/>
  </p:clrMapOvr>
  <p:transition advTm="10073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8813" y="75356"/>
            <a:ext cx="447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KHỐI HÌNH 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0962" y="595938"/>
            <a:ext cx="8867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marL="457200" indent="-457200">
              <a:spcBef>
                <a:spcPts val="0"/>
              </a:spcBef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Khối đa diện: Hình hộp chữ nhật, hình lăng trụ đều, hình chóp đều.</a:t>
            </a:r>
          </a:p>
          <a:p>
            <a:pPr marL="457200" indent="-457200">
              <a:spcBef>
                <a:spcPts val="0"/>
              </a:spcBef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Khối tròn xoay: Hình trụ, hình nón, hình cầu</a:t>
            </a:r>
          </a:p>
        </p:txBody>
      </p:sp>
      <p:pic>
        <p:nvPicPr>
          <p:cNvPr id="54" name="Picture 6" descr="Thực hành bài 7 trang 20 Công Nghệ 8 | SGK Công nghệ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31" b="21776"/>
          <a:stretch/>
        </p:blipFill>
        <p:spPr bwMode="auto">
          <a:xfrm>
            <a:off x="4317445" y="2301942"/>
            <a:ext cx="1092755" cy="2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Thực hành bài 7 trang 20 Công Nghệ 8 | SGK Công nghệ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2" t="46224" b="18576"/>
          <a:stretch/>
        </p:blipFill>
        <p:spPr bwMode="auto">
          <a:xfrm>
            <a:off x="4083213" y="5356793"/>
            <a:ext cx="2209800" cy="10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6" name="Group 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868153"/>
              </p:ext>
            </p:extLst>
          </p:nvPr>
        </p:nvGraphicFramePr>
        <p:xfrm>
          <a:off x="38100" y="2383895"/>
          <a:ext cx="3981613" cy="1919704"/>
        </p:xfrm>
        <a:graphic>
          <a:graphicData uri="http://schemas.openxmlformats.org/drawingml/2006/table">
            <a:tbl>
              <a:tblPr/>
              <a:tblGrid>
                <a:gridCol w="2271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khối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53" marB="456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53" marB="456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653" marB="456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trụ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 hộp</a:t>
                      </a:r>
                    </a:p>
                  </a:txBody>
                  <a:tcPr marT="45653" marB="456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 nón cụt</a:t>
                      </a:r>
                    </a:p>
                  </a:txBody>
                  <a:tcPr marT="45653" marB="45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7" name="Group 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461484"/>
              </p:ext>
            </p:extLst>
          </p:nvPr>
        </p:nvGraphicFramePr>
        <p:xfrm>
          <a:off x="99089" y="4881112"/>
          <a:ext cx="3166878" cy="1446162"/>
        </p:xfrm>
        <a:graphic>
          <a:graphicData uri="http://schemas.openxmlformats.org/drawingml/2006/table">
            <a:tbl>
              <a:tblPr/>
              <a:tblGrid>
                <a:gridCol w="1781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khối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653" marB="456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653" marB="4565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nón cụt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Hình hộp</a:t>
                      </a:r>
                    </a:p>
                  </a:txBody>
                  <a:tcPr marT="45653" marB="4565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7FF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53" marB="456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6705599" y="1796267"/>
            <a:ext cx="2382449" cy="4154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u="sng">
                <a:solidFill>
                  <a:srgbClr val="FF0000"/>
                </a:solidFill>
                <a:latin typeface="Century Schoolbook" panose="02040604050505020304" pitchFamily="18" charset="0"/>
              </a:rPr>
              <a:t>Câu 2</a:t>
            </a:r>
            <a:r>
              <a:rPr lang="en-US" altLang="en-US" sz="2400" b="1">
                <a:solidFill>
                  <a:srgbClr val="FF0000"/>
                </a:solidFill>
                <a:latin typeface="Century Schoolbook" panose="02040604050505020304" pitchFamily="18" charset="0"/>
              </a:rPr>
              <a:t>:</a:t>
            </a:r>
            <a:r>
              <a:rPr lang="en-US" altLang="en-US" sz="240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Đọc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bản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vẽ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các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chiếu</a:t>
            </a:r>
            <a:r>
              <a:rPr lang="en-US" altLang="en-US" sz="2400" dirty="0">
                <a:latin typeface="Century Schoolbook" panose="02040604050505020304" pitchFamily="18" charset="0"/>
              </a:rPr>
              <a:t> (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400" dirty="0">
                <a:latin typeface="Century Schoolbook" panose="02040604050505020304" pitchFamily="18" charset="0"/>
              </a:rPr>
              <a:t> a,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400" dirty="0">
                <a:latin typeface="Century Schoolbook" panose="02040604050505020304" pitchFamily="18" charset="0"/>
              </a:rPr>
              <a:t> b),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sau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đó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đánh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dấu</a:t>
            </a:r>
            <a:r>
              <a:rPr lang="en-US" altLang="en-US" sz="2400" dirty="0">
                <a:latin typeface="Century Schoolbook" panose="02040604050505020304" pitchFamily="18" charset="0"/>
              </a:rPr>
              <a:t> (x)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vào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các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bảng</a:t>
            </a:r>
            <a:r>
              <a:rPr lang="en-US" altLang="en-US" sz="2400" dirty="0">
                <a:latin typeface="Century Schoolbook" panose="02040604050505020304" pitchFamily="18" charset="0"/>
              </a:rPr>
              <a:t> 3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và</a:t>
            </a:r>
            <a:r>
              <a:rPr lang="en-US" altLang="en-US" sz="2400" dirty="0">
                <a:latin typeface="Century Schoolbook" panose="02040604050505020304" pitchFamily="18" charset="0"/>
              </a:rPr>
              <a:t> 4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để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chỉ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rõ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sự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tương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quan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giữa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các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khối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với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hình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chiếu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của</a:t>
            </a:r>
            <a:r>
              <a:rPr lang="en-US" altLang="en-US" sz="2400" dirty="0">
                <a:latin typeface="Century Schoolbook" panose="02040604050505020304" pitchFamily="18" charset="0"/>
              </a:rPr>
              <a:t> </a:t>
            </a:r>
            <a:r>
              <a:rPr lang="en-US" altLang="en-US" sz="2400" dirty="0" err="1">
                <a:latin typeface="Century Schoolbook" panose="02040604050505020304" pitchFamily="18" charset="0"/>
              </a:rPr>
              <a:t>chúng</a:t>
            </a:r>
            <a:r>
              <a:rPr lang="en-US" altLang="en-US" sz="2400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-381000" y="1873500"/>
            <a:ext cx="2246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err="1">
                <a:solidFill>
                  <a:srgbClr val="FF0000"/>
                </a:solidFill>
                <a:latin typeface="Century Schoolbook" panose="02040604050505020304" pitchFamily="18" charset="0"/>
              </a:rPr>
              <a:t>Bảng</a:t>
            </a:r>
            <a:r>
              <a:rPr lang="en-US" altLang="en-US" sz="2000">
                <a:solidFill>
                  <a:srgbClr val="FF0000"/>
                </a:solidFill>
                <a:latin typeface="Century Schoolbook" panose="02040604050505020304" pitchFamily="18" charset="0"/>
              </a:rPr>
              <a:t> 3 (a</a:t>
            </a:r>
            <a:r>
              <a:rPr lang="en-US" altLang="en-US" sz="2000" dirty="0">
                <a:solidFill>
                  <a:srgbClr val="FF0000"/>
                </a:solidFill>
                <a:latin typeface="Century Schoolbook" panose="02040604050505020304" pitchFamily="18" charset="0"/>
              </a:rPr>
              <a:t>)</a:t>
            </a:r>
          </a:p>
        </p:txBody>
      </p:sp>
      <p:sp>
        <p:nvSpPr>
          <p:cNvPr id="60" name="TextBox 16"/>
          <p:cNvSpPr txBox="1">
            <a:spLocks noChangeArrowheads="1"/>
          </p:cNvSpPr>
          <p:nvPr/>
        </p:nvSpPr>
        <p:spPr bwMode="auto">
          <a:xfrm>
            <a:off x="-381000" y="4481002"/>
            <a:ext cx="2246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err="1">
                <a:solidFill>
                  <a:srgbClr val="FF0000"/>
                </a:solidFill>
                <a:latin typeface="Century Schoolbook" panose="02040604050505020304" pitchFamily="18" charset="0"/>
              </a:rPr>
              <a:t>Bảng</a:t>
            </a:r>
            <a:r>
              <a:rPr lang="en-US" altLang="en-US" sz="2000">
                <a:solidFill>
                  <a:srgbClr val="FF0000"/>
                </a:solidFill>
                <a:latin typeface="Century Schoolbook" panose="02040604050505020304" pitchFamily="18" charset="0"/>
              </a:rPr>
              <a:t> 4 (b</a:t>
            </a:r>
            <a:r>
              <a:rPr lang="en-US" altLang="en-US" sz="2000" dirty="0">
                <a:solidFill>
                  <a:srgbClr val="FF0000"/>
                </a:solidFill>
                <a:latin typeface="Century Schoolbook" panose="02040604050505020304" pitchFamily="18" charset="0"/>
              </a:rPr>
              <a:t>)</a:t>
            </a:r>
          </a:p>
        </p:txBody>
      </p:sp>
      <p:sp>
        <p:nvSpPr>
          <p:cNvPr id="61" name="TextBox 17"/>
          <p:cNvSpPr txBox="1">
            <a:spLocks noChangeArrowheads="1"/>
          </p:cNvSpPr>
          <p:nvPr/>
        </p:nvSpPr>
        <p:spPr bwMode="auto">
          <a:xfrm>
            <a:off x="4302622" y="4191650"/>
            <a:ext cx="70376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entury Schoolbook" panose="02040604050505020304" pitchFamily="18" charset="0"/>
              </a:rPr>
              <a:t>    a</a:t>
            </a:r>
          </a:p>
        </p:txBody>
      </p:sp>
      <p:sp>
        <p:nvSpPr>
          <p:cNvPr id="62" name="TextBox 19"/>
          <p:cNvSpPr txBox="1">
            <a:spLocks noChangeArrowheads="1"/>
          </p:cNvSpPr>
          <p:nvPr/>
        </p:nvSpPr>
        <p:spPr bwMode="auto">
          <a:xfrm>
            <a:off x="4438811" y="6312339"/>
            <a:ext cx="97138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entury Schoolbook" panose="02040604050505020304" pitchFamily="18" charset="0"/>
              </a:rPr>
              <a:t>      </a:t>
            </a:r>
            <a:r>
              <a:rPr lang="en-US" altLang="en-US" sz="2400" dirty="0">
                <a:latin typeface="Century Schoolbook" panose="02040604050505020304" pitchFamily="18" charset="0"/>
              </a:rPr>
              <a:t>b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06388" y="2590800"/>
            <a:ext cx="8610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31788" y="3276600"/>
            <a:ext cx="8610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979694" y="5181600"/>
            <a:ext cx="26694" cy="5848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438811" y="5257800"/>
            <a:ext cx="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006388" y="2895600"/>
            <a:ext cx="8610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88622" y="234004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67400" y="2678668"/>
            <a:ext cx="33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860988" y="3135868"/>
            <a:ext cx="35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267200" y="4888468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800600" y="4800600"/>
            <a:ext cx="33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26599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3429000"/>
            <a:ext cx="4343400" cy="2590800"/>
            <a:chOff x="228600" y="2946852"/>
            <a:chExt cx="4876800" cy="2945495"/>
          </a:xfrm>
        </p:grpSpPr>
        <p:sp>
          <p:nvSpPr>
            <p:cNvPr id="2" name="Rectangle 1"/>
            <p:cNvSpPr/>
            <p:nvPr/>
          </p:nvSpPr>
          <p:spPr>
            <a:xfrm>
              <a:off x="228600" y="2946852"/>
              <a:ext cx="4876800" cy="294549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Bài tập lập trình Phay CNC từ cơ bản đến nâng cao có lời giả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130775"/>
              <a:ext cx="4600597" cy="257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8" descr="Bài 4 trang 55 Công nghệ 8 | Hay nhất Giải bài tập Công ngh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97" y="3251651"/>
            <a:ext cx="3810000" cy="294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i 1 trang 24 Công nghệ 11 | Hay nhất Giải bài tập Công ngh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63500"/>
            <a:ext cx="3200400" cy="232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38900" y="235824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vẽ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851" y="1085902"/>
            <a:ext cx="4762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61627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vẽ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61627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331" y="163139"/>
            <a:ext cx="283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HÌNH CẮT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5114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36_H11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1" y="1028701"/>
            <a:ext cx="14033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9" descr="T36_H1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7009"/>
            <a:ext cx="4041775" cy="1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4" name="Group 116"/>
          <p:cNvGrpSpPr>
            <a:grpSpLocks/>
          </p:cNvGrpSpPr>
          <p:nvPr/>
        </p:nvGrpSpPr>
        <p:grpSpPr bwMode="auto">
          <a:xfrm>
            <a:off x="3143251" y="2402681"/>
            <a:ext cx="1008063" cy="728663"/>
            <a:chOff x="5209918" y="4233401"/>
            <a:chExt cx="972000" cy="972000"/>
          </a:xfrm>
        </p:grpSpPr>
        <p:sp>
          <p:nvSpPr>
            <p:cNvPr id="48" name="Partial Circle 47"/>
            <p:cNvSpPr/>
            <p:nvPr/>
          </p:nvSpPr>
          <p:spPr bwMode="auto">
            <a:xfrm>
              <a:off x="5209918" y="4233401"/>
              <a:ext cx="972000" cy="972000"/>
            </a:xfrm>
            <a:prstGeom prst="pi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b="1">
                <a:latin typeface="Arial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655354" y="4260402"/>
              <a:ext cx="81127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5400000">
              <a:off x="5848564" y="4431761"/>
              <a:ext cx="108000" cy="54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0485" name="Group 298"/>
          <p:cNvGrpSpPr>
            <a:grpSpLocks/>
          </p:cNvGrpSpPr>
          <p:nvPr/>
        </p:nvGrpSpPr>
        <p:grpSpPr bwMode="auto">
          <a:xfrm>
            <a:off x="7354888" y="2274095"/>
            <a:ext cx="1331912" cy="998935"/>
            <a:chOff x="6751499" y="2201984"/>
            <a:chExt cx="972001" cy="974560"/>
          </a:xfrm>
        </p:grpSpPr>
        <p:sp>
          <p:nvSpPr>
            <p:cNvPr id="300" name="Partial Circle 299"/>
            <p:cNvSpPr/>
            <p:nvPr/>
          </p:nvSpPr>
          <p:spPr bwMode="auto">
            <a:xfrm>
              <a:off x="6751499" y="2204307"/>
              <a:ext cx="972001" cy="972237"/>
            </a:xfrm>
            <a:prstGeom prst="pi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b="1">
                <a:latin typeface="Arial" charset="0"/>
              </a:endParaRPr>
            </a:p>
          </p:txBody>
        </p:sp>
        <p:sp>
          <p:nvSpPr>
            <p:cNvPr id="20732" name="Rectangle 300"/>
            <p:cNvSpPr>
              <a:spLocks noChangeArrowheads="1"/>
            </p:cNvSpPr>
            <p:nvPr/>
          </p:nvSpPr>
          <p:spPr bwMode="auto">
            <a:xfrm>
              <a:off x="7212003" y="2201984"/>
              <a:ext cx="51158" cy="432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Arial" charset="0"/>
              </a:endParaRPr>
            </a:p>
          </p:txBody>
        </p:sp>
        <p:sp>
          <p:nvSpPr>
            <p:cNvPr id="20733" name="Rectangle 301"/>
            <p:cNvSpPr>
              <a:spLocks noChangeArrowheads="1"/>
            </p:cNvSpPr>
            <p:nvPr/>
          </p:nvSpPr>
          <p:spPr bwMode="auto">
            <a:xfrm rot="5400000">
              <a:off x="7435500" y="2420535"/>
              <a:ext cx="72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b="1">
                <a:latin typeface="Arial" charset="0"/>
              </a:endParaRPr>
            </a:p>
          </p:txBody>
        </p:sp>
      </p:grpSp>
      <p:grpSp>
        <p:nvGrpSpPr>
          <p:cNvPr id="20486" name="Group 223"/>
          <p:cNvGrpSpPr>
            <a:grpSpLocks/>
          </p:cNvGrpSpPr>
          <p:nvPr/>
        </p:nvGrpSpPr>
        <p:grpSpPr bwMode="auto">
          <a:xfrm flipV="1">
            <a:off x="4991101" y="3114675"/>
            <a:ext cx="523875" cy="448866"/>
            <a:chOff x="6096000" y="1214329"/>
            <a:chExt cx="523200" cy="585742"/>
          </a:xfrm>
        </p:grpSpPr>
        <p:grpSp>
          <p:nvGrpSpPr>
            <p:cNvPr id="20725" name="Group 228"/>
            <p:cNvGrpSpPr>
              <a:grpSpLocks/>
            </p:cNvGrpSpPr>
            <p:nvPr/>
          </p:nvGrpSpPr>
          <p:grpSpPr bwMode="auto">
            <a:xfrm>
              <a:off x="6248400" y="1214329"/>
              <a:ext cx="370800" cy="580871"/>
              <a:chOff x="6248400" y="1214329"/>
              <a:chExt cx="370800" cy="580871"/>
            </a:xfrm>
          </p:grpSpPr>
          <p:cxnSp>
            <p:nvCxnSpPr>
              <p:cNvPr id="233" name="Straight Connector 232"/>
              <p:cNvCxnSpPr/>
              <p:nvPr/>
            </p:nvCxnSpPr>
            <p:spPr>
              <a:xfrm flipH="1">
                <a:off x="6324305" y="1214329"/>
                <a:ext cx="294895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 flipH="1">
                <a:off x="6248203" y="1218991"/>
                <a:ext cx="294895" cy="5764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26" name="Group 229"/>
            <p:cNvGrpSpPr>
              <a:grpSpLocks/>
            </p:cNvGrpSpPr>
            <p:nvPr/>
          </p:nvGrpSpPr>
          <p:grpSpPr bwMode="auto">
            <a:xfrm>
              <a:off x="6096000" y="1219200"/>
              <a:ext cx="370800" cy="580871"/>
              <a:chOff x="6248400" y="1214329"/>
              <a:chExt cx="370800" cy="580871"/>
            </a:xfrm>
          </p:grpSpPr>
          <p:cxnSp>
            <p:nvCxnSpPr>
              <p:cNvPr id="231" name="Straight Connector 230"/>
              <p:cNvCxnSpPr/>
              <p:nvPr/>
            </p:nvCxnSpPr>
            <p:spPr>
              <a:xfrm flipH="1">
                <a:off x="6324502" y="1214120"/>
                <a:ext cx="294895" cy="5764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 flipH="1">
                <a:off x="6248400" y="1218780"/>
                <a:ext cx="294895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487" name="Straight Connector 270"/>
          <p:cNvCxnSpPr>
            <a:cxnSpLocks noChangeShapeType="1"/>
          </p:cNvCxnSpPr>
          <p:nvPr/>
        </p:nvCxnSpPr>
        <p:spPr bwMode="auto">
          <a:xfrm>
            <a:off x="6400800" y="2271714"/>
            <a:ext cx="0" cy="973931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0488" name="Group 12"/>
          <p:cNvGrpSpPr>
            <a:grpSpLocks/>
          </p:cNvGrpSpPr>
          <p:nvPr/>
        </p:nvGrpSpPr>
        <p:grpSpPr bwMode="auto">
          <a:xfrm>
            <a:off x="76200" y="2274094"/>
            <a:ext cx="2667000" cy="971550"/>
            <a:chOff x="457200" y="1676400"/>
            <a:chExt cx="2667000" cy="1295400"/>
          </a:xfrm>
        </p:grpSpPr>
        <p:cxnSp>
          <p:nvCxnSpPr>
            <p:cNvPr id="20723" name="Straight Connector 13"/>
            <p:cNvCxnSpPr>
              <a:cxnSpLocks noChangeShapeType="1"/>
            </p:cNvCxnSpPr>
            <p:nvPr/>
          </p:nvCxnSpPr>
          <p:spPr bwMode="auto">
            <a:xfrm>
              <a:off x="457200" y="1676400"/>
              <a:ext cx="2667000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24" name="Straight Connector 14"/>
            <p:cNvCxnSpPr>
              <a:cxnSpLocks noChangeShapeType="1"/>
            </p:cNvCxnSpPr>
            <p:nvPr/>
          </p:nvCxnSpPr>
          <p:spPr bwMode="auto">
            <a:xfrm>
              <a:off x="457200" y="2971800"/>
              <a:ext cx="2667000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90" name="Group 18"/>
          <p:cNvGrpSpPr>
            <a:grpSpLocks/>
          </p:cNvGrpSpPr>
          <p:nvPr/>
        </p:nvGrpSpPr>
        <p:grpSpPr bwMode="auto">
          <a:xfrm>
            <a:off x="52389" y="2388394"/>
            <a:ext cx="2233612" cy="742950"/>
            <a:chOff x="2743200" y="1828800"/>
            <a:chExt cx="2844000" cy="990600"/>
          </a:xfrm>
        </p:grpSpPr>
        <p:cxnSp>
          <p:nvCxnSpPr>
            <p:cNvPr id="20721" name="Straight Connector 16"/>
            <p:cNvCxnSpPr>
              <a:cxnSpLocks noChangeShapeType="1"/>
            </p:cNvCxnSpPr>
            <p:nvPr/>
          </p:nvCxnSpPr>
          <p:spPr bwMode="auto">
            <a:xfrm>
              <a:off x="2743200" y="1828800"/>
              <a:ext cx="2844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22" name="Straight Connector 17"/>
            <p:cNvCxnSpPr>
              <a:cxnSpLocks noChangeShapeType="1"/>
            </p:cNvCxnSpPr>
            <p:nvPr/>
          </p:nvCxnSpPr>
          <p:spPr bwMode="auto">
            <a:xfrm>
              <a:off x="2743200" y="2819400"/>
              <a:ext cx="2844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91" name="Group 39"/>
          <p:cNvGrpSpPr>
            <a:grpSpLocks/>
          </p:cNvGrpSpPr>
          <p:nvPr/>
        </p:nvGrpSpPr>
        <p:grpSpPr bwMode="auto">
          <a:xfrm>
            <a:off x="-304800" y="2731294"/>
            <a:ext cx="4165600" cy="0"/>
            <a:chOff x="3962400" y="2362200"/>
            <a:chExt cx="4165200" cy="0"/>
          </a:xfrm>
        </p:grpSpPr>
        <p:grpSp>
          <p:nvGrpSpPr>
            <p:cNvPr id="20711" name="Group 33"/>
            <p:cNvGrpSpPr>
              <a:grpSpLocks/>
            </p:cNvGrpSpPr>
            <p:nvPr/>
          </p:nvGrpSpPr>
          <p:grpSpPr bwMode="auto">
            <a:xfrm>
              <a:off x="3962400" y="2362200"/>
              <a:ext cx="2031600" cy="0"/>
              <a:chOff x="3962400" y="2362200"/>
              <a:chExt cx="2031600" cy="0"/>
            </a:xfrm>
          </p:grpSpPr>
          <p:cxnSp>
            <p:nvCxnSpPr>
              <p:cNvPr id="20717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18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19" name="Straight Connector 31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20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12" name="Group 34"/>
            <p:cNvGrpSpPr>
              <a:grpSpLocks/>
            </p:cNvGrpSpPr>
            <p:nvPr/>
          </p:nvGrpSpPr>
          <p:grpSpPr bwMode="auto">
            <a:xfrm>
              <a:off x="6096000" y="2362200"/>
              <a:ext cx="2031600" cy="0"/>
              <a:chOff x="3962400" y="2362200"/>
              <a:chExt cx="2031600" cy="0"/>
            </a:xfrm>
          </p:grpSpPr>
          <p:cxnSp>
            <p:nvCxnSpPr>
              <p:cNvPr id="20713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14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15" name="Straight Connector 37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16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20492" name="Straight Connector 41"/>
          <p:cNvCxnSpPr>
            <a:cxnSpLocks noChangeShapeType="1"/>
          </p:cNvCxnSpPr>
          <p:nvPr/>
        </p:nvCxnSpPr>
        <p:spPr bwMode="auto">
          <a:xfrm>
            <a:off x="2295526" y="2274094"/>
            <a:ext cx="14288" cy="97155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93" name="Oval 44"/>
          <p:cNvSpPr>
            <a:spLocks noChangeArrowheads="1"/>
          </p:cNvSpPr>
          <p:nvPr/>
        </p:nvSpPr>
        <p:spPr bwMode="auto">
          <a:xfrm>
            <a:off x="2971801" y="2246711"/>
            <a:ext cx="1368425" cy="1026319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 b="1">
              <a:latin typeface="Arial" charset="0"/>
            </a:endParaRPr>
          </a:p>
        </p:txBody>
      </p:sp>
      <p:grpSp>
        <p:nvGrpSpPr>
          <p:cNvPr id="20494" name="Group 67"/>
          <p:cNvGrpSpPr>
            <a:grpSpLocks/>
          </p:cNvGrpSpPr>
          <p:nvPr/>
        </p:nvGrpSpPr>
        <p:grpSpPr bwMode="auto">
          <a:xfrm rot="-5400000">
            <a:off x="3145434" y="2264768"/>
            <a:ext cx="2060972" cy="1036638"/>
            <a:chOff x="3962400" y="2362200"/>
            <a:chExt cx="4165200" cy="0"/>
          </a:xfrm>
        </p:grpSpPr>
        <p:grpSp>
          <p:nvGrpSpPr>
            <p:cNvPr id="20701" name="Group 68"/>
            <p:cNvGrpSpPr>
              <a:grpSpLocks/>
            </p:cNvGrpSpPr>
            <p:nvPr/>
          </p:nvGrpSpPr>
          <p:grpSpPr bwMode="auto">
            <a:xfrm>
              <a:off x="3962400" y="2362200"/>
              <a:ext cx="2031600" cy="0"/>
              <a:chOff x="3962400" y="2362200"/>
              <a:chExt cx="2031600" cy="0"/>
            </a:xfrm>
          </p:grpSpPr>
          <p:cxnSp>
            <p:nvCxnSpPr>
              <p:cNvPr id="20707" name="Straight Connector 74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08" name="Straight Connector 75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09" name="Straight Connector 76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10" name="Straight Connector 77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702" name="Group 69"/>
            <p:cNvGrpSpPr>
              <a:grpSpLocks/>
            </p:cNvGrpSpPr>
            <p:nvPr/>
          </p:nvGrpSpPr>
          <p:grpSpPr bwMode="auto">
            <a:xfrm>
              <a:off x="6096000" y="2362200"/>
              <a:ext cx="2031600" cy="0"/>
              <a:chOff x="3962400" y="2362200"/>
              <a:chExt cx="2031600" cy="0"/>
            </a:xfrm>
          </p:grpSpPr>
          <p:cxnSp>
            <p:nvCxnSpPr>
              <p:cNvPr id="20703" name="Straight Connector 70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04" name="Straight Connector 71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05" name="Straight Connector 72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06" name="Straight Connector 73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99" name="Rectangle 98"/>
          <p:cNvSpPr/>
          <p:nvPr/>
        </p:nvSpPr>
        <p:spPr>
          <a:xfrm>
            <a:off x="4743451" y="1874045"/>
            <a:ext cx="4348163" cy="17645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496" name="Group 99"/>
          <p:cNvGrpSpPr>
            <a:grpSpLocks/>
          </p:cNvGrpSpPr>
          <p:nvPr/>
        </p:nvGrpSpPr>
        <p:grpSpPr bwMode="auto">
          <a:xfrm>
            <a:off x="4724400" y="2394347"/>
            <a:ext cx="1993900" cy="742950"/>
            <a:chOff x="2743200" y="1828800"/>
            <a:chExt cx="2844000" cy="990600"/>
          </a:xfrm>
        </p:grpSpPr>
        <p:cxnSp>
          <p:nvCxnSpPr>
            <p:cNvPr id="20699" name="Straight Connector 100"/>
            <p:cNvCxnSpPr>
              <a:cxnSpLocks noChangeShapeType="1"/>
            </p:cNvCxnSpPr>
            <p:nvPr/>
          </p:nvCxnSpPr>
          <p:spPr bwMode="auto">
            <a:xfrm>
              <a:off x="2743200" y="1828800"/>
              <a:ext cx="2844000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00" name="Straight Connector 101"/>
            <p:cNvCxnSpPr>
              <a:cxnSpLocks noChangeShapeType="1"/>
            </p:cNvCxnSpPr>
            <p:nvPr/>
          </p:nvCxnSpPr>
          <p:spPr bwMode="auto">
            <a:xfrm>
              <a:off x="2743200" y="2819400"/>
              <a:ext cx="2844000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497" name="Group 105"/>
          <p:cNvGrpSpPr>
            <a:grpSpLocks/>
          </p:cNvGrpSpPr>
          <p:nvPr/>
        </p:nvGrpSpPr>
        <p:grpSpPr bwMode="auto">
          <a:xfrm>
            <a:off x="4724400" y="2274094"/>
            <a:ext cx="1651000" cy="971550"/>
            <a:chOff x="1524000" y="1676400"/>
            <a:chExt cx="2667000" cy="1295400"/>
          </a:xfrm>
        </p:grpSpPr>
        <p:cxnSp>
          <p:nvCxnSpPr>
            <p:cNvPr id="20697" name="Straight Connector 106"/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2667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98" name="Straight Connector 107"/>
            <p:cNvCxnSpPr>
              <a:cxnSpLocks noChangeShapeType="1"/>
            </p:cNvCxnSpPr>
            <p:nvPr/>
          </p:nvCxnSpPr>
          <p:spPr bwMode="auto">
            <a:xfrm>
              <a:off x="1524000" y="2971800"/>
              <a:ext cx="2667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2" name="Group 271"/>
          <p:cNvGrpSpPr>
            <a:grpSpLocks/>
          </p:cNvGrpSpPr>
          <p:nvPr/>
        </p:nvGrpSpPr>
        <p:grpSpPr bwMode="auto">
          <a:xfrm>
            <a:off x="381000" y="2274094"/>
            <a:ext cx="6324600" cy="971550"/>
            <a:chOff x="381000" y="1676400"/>
            <a:chExt cx="6324600" cy="1295400"/>
          </a:xfrm>
        </p:grpSpPr>
        <p:grpSp>
          <p:nvGrpSpPr>
            <p:cNvPr id="20691" name="Group 10"/>
            <p:cNvGrpSpPr>
              <a:grpSpLocks/>
            </p:cNvGrpSpPr>
            <p:nvPr/>
          </p:nvGrpSpPr>
          <p:grpSpPr bwMode="auto">
            <a:xfrm>
              <a:off x="381000" y="1676400"/>
              <a:ext cx="2412600" cy="1295400"/>
              <a:chOff x="1524000" y="1676400"/>
              <a:chExt cx="2667000" cy="1295400"/>
            </a:xfrm>
          </p:grpSpPr>
          <p:cxnSp>
            <p:nvCxnSpPr>
              <p:cNvPr id="20695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2667000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96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1524000" y="2971800"/>
                <a:ext cx="2667000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92" name="Group 108"/>
            <p:cNvGrpSpPr>
              <a:grpSpLocks/>
            </p:cNvGrpSpPr>
            <p:nvPr/>
          </p:nvGrpSpPr>
          <p:grpSpPr bwMode="auto">
            <a:xfrm>
              <a:off x="4712168" y="1828800"/>
              <a:ext cx="1993432" cy="990600"/>
              <a:chOff x="2743200" y="1828800"/>
              <a:chExt cx="2844000" cy="990600"/>
            </a:xfrm>
          </p:grpSpPr>
          <p:cxnSp>
            <p:nvCxnSpPr>
              <p:cNvPr id="20693" name="Straight Connector 109"/>
              <p:cNvCxnSpPr>
                <a:cxnSpLocks noChangeShapeType="1"/>
              </p:cNvCxnSpPr>
              <p:nvPr/>
            </p:nvCxnSpPr>
            <p:spPr bwMode="auto">
              <a:xfrm>
                <a:off x="2743200" y="1828800"/>
                <a:ext cx="2844000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94" name="Straight Connector 110"/>
              <p:cNvCxnSpPr>
                <a:cxnSpLocks noChangeShapeType="1"/>
              </p:cNvCxnSpPr>
              <p:nvPr/>
            </p:nvCxnSpPr>
            <p:spPr bwMode="auto">
              <a:xfrm>
                <a:off x="2743200" y="2819400"/>
                <a:ext cx="2844000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81" name="Group 280"/>
          <p:cNvGrpSpPr>
            <a:grpSpLocks/>
          </p:cNvGrpSpPr>
          <p:nvPr/>
        </p:nvGrpSpPr>
        <p:grpSpPr bwMode="auto">
          <a:xfrm>
            <a:off x="176214" y="2281238"/>
            <a:ext cx="6224587" cy="971550"/>
            <a:chOff x="176291" y="1685487"/>
            <a:chExt cx="6224509" cy="1295400"/>
          </a:xfrm>
        </p:grpSpPr>
        <p:grpSp>
          <p:nvGrpSpPr>
            <p:cNvPr id="20685" name="Group 19"/>
            <p:cNvGrpSpPr>
              <a:grpSpLocks/>
            </p:cNvGrpSpPr>
            <p:nvPr/>
          </p:nvGrpSpPr>
          <p:grpSpPr bwMode="auto">
            <a:xfrm>
              <a:off x="176291" y="1824092"/>
              <a:ext cx="2133600" cy="990600"/>
              <a:chOff x="2743200" y="1828800"/>
              <a:chExt cx="2844000" cy="990600"/>
            </a:xfrm>
          </p:grpSpPr>
          <p:cxnSp>
            <p:nvCxnSpPr>
              <p:cNvPr id="20689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2743200" y="1828800"/>
                <a:ext cx="2844000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90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2743200" y="2819400"/>
                <a:ext cx="2844000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686" name="Group 111"/>
            <p:cNvGrpSpPr>
              <a:grpSpLocks/>
            </p:cNvGrpSpPr>
            <p:nvPr/>
          </p:nvGrpSpPr>
          <p:grpSpPr bwMode="auto">
            <a:xfrm>
              <a:off x="4744800" y="1685487"/>
              <a:ext cx="1656000" cy="1295400"/>
              <a:chOff x="1524000" y="1676400"/>
              <a:chExt cx="2667000" cy="1295400"/>
            </a:xfrm>
          </p:grpSpPr>
          <p:cxnSp>
            <p:nvCxnSpPr>
              <p:cNvPr id="20687" name="Straight Connector 112"/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2667000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88" name="Straight Connector 113"/>
              <p:cNvCxnSpPr>
                <a:cxnSpLocks noChangeShapeType="1"/>
              </p:cNvCxnSpPr>
              <p:nvPr/>
            </p:nvCxnSpPr>
            <p:spPr bwMode="auto">
              <a:xfrm>
                <a:off x="1524000" y="2971800"/>
                <a:ext cx="2667000" cy="0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18" name="Rectangle 117"/>
          <p:cNvSpPr/>
          <p:nvPr/>
        </p:nvSpPr>
        <p:spPr>
          <a:xfrm>
            <a:off x="4743451" y="1927622"/>
            <a:ext cx="1984375" cy="16609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501" name="Group 217"/>
          <p:cNvGrpSpPr>
            <a:grpSpLocks/>
          </p:cNvGrpSpPr>
          <p:nvPr/>
        </p:nvGrpSpPr>
        <p:grpSpPr bwMode="auto">
          <a:xfrm>
            <a:off x="4733926" y="1906192"/>
            <a:ext cx="1998663" cy="482203"/>
            <a:chOff x="4734600" y="1186200"/>
            <a:chExt cx="1998764" cy="642600"/>
          </a:xfrm>
        </p:grpSpPr>
        <p:grpSp>
          <p:nvGrpSpPr>
            <p:cNvPr id="20638" name="Group 162"/>
            <p:cNvGrpSpPr>
              <a:grpSpLocks/>
            </p:cNvGrpSpPr>
            <p:nvPr/>
          </p:nvGrpSpPr>
          <p:grpSpPr bwMode="auto">
            <a:xfrm>
              <a:off x="5887800" y="1204587"/>
              <a:ext cx="817800" cy="595484"/>
              <a:chOff x="5801400" y="1204587"/>
              <a:chExt cx="817800" cy="595484"/>
            </a:xfrm>
          </p:grpSpPr>
          <p:grpSp>
            <p:nvGrpSpPr>
              <p:cNvPr id="20671" name="Group 125"/>
              <p:cNvGrpSpPr>
                <a:grpSpLocks/>
              </p:cNvGrpSpPr>
              <p:nvPr/>
            </p:nvGrpSpPr>
            <p:grpSpPr bwMode="auto">
              <a:xfrm>
                <a:off x="6096000" y="1214329"/>
                <a:ext cx="523200" cy="585742"/>
                <a:chOff x="6096000" y="1214329"/>
                <a:chExt cx="523200" cy="585742"/>
              </a:xfrm>
            </p:grpSpPr>
            <p:grpSp>
              <p:nvGrpSpPr>
                <p:cNvPr id="20679" name="Group 121"/>
                <p:cNvGrpSpPr>
                  <a:grpSpLocks/>
                </p:cNvGrpSpPr>
                <p:nvPr/>
              </p:nvGrpSpPr>
              <p:grpSpPr bwMode="auto">
                <a:xfrm>
                  <a:off x="6248400" y="1214329"/>
                  <a:ext cx="370800" cy="580871"/>
                  <a:chOff x="6248400" y="1214329"/>
                  <a:chExt cx="370800" cy="580871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 flipH="1">
                    <a:off x="6324685" y="1214760"/>
                    <a:ext cx="295289" cy="5759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6248481" y="1219519"/>
                    <a:ext cx="295289" cy="57596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680" name="Group 122"/>
                <p:cNvGrpSpPr>
                  <a:grpSpLocks/>
                </p:cNvGrpSpPr>
                <p:nvPr/>
              </p:nvGrpSpPr>
              <p:grpSpPr bwMode="auto">
                <a:xfrm>
                  <a:off x="6096000" y="1219200"/>
                  <a:ext cx="370800" cy="580871"/>
                  <a:chOff x="6248400" y="1214329"/>
                  <a:chExt cx="370800" cy="580871"/>
                </a:xfrm>
              </p:grpSpPr>
              <p:cxnSp>
                <p:nvCxnSpPr>
                  <p:cNvPr id="124" name="Straight Connector 123"/>
                  <p:cNvCxnSpPr/>
                  <p:nvPr/>
                </p:nvCxnSpPr>
                <p:spPr>
                  <a:xfrm flipH="1">
                    <a:off x="6324677" y="1214648"/>
                    <a:ext cx="295289" cy="57596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H="1">
                    <a:off x="6248473" y="1219408"/>
                    <a:ext cx="295289" cy="5759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672" name="Group 126"/>
              <p:cNvGrpSpPr>
                <a:grpSpLocks/>
              </p:cNvGrpSpPr>
              <p:nvPr/>
            </p:nvGrpSpPr>
            <p:grpSpPr bwMode="auto">
              <a:xfrm>
                <a:off x="5801400" y="1204587"/>
                <a:ext cx="523200" cy="585742"/>
                <a:chOff x="6096000" y="1214329"/>
                <a:chExt cx="523200" cy="585742"/>
              </a:xfrm>
            </p:grpSpPr>
            <p:grpSp>
              <p:nvGrpSpPr>
                <p:cNvPr id="20673" name="Group 127"/>
                <p:cNvGrpSpPr>
                  <a:grpSpLocks/>
                </p:cNvGrpSpPr>
                <p:nvPr/>
              </p:nvGrpSpPr>
              <p:grpSpPr bwMode="auto">
                <a:xfrm>
                  <a:off x="6248400" y="1214329"/>
                  <a:ext cx="370800" cy="580871"/>
                  <a:chOff x="6248400" y="1214329"/>
                  <a:chExt cx="370800" cy="580871"/>
                </a:xfrm>
              </p:grpSpPr>
              <p:cxnSp>
                <p:nvCxnSpPr>
                  <p:cNvPr id="132" name="Straight Connector 131"/>
                  <p:cNvCxnSpPr/>
                  <p:nvPr/>
                </p:nvCxnSpPr>
                <p:spPr>
                  <a:xfrm flipH="1">
                    <a:off x="6323995" y="1214982"/>
                    <a:ext cx="295289" cy="5759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 flipH="1">
                    <a:off x="6247791" y="1219741"/>
                    <a:ext cx="295289" cy="57596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674" name="Group 128"/>
                <p:cNvGrpSpPr>
                  <a:grpSpLocks/>
                </p:cNvGrpSpPr>
                <p:nvPr/>
              </p:nvGrpSpPr>
              <p:grpSpPr bwMode="auto">
                <a:xfrm>
                  <a:off x="6096000" y="1219200"/>
                  <a:ext cx="370800" cy="580871"/>
                  <a:chOff x="6248400" y="1214329"/>
                  <a:chExt cx="370800" cy="580871"/>
                </a:xfrm>
              </p:grpSpPr>
              <p:cxnSp>
                <p:nvCxnSpPr>
                  <p:cNvPr id="130" name="Straight Connector 129"/>
                  <p:cNvCxnSpPr/>
                  <p:nvPr/>
                </p:nvCxnSpPr>
                <p:spPr>
                  <a:xfrm flipH="1">
                    <a:off x="6323987" y="1214870"/>
                    <a:ext cx="295289" cy="57596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6247783" y="1219630"/>
                    <a:ext cx="295289" cy="57596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0639" name="Group 133"/>
            <p:cNvGrpSpPr>
              <a:grpSpLocks/>
            </p:cNvGrpSpPr>
            <p:nvPr/>
          </p:nvGrpSpPr>
          <p:grpSpPr bwMode="auto">
            <a:xfrm>
              <a:off x="5572800" y="1214329"/>
              <a:ext cx="523200" cy="585742"/>
              <a:chOff x="6096000" y="1214329"/>
              <a:chExt cx="523200" cy="585742"/>
            </a:xfrm>
          </p:grpSpPr>
          <p:grpSp>
            <p:nvGrpSpPr>
              <p:cNvPr id="20665" name="Group 134"/>
              <p:cNvGrpSpPr>
                <a:grpSpLocks/>
              </p:cNvGrpSpPr>
              <p:nvPr/>
            </p:nvGrpSpPr>
            <p:grpSpPr bwMode="auto">
              <a:xfrm>
                <a:off x="6248400" y="1214329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6324654" y="1214760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flipH="1">
                  <a:off x="6248450" y="1219519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66" name="Group 135"/>
              <p:cNvGrpSpPr>
                <a:grpSpLocks/>
              </p:cNvGrpSpPr>
              <p:nvPr/>
            </p:nvGrpSpPr>
            <p:grpSpPr bwMode="auto">
              <a:xfrm>
                <a:off x="6096000" y="1219200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 flipH="1">
                  <a:off x="6324646" y="1214648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6248442" y="1219408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640" name="Group 140"/>
            <p:cNvGrpSpPr>
              <a:grpSpLocks/>
            </p:cNvGrpSpPr>
            <p:nvPr/>
          </p:nvGrpSpPr>
          <p:grpSpPr bwMode="auto">
            <a:xfrm>
              <a:off x="5278200" y="1204587"/>
              <a:ext cx="523200" cy="585742"/>
              <a:chOff x="6096000" y="1214329"/>
              <a:chExt cx="523200" cy="585742"/>
            </a:xfrm>
          </p:grpSpPr>
          <p:grpSp>
            <p:nvGrpSpPr>
              <p:cNvPr id="20659" name="Group 141"/>
              <p:cNvGrpSpPr>
                <a:grpSpLocks/>
              </p:cNvGrpSpPr>
              <p:nvPr/>
            </p:nvGrpSpPr>
            <p:grpSpPr bwMode="auto">
              <a:xfrm>
                <a:off x="6248400" y="1214329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46" name="Straight Connector 145"/>
                <p:cNvCxnSpPr/>
                <p:nvPr/>
              </p:nvCxnSpPr>
              <p:spPr>
                <a:xfrm flipH="1">
                  <a:off x="6323964" y="1214982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47760" y="1219741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60" name="Group 142"/>
              <p:cNvGrpSpPr>
                <a:grpSpLocks/>
              </p:cNvGrpSpPr>
              <p:nvPr/>
            </p:nvGrpSpPr>
            <p:grpSpPr bwMode="auto">
              <a:xfrm>
                <a:off x="6096000" y="1219200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6323956" y="1214870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 flipH="1">
                  <a:off x="6247752" y="1219630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641" name="Group 170"/>
            <p:cNvGrpSpPr>
              <a:grpSpLocks/>
            </p:cNvGrpSpPr>
            <p:nvPr/>
          </p:nvGrpSpPr>
          <p:grpSpPr bwMode="auto">
            <a:xfrm>
              <a:off x="4734600" y="1204587"/>
              <a:ext cx="523200" cy="585742"/>
              <a:chOff x="6096000" y="1214329"/>
              <a:chExt cx="523200" cy="585742"/>
            </a:xfrm>
          </p:grpSpPr>
          <p:grpSp>
            <p:nvGrpSpPr>
              <p:cNvPr id="20653" name="Group 171"/>
              <p:cNvGrpSpPr>
                <a:grpSpLocks/>
              </p:cNvGrpSpPr>
              <p:nvPr/>
            </p:nvGrpSpPr>
            <p:grpSpPr bwMode="auto">
              <a:xfrm>
                <a:off x="6248400" y="1214329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H="1">
                  <a:off x="6324612" y="1214982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6248408" y="1219741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54" name="Group 172"/>
              <p:cNvGrpSpPr>
                <a:grpSpLocks/>
              </p:cNvGrpSpPr>
              <p:nvPr/>
            </p:nvGrpSpPr>
            <p:grpSpPr bwMode="auto">
              <a:xfrm>
                <a:off x="6096000" y="1219200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6324604" y="1214870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 flipH="1">
                  <a:off x="6248400" y="1219630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642" name="Group 184"/>
            <p:cNvGrpSpPr>
              <a:grpSpLocks/>
            </p:cNvGrpSpPr>
            <p:nvPr/>
          </p:nvGrpSpPr>
          <p:grpSpPr bwMode="auto">
            <a:xfrm>
              <a:off x="4963200" y="1219200"/>
              <a:ext cx="523200" cy="585742"/>
              <a:chOff x="6096000" y="1214329"/>
              <a:chExt cx="523200" cy="585742"/>
            </a:xfrm>
          </p:grpSpPr>
          <p:grpSp>
            <p:nvGrpSpPr>
              <p:cNvPr id="20647" name="Group 185"/>
              <p:cNvGrpSpPr>
                <a:grpSpLocks/>
              </p:cNvGrpSpPr>
              <p:nvPr/>
            </p:nvGrpSpPr>
            <p:grpSpPr bwMode="auto">
              <a:xfrm>
                <a:off x="6248400" y="1214329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 flipH="1">
                  <a:off x="6324624" y="1214649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H="1">
                  <a:off x="6248420" y="1219409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48" name="Group 186"/>
              <p:cNvGrpSpPr>
                <a:grpSpLocks/>
              </p:cNvGrpSpPr>
              <p:nvPr/>
            </p:nvGrpSpPr>
            <p:grpSpPr bwMode="auto">
              <a:xfrm>
                <a:off x="6096000" y="1219200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6324616" y="1214538"/>
                  <a:ext cx="295289" cy="57596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6248412" y="1219297"/>
                  <a:ext cx="295289" cy="5759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0" name="Straight Connector 209"/>
            <p:cNvCxnSpPr>
              <a:cxnSpLocks/>
            </p:cNvCxnSpPr>
            <p:nvPr/>
          </p:nvCxnSpPr>
          <p:spPr>
            <a:xfrm flipH="1">
              <a:off x="6553967" y="1505120"/>
              <a:ext cx="169872" cy="323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cxnSpLocks/>
            </p:cNvCxnSpPr>
            <p:nvPr/>
          </p:nvCxnSpPr>
          <p:spPr>
            <a:xfrm flipH="1">
              <a:off x="6487289" y="1319480"/>
              <a:ext cx="246075" cy="4680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cxnSpLocks/>
            </p:cNvCxnSpPr>
            <p:nvPr/>
          </p:nvCxnSpPr>
          <p:spPr>
            <a:xfrm flipH="1">
              <a:off x="4753651" y="1186200"/>
              <a:ext cx="200035" cy="414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cxnSpLocks/>
            </p:cNvCxnSpPr>
            <p:nvPr/>
          </p:nvCxnSpPr>
          <p:spPr>
            <a:xfrm flipH="1">
              <a:off x="4742538" y="1200480"/>
              <a:ext cx="101605" cy="252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02" name="Group 219"/>
          <p:cNvGrpSpPr>
            <a:grpSpLocks/>
          </p:cNvGrpSpPr>
          <p:nvPr/>
        </p:nvGrpSpPr>
        <p:grpSpPr bwMode="auto">
          <a:xfrm flipV="1">
            <a:off x="5916613" y="3118247"/>
            <a:ext cx="817562" cy="456009"/>
            <a:chOff x="5801400" y="1204587"/>
            <a:chExt cx="817800" cy="595484"/>
          </a:xfrm>
        </p:grpSpPr>
        <p:grpSp>
          <p:nvGrpSpPr>
            <p:cNvPr id="20624" name="Group 252"/>
            <p:cNvGrpSpPr>
              <a:grpSpLocks/>
            </p:cNvGrpSpPr>
            <p:nvPr/>
          </p:nvGrpSpPr>
          <p:grpSpPr bwMode="auto">
            <a:xfrm>
              <a:off x="6096000" y="1214329"/>
              <a:ext cx="523200" cy="585742"/>
              <a:chOff x="6096000" y="1214329"/>
              <a:chExt cx="523200" cy="585742"/>
            </a:xfrm>
          </p:grpSpPr>
          <p:grpSp>
            <p:nvGrpSpPr>
              <p:cNvPr id="20632" name="Group 260"/>
              <p:cNvGrpSpPr>
                <a:grpSpLocks/>
              </p:cNvGrpSpPr>
              <p:nvPr/>
            </p:nvGrpSpPr>
            <p:grpSpPr bwMode="auto">
              <a:xfrm>
                <a:off x="6248400" y="1214329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 flipH="1">
                  <a:off x="6325427" y="1213916"/>
                  <a:ext cx="293773" cy="5768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 flipH="1">
                  <a:off x="6253969" y="1218580"/>
                  <a:ext cx="289009" cy="5768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33" name="Group 261"/>
              <p:cNvGrpSpPr>
                <a:grpSpLocks/>
              </p:cNvGrpSpPr>
              <p:nvPr/>
            </p:nvGrpSpPr>
            <p:grpSpPr bwMode="auto">
              <a:xfrm>
                <a:off x="6096000" y="1219200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263" name="Straight Connector 262"/>
                <p:cNvCxnSpPr/>
                <p:nvPr/>
              </p:nvCxnSpPr>
              <p:spPr>
                <a:xfrm flipH="1">
                  <a:off x="6325383" y="1213709"/>
                  <a:ext cx="293773" cy="5768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6249161" y="1218374"/>
                  <a:ext cx="293773" cy="5768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625" name="Group 253"/>
            <p:cNvGrpSpPr>
              <a:grpSpLocks/>
            </p:cNvGrpSpPr>
            <p:nvPr/>
          </p:nvGrpSpPr>
          <p:grpSpPr bwMode="auto">
            <a:xfrm>
              <a:off x="5801400" y="1204587"/>
              <a:ext cx="523200" cy="585742"/>
              <a:chOff x="6096000" y="1214329"/>
              <a:chExt cx="523200" cy="585742"/>
            </a:xfrm>
          </p:grpSpPr>
          <p:grpSp>
            <p:nvGrpSpPr>
              <p:cNvPr id="20626" name="Group 254"/>
              <p:cNvGrpSpPr>
                <a:grpSpLocks/>
              </p:cNvGrpSpPr>
              <p:nvPr/>
            </p:nvGrpSpPr>
            <p:grpSpPr bwMode="auto">
              <a:xfrm>
                <a:off x="6248400" y="1214329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 flipH="1">
                  <a:off x="6324666" y="1214329"/>
                  <a:ext cx="293773" cy="5768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 flipH="1">
                  <a:off x="6248444" y="1218993"/>
                  <a:ext cx="293773" cy="5768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27" name="Group 255"/>
              <p:cNvGrpSpPr>
                <a:grpSpLocks/>
              </p:cNvGrpSpPr>
              <p:nvPr/>
            </p:nvGrpSpPr>
            <p:grpSpPr bwMode="auto">
              <a:xfrm>
                <a:off x="6096000" y="1219200"/>
                <a:ext cx="370800" cy="580871"/>
                <a:chOff x="6248400" y="1214329"/>
                <a:chExt cx="370800" cy="580871"/>
              </a:xfrm>
            </p:grpSpPr>
            <p:cxnSp>
              <p:nvCxnSpPr>
                <p:cNvPr id="257" name="Straight Connector 256"/>
                <p:cNvCxnSpPr/>
                <p:nvPr/>
              </p:nvCxnSpPr>
              <p:spPr>
                <a:xfrm flipH="1">
                  <a:off x="6324622" y="1214122"/>
                  <a:ext cx="289009" cy="5768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H="1">
                  <a:off x="6248400" y="1218787"/>
                  <a:ext cx="293773" cy="5768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503" name="Group 220"/>
          <p:cNvGrpSpPr>
            <a:grpSpLocks/>
          </p:cNvGrpSpPr>
          <p:nvPr/>
        </p:nvGrpSpPr>
        <p:grpSpPr bwMode="auto">
          <a:xfrm flipV="1">
            <a:off x="5600701" y="3118249"/>
            <a:ext cx="523875" cy="448865"/>
            <a:chOff x="6096000" y="1214329"/>
            <a:chExt cx="523200" cy="585742"/>
          </a:xfrm>
        </p:grpSpPr>
        <p:grpSp>
          <p:nvGrpSpPr>
            <p:cNvPr id="20618" name="Group 246"/>
            <p:cNvGrpSpPr>
              <a:grpSpLocks/>
            </p:cNvGrpSpPr>
            <p:nvPr/>
          </p:nvGrpSpPr>
          <p:grpSpPr bwMode="auto">
            <a:xfrm>
              <a:off x="6248400" y="1214329"/>
              <a:ext cx="370800" cy="580871"/>
              <a:chOff x="6248400" y="1214329"/>
              <a:chExt cx="370800" cy="580871"/>
            </a:xfrm>
          </p:grpSpPr>
          <p:cxnSp>
            <p:nvCxnSpPr>
              <p:cNvPr id="251" name="Straight Connector 250"/>
              <p:cNvCxnSpPr/>
              <p:nvPr/>
            </p:nvCxnSpPr>
            <p:spPr>
              <a:xfrm flipH="1">
                <a:off x="6324305" y="1214329"/>
                <a:ext cx="294895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H="1">
                <a:off x="6248203" y="1218990"/>
                <a:ext cx="294895" cy="576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19" name="Group 247"/>
            <p:cNvGrpSpPr>
              <a:grpSpLocks/>
            </p:cNvGrpSpPr>
            <p:nvPr/>
          </p:nvGrpSpPr>
          <p:grpSpPr bwMode="auto">
            <a:xfrm>
              <a:off x="6096000" y="1219200"/>
              <a:ext cx="370800" cy="580871"/>
              <a:chOff x="6248400" y="1214329"/>
              <a:chExt cx="370800" cy="580871"/>
            </a:xfrm>
          </p:grpSpPr>
          <p:cxnSp>
            <p:nvCxnSpPr>
              <p:cNvPr id="249" name="Straight Connector 248"/>
              <p:cNvCxnSpPr/>
              <p:nvPr/>
            </p:nvCxnSpPr>
            <p:spPr>
              <a:xfrm flipH="1">
                <a:off x="6324502" y="1214119"/>
                <a:ext cx="294895" cy="576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H="1">
                <a:off x="6248400" y="1218780"/>
                <a:ext cx="294895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04" name="Group 221"/>
          <p:cNvGrpSpPr>
            <a:grpSpLocks/>
          </p:cNvGrpSpPr>
          <p:nvPr/>
        </p:nvGrpSpPr>
        <p:grpSpPr bwMode="auto">
          <a:xfrm flipV="1">
            <a:off x="5307014" y="3125392"/>
            <a:ext cx="522287" cy="448865"/>
            <a:chOff x="6096000" y="1214329"/>
            <a:chExt cx="523200" cy="585742"/>
          </a:xfrm>
        </p:grpSpPr>
        <p:grpSp>
          <p:nvGrpSpPr>
            <p:cNvPr id="20612" name="Group 240"/>
            <p:cNvGrpSpPr>
              <a:grpSpLocks/>
            </p:cNvGrpSpPr>
            <p:nvPr/>
          </p:nvGrpSpPr>
          <p:grpSpPr bwMode="auto">
            <a:xfrm>
              <a:off x="6248400" y="1214329"/>
              <a:ext cx="370800" cy="580871"/>
              <a:chOff x="6248400" y="1214329"/>
              <a:chExt cx="370800" cy="580871"/>
            </a:xfrm>
          </p:grpSpPr>
          <p:cxnSp>
            <p:nvCxnSpPr>
              <p:cNvPr id="245" name="Straight Connector 244"/>
              <p:cNvCxnSpPr/>
              <p:nvPr/>
            </p:nvCxnSpPr>
            <p:spPr>
              <a:xfrm flipH="1">
                <a:off x="6325000" y="1214329"/>
                <a:ext cx="294200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H="1">
                <a:off x="6248666" y="1218990"/>
                <a:ext cx="294200" cy="576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13" name="Group 241"/>
            <p:cNvGrpSpPr>
              <a:grpSpLocks/>
            </p:cNvGrpSpPr>
            <p:nvPr/>
          </p:nvGrpSpPr>
          <p:grpSpPr bwMode="auto">
            <a:xfrm>
              <a:off x="6096000" y="1219200"/>
              <a:ext cx="370800" cy="580871"/>
              <a:chOff x="6248400" y="1214329"/>
              <a:chExt cx="370800" cy="580871"/>
            </a:xfrm>
          </p:grpSpPr>
          <p:cxnSp>
            <p:nvCxnSpPr>
              <p:cNvPr id="243" name="Straight Connector 242"/>
              <p:cNvCxnSpPr/>
              <p:nvPr/>
            </p:nvCxnSpPr>
            <p:spPr>
              <a:xfrm flipH="1">
                <a:off x="6324733" y="1214119"/>
                <a:ext cx="294200" cy="576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H="1">
                <a:off x="6248400" y="1218780"/>
                <a:ext cx="294200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05" name="Group 222"/>
          <p:cNvGrpSpPr>
            <a:grpSpLocks/>
          </p:cNvGrpSpPr>
          <p:nvPr/>
        </p:nvGrpSpPr>
        <p:grpSpPr bwMode="auto">
          <a:xfrm flipV="1">
            <a:off x="4762501" y="3125392"/>
            <a:ext cx="523875" cy="448865"/>
            <a:chOff x="6096000" y="1214329"/>
            <a:chExt cx="523200" cy="585742"/>
          </a:xfrm>
        </p:grpSpPr>
        <p:grpSp>
          <p:nvGrpSpPr>
            <p:cNvPr id="20606" name="Group 234"/>
            <p:cNvGrpSpPr>
              <a:grpSpLocks/>
            </p:cNvGrpSpPr>
            <p:nvPr/>
          </p:nvGrpSpPr>
          <p:grpSpPr bwMode="auto">
            <a:xfrm>
              <a:off x="6248400" y="1214329"/>
              <a:ext cx="370800" cy="580871"/>
              <a:chOff x="6248400" y="1214329"/>
              <a:chExt cx="370800" cy="580871"/>
            </a:xfrm>
          </p:grpSpPr>
          <p:cxnSp>
            <p:nvCxnSpPr>
              <p:cNvPr id="239" name="Straight Connector 238"/>
              <p:cNvCxnSpPr/>
              <p:nvPr/>
            </p:nvCxnSpPr>
            <p:spPr>
              <a:xfrm flipH="1">
                <a:off x="6324305" y="1214329"/>
                <a:ext cx="294895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 flipH="1">
                <a:off x="6248203" y="1218990"/>
                <a:ext cx="294895" cy="576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07" name="Group 235"/>
            <p:cNvGrpSpPr>
              <a:grpSpLocks/>
            </p:cNvGrpSpPr>
            <p:nvPr/>
          </p:nvGrpSpPr>
          <p:grpSpPr bwMode="auto">
            <a:xfrm>
              <a:off x="6096000" y="1219200"/>
              <a:ext cx="370800" cy="580871"/>
              <a:chOff x="6248400" y="1214329"/>
              <a:chExt cx="370800" cy="580871"/>
            </a:xfrm>
          </p:grpSpPr>
          <p:cxnSp>
            <p:nvCxnSpPr>
              <p:cNvPr id="237" name="Straight Connector 236"/>
              <p:cNvCxnSpPr/>
              <p:nvPr/>
            </p:nvCxnSpPr>
            <p:spPr>
              <a:xfrm flipH="1">
                <a:off x="6324502" y="1214119"/>
                <a:ext cx="294895" cy="576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 flipH="1">
                <a:off x="6248400" y="1218780"/>
                <a:ext cx="294895" cy="5764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25" name="Straight Connector 224"/>
          <p:cNvCxnSpPr>
            <a:cxnSpLocks/>
          </p:cNvCxnSpPr>
          <p:nvPr/>
        </p:nvCxnSpPr>
        <p:spPr>
          <a:xfrm flipH="1" flipV="1">
            <a:off x="6581776" y="3095626"/>
            <a:ext cx="139700" cy="213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cxnSpLocks/>
          </p:cNvCxnSpPr>
          <p:nvPr/>
        </p:nvCxnSpPr>
        <p:spPr>
          <a:xfrm flipH="1" flipV="1">
            <a:off x="6515100" y="3127773"/>
            <a:ext cx="190500" cy="264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cxnSpLocks/>
          </p:cNvCxnSpPr>
          <p:nvPr/>
        </p:nvCxnSpPr>
        <p:spPr>
          <a:xfrm flipH="1" flipV="1">
            <a:off x="4781551" y="3271838"/>
            <a:ext cx="200025" cy="316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cxnSpLocks/>
          </p:cNvCxnSpPr>
          <p:nvPr/>
        </p:nvCxnSpPr>
        <p:spPr>
          <a:xfrm flipH="1" flipV="1">
            <a:off x="4772026" y="3384949"/>
            <a:ext cx="100013" cy="192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8" name="Group 287"/>
          <p:cNvGrpSpPr>
            <a:grpSpLocks/>
          </p:cNvGrpSpPr>
          <p:nvPr/>
        </p:nvGrpSpPr>
        <p:grpSpPr bwMode="auto">
          <a:xfrm>
            <a:off x="2303464" y="2252664"/>
            <a:ext cx="4111625" cy="998935"/>
            <a:chOff x="2212799" y="1676400"/>
            <a:chExt cx="4111801" cy="1332000"/>
          </a:xfrm>
        </p:grpSpPr>
        <p:cxnSp>
          <p:nvCxnSpPr>
            <p:cNvPr id="20604" name="Straight Connector 42"/>
            <p:cNvCxnSpPr>
              <a:cxnSpLocks noChangeShapeType="1"/>
            </p:cNvCxnSpPr>
            <p:nvPr/>
          </p:nvCxnSpPr>
          <p:spPr bwMode="auto">
            <a:xfrm>
              <a:off x="2212799" y="1676400"/>
              <a:ext cx="0" cy="1296000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05" name="Straight Connector 286"/>
            <p:cNvCxnSpPr>
              <a:cxnSpLocks noChangeShapeType="1"/>
            </p:cNvCxnSpPr>
            <p:nvPr/>
          </p:nvCxnSpPr>
          <p:spPr bwMode="auto">
            <a:xfrm>
              <a:off x="6324600" y="1676400"/>
              <a:ext cx="0" cy="133200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3" name="Group 302"/>
          <p:cNvGrpSpPr>
            <a:grpSpLocks/>
          </p:cNvGrpSpPr>
          <p:nvPr/>
        </p:nvGrpSpPr>
        <p:grpSpPr bwMode="auto">
          <a:xfrm>
            <a:off x="3163889" y="2228851"/>
            <a:ext cx="5546725" cy="1026319"/>
            <a:chOff x="3155178" y="1600200"/>
            <a:chExt cx="5545342" cy="1368000"/>
          </a:xfrm>
        </p:grpSpPr>
        <p:grpSp>
          <p:nvGrpSpPr>
            <p:cNvPr id="20596" name="Group 96"/>
            <p:cNvGrpSpPr>
              <a:grpSpLocks/>
            </p:cNvGrpSpPr>
            <p:nvPr/>
          </p:nvGrpSpPr>
          <p:grpSpPr bwMode="auto">
            <a:xfrm>
              <a:off x="3155178" y="1864182"/>
              <a:ext cx="972000" cy="972000"/>
              <a:chOff x="6751500" y="2204535"/>
              <a:chExt cx="972000" cy="972000"/>
            </a:xfrm>
          </p:grpSpPr>
          <p:sp>
            <p:nvSpPr>
              <p:cNvPr id="93" name="Partial Circle 92"/>
              <p:cNvSpPr/>
              <p:nvPr/>
            </p:nvSpPr>
            <p:spPr bwMode="auto">
              <a:xfrm>
                <a:off x="6751500" y="2203996"/>
                <a:ext cx="971308" cy="972836"/>
              </a:xfrm>
              <a:prstGeom prst="pi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 b="1">
                  <a:latin typeface="Arial" charset="0"/>
                </a:endParaRPr>
              </a:p>
            </p:txBody>
          </p:sp>
          <p:sp>
            <p:nvSpPr>
              <p:cNvPr id="20602" name="Rectangle 93"/>
              <p:cNvSpPr>
                <a:spLocks noChangeArrowheads="1"/>
              </p:cNvSpPr>
              <p:nvPr/>
            </p:nvSpPr>
            <p:spPr bwMode="auto">
              <a:xfrm>
                <a:off x="7190100" y="2229735"/>
                <a:ext cx="108000" cy="4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Arial" charset="0"/>
                </a:endParaRPr>
              </a:p>
            </p:txBody>
          </p:sp>
          <p:sp>
            <p:nvSpPr>
              <p:cNvPr id="20603" name="Rectangle 94"/>
              <p:cNvSpPr>
                <a:spLocks noChangeArrowheads="1"/>
              </p:cNvSpPr>
              <p:nvPr/>
            </p:nvSpPr>
            <p:spPr bwMode="auto">
              <a:xfrm rot="5400000">
                <a:off x="7435500" y="2420535"/>
                <a:ext cx="72000" cy="50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Arial" charset="0"/>
                </a:endParaRPr>
              </a:p>
            </p:txBody>
          </p:sp>
        </p:grpSp>
        <p:grpSp>
          <p:nvGrpSpPr>
            <p:cNvPr id="20597" name="Group 294"/>
            <p:cNvGrpSpPr>
              <a:grpSpLocks/>
            </p:cNvGrpSpPr>
            <p:nvPr/>
          </p:nvGrpSpPr>
          <p:grpSpPr bwMode="auto">
            <a:xfrm>
              <a:off x="7332520" y="1600200"/>
              <a:ext cx="1368000" cy="1368000"/>
              <a:chOff x="6751500" y="2147835"/>
              <a:chExt cx="972000" cy="972000"/>
            </a:xfrm>
          </p:grpSpPr>
          <p:sp>
            <p:nvSpPr>
              <p:cNvPr id="296" name="Partial Circle 295"/>
              <p:cNvSpPr/>
              <p:nvPr/>
            </p:nvSpPr>
            <p:spPr bwMode="auto">
              <a:xfrm>
                <a:off x="6751440" y="2147835"/>
                <a:ext cx="972060" cy="972000"/>
              </a:xfrm>
              <a:prstGeom prst="pi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n-US" b="1">
                  <a:latin typeface="Arial" charset="0"/>
                </a:endParaRPr>
              </a:p>
            </p:txBody>
          </p:sp>
          <p:sp>
            <p:nvSpPr>
              <p:cNvPr id="20599" name="Rectangle 296"/>
              <p:cNvSpPr>
                <a:spLocks noChangeArrowheads="1"/>
              </p:cNvSpPr>
              <p:nvPr/>
            </p:nvSpPr>
            <p:spPr bwMode="auto">
              <a:xfrm>
                <a:off x="7190100" y="2229735"/>
                <a:ext cx="108000" cy="4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Arial" charset="0"/>
                </a:endParaRPr>
              </a:p>
            </p:txBody>
          </p:sp>
          <p:sp>
            <p:nvSpPr>
              <p:cNvPr id="20600" name="Rectangle 297"/>
              <p:cNvSpPr>
                <a:spLocks noChangeArrowheads="1"/>
              </p:cNvSpPr>
              <p:nvPr/>
            </p:nvSpPr>
            <p:spPr bwMode="auto">
              <a:xfrm rot="5400000">
                <a:off x="7417014" y="2434137"/>
                <a:ext cx="72000" cy="50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b="1">
                  <a:latin typeface="Arial" charset="0"/>
                </a:endParaRPr>
              </a:p>
            </p:txBody>
          </p:sp>
        </p:grpSp>
      </p:grpSp>
      <p:sp>
        <p:nvSpPr>
          <p:cNvPr id="20512" name="Oval 272"/>
          <p:cNvSpPr>
            <a:spLocks noChangeArrowheads="1"/>
          </p:cNvSpPr>
          <p:nvPr/>
        </p:nvSpPr>
        <p:spPr bwMode="auto">
          <a:xfrm>
            <a:off x="7537450" y="2414587"/>
            <a:ext cx="971550" cy="728663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91" name="Group 290"/>
          <p:cNvGrpSpPr>
            <a:grpSpLocks/>
          </p:cNvGrpSpPr>
          <p:nvPr/>
        </p:nvGrpSpPr>
        <p:grpSpPr bwMode="auto">
          <a:xfrm>
            <a:off x="2971801" y="2228850"/>
            <a:ext cx="5541963" cy="1053704"/>
            <a:chOff x="2989476" y="1612868"/>
            <a:chExt cx="5542348" cy="1404000"/>
          </a:xfrm>
        </p:grpSpPr>
        <p:sp>
          <p:nvSpPr>
            <p:cNvPr id="20594" name="Oval 79"/>
            <p:cNvSpPr>
              <a:spLocks noChangeArrowheads="1"/>
            </p:cNvSpPr>
            <p:nvPr/>
          </p:nvSpPr>
          <p:spPr bwMode="auto">
            <a:xfrm>
              <a:off x="2989476" y="1612868"/>
              <a:ext cx="1368000" cy="1404000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0595" name="Oval 289"/>
            <p:cNvSpPr>
              <a:spLocks noChangeArrowheads="1"/>
            </p:cNvSpPr>
            <p:nvPr/>
          </p:nvSpPr>
          <p:spPr bwMode="auto">
            <a:xfrm>
              <a:off x="7559824" y="1864132"/>
              <a:ext cx="972000" cy="972000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04" name="Rectangle 303"/>
          <p:cNvSpPr/>
          <p:nvPr/>
        </p:nvSpPr>
        <p:spPr>
          <a:xfrm>
            <a:off x="6781800" y="1914526"/>
            <a:ext cx="2268538" cy="1674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515" name="Group 304"/>
          <p:cNvGrpSpPr>
            <a:grpSpLocks/>
          </p:cNvGrpSpPr>
          <p:nvPr/>
        </p:nvGrpSpPr>
        <p:grpSpPr bwMode="auto">
          <a:xfrm>
            <a:off x="4124326" y="2730104"/>
            <a:ext cx="4824413" cy="0"/>
            <a:chOff x="3962400" y="2362200"/>
            <a:chExt cx="4165200" cy="0"/>
          </a:xfrm>
        </p:grpSpPr>
        <p:grpSp>
          <p:nvGrpSpPr>
            <p:cNvPr id="20584" name="Group 305"/>
            <p:cNvGrpSpPr>
              <a:grpSpLocks/>
            </p:cNvGrpSpPr>
            <p:nvPr/>
          </p:nvGrpSpPr>
          <p:grpSpPr bwMode="auto">
            <a:xfrm>
              <a:off x="3962400" y="2362200"/>
              <a:ext cx="2031600" cy="0"/>
              <a:chOff x="3962400" y="2362200"/>
              <a:chExt cx="2031600" cy="0"/>
            </a:xfrm>
          </p:grpSpPr>
          <p:cxnSp>
            <p:nvCxnSpPr>
              <p:cNvPr id="20590" name="Straight Connector 311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91" name="Straight Connector 312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92" name="Straight Connector 313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93" name="Straight Connector 314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585" name="Group 306"/>
            <p:cNvGrpSpPr>
              <a:grpSpLocks/>
            </p:cNvGrpSpPr>
            <p:nvPr/>
          </p:nvGrpSpPr>
          <p:grpSpPr bwMode="auto">
            <a:xfrm>
              <a:off x="6096000" y="2362200"/>
              <a:ext cx="2031600" cy="0"/>
              <a:chOff x="3962400" y="2362200"/>
              <a:chExt cx="2031600" cy="0"/>
            </a:xfrm>
          </p:grpSpPr>
          <p:cxnSp>
            <p:nvCxnSpPr>
              <p:cNvPr id="20586" name="Straight Connector 307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7" name="Straight Connector 308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8" name="Straight Connector 309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9" name="Straight Connector 310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0516" name="Group 56"/>
          <p:cNvGrpSpPr>
            <a:grpSpLocks/>
          </p:cNvGrpSpPr>
          <p:nvPr/>
        </p:nvGrpSpPr>
        <p:grpSpPr bwMode="auto">
          <a:xfrm>
            <a:off x="1652589" y="2734866"/>
            <a:ext cx="4824412" cy="0"/>
            <a:chOff x="3962400" y="2362200"/>
            <a:chExt cx="4165200" cy="0"/>
          </a:xfrm>
        </p:grpSpPr>
        <p:grpSp>
          <p:nvGrpSpPr>
            <p:cNvPr id="20574" name="Group 57"/>
            <p:cNvGrpSpPr>
              <a:grpSpLocks/>
            </p:cNvGrpSpPr>
            <p:nvPr/>
          </p:nvGrpSpPr>
          <p:grpSpPr bwMode="auto">
            <a:xfrm>
              <a:off x="3962400" y="2362200"/>
              <a:ext cx="2031600" cy="0"/>
              <a:chOff x="3962400" y="2362200"/>
              <a:chExt cx="2031600" cy="0"/>
            </a:xfrm>
          </p:grpSpPr>
          <p:cxnSp>
            <p:nvCxnSpPr>
              <p:cNvPr id="20580" name="Straight Connector 63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1" name="Straight Connector 64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2" name="Straight Connector 65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3" name="Straight Connector 66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575" name="Group 58"/>
            <p:cNvGrpSpPr>
              <a:grpSpLocks/>
            </p:cNvGrpSpPr>
            <p:nvPr/>
          </p:nvGrpSpPr>
          <p:grpSpPr bwMode="auto">
            <a:xfrm>
              <a:off x="6096000" y="2362200"/>
              <a:ext cx="2031600" cy="0"/>
              <a:chOff x="3962400" y="2362200"/>
              <a:chExt cx="2031600" cy="0"/>
            </a:xfrm>
          </p:grpSpPr>
          <p:cxnSp>
            <p:nvCxnSpPr>
              <p:cNvPr id="20576" name="Straight Connector 59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77" name="Straight Connector 60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78" name="Straight Connector 61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79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0517" name="Group 315"/>
          <p:cNvGrpSpPr>
            <a:grpSpLocks/>
          </p:cNvGrpSpPr>
          <p:nvPr/>
        </p:nvGrpSpPr>
        <p:grpSpPr bwMode="auto">
          <a:xfrm rot="-5400000">
            <a:off x="7518997" y="2214763"/>
            <a:ext cx="2060972" cy="1036637"/>
            <a:chOff x="3962400" y="2362200"/>
            <a:chExt cx="4165200" cy="0"/>
          </a:xfrm>
        </p:grpSpPr>
        <p:grpSp>
          <p:nvGrpSpPr>
            <p:cNvPr id="20564" name="Group 316"/>
            <p:cNvGrpSpPr>
              <a:grpSpLocks/>
            </p:cNvGrpSpPr>
            <p:nvPr/>
          </p:nvGrpSpPr>
          <p:grpSpPr bwMode="auto">
            <a:xfrm>
              <a:off x="3962400" y="2362200"/>
              <a:ext cx="2031600" cy="0"/>
              <a:chOff x="3962400" y="2362200"/>
              <a:chExt cx="2031600" cy="0"/>
            </a:xfrm>
          </p:grpSpPr>
          <p:cxnSp>
            <p:nvCxnSpPr>
              <p:cNvPr id="20570" name="Straight Connector 322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71" name="Straight Connector 323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72" name="Straight Connector 324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73" name="Straight Connector 325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565" name="Group 317"/>
            <p:cNvGrpSpPr>
              <a:grpSpLocks/>
            </p:cNvGrpSpPr>
            <p:nvPr/>
          </p:nvGrpSpPr>
          <p:grpSpPr bwMode="auto">
            <a:xfrm>
              <a:off x="6096000" y="2362200"/>
              <a:ext cx="2031600" cy="0"/>
              <a:chOff x="3962400" y="2362200"/>
              <a:chExt cx="2031600" cy="0"/>
            </a:xfrm>
          </p:grpSpPr>
          <p:cxnSp>
            <p:nvCxnSpPr>
              <p:cNvPr id="20566" name="Straight Connector 318"/>
              <p:cNvCxnSpPr>
                <a:cxnSpLocks noChangeShapeType="1"/>
              </p:cNvCxnSpPr>
              <p:nvPr/>
            </p:nvCxnSpPr>
            <p:spPr bwMode="auto">
              <a:xfrm>
                <a:off x="39624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67" name="Straight Connector 319"/>
              <p:cNvCxnSpPr>
                <a:cxnSpLocks noChangeShapeType="1"/>
              </p:cNvCxnSpPr>
              <p:nvPr/>
            </p:nvCxnSpPr>
            <p:spPr bwMode="auto">
              <a:xfrm>
                <a:off x="48192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68" name="Straight Connector 320"/>
              <p:cNvCxnSpPr>
                <a:cxnSpLocks noChangeShapeType="1"/>
              </p:cNvCxnSpPr>
              <p:nvPr/>
            </p:nvCxnSpPr>
            <p:spPr bwMode="auto">
              <a:xfrm>
                <a:off x="5029200" y="2362200"/>
                <a:ext cx="720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69" name="Straight Connector 321"/>
              <p:cNvCxnSpPr>
                <a:cxnSpLocks noChangeShapeType="1"/>
              </p:cNvCxnSpPr>
              <p:nvPr/>
            </p:nvCxnSpPr>
            <p:spPr bwMode="auto">
              <a:xfrm>
                <a:off x="5886000" y="2362200"/>
                <a:ext cx="1080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28" name="Rectangle 327"/>
          <p:cNvSpPr/>
          <p:nvPr/>
        </p:nvSpPr>
        <p:spPr>
          <a:xfrm>
            <a:off x="71439" y="1874045"/>
            <a:ext cx="4348162" cy="165496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519" name="Group 335"/>
          <p:cNvGrpSpPr>
            <a:grpSpLocks/>
          </p:cNvGrpSpPr>
          <p:nvPr/>
        </p:nvGrpSpPr>
        <p:grpSpPr bwMode="auto">
          <a:xfrm>
            <a:off x="846138" y="2457449"/>
            <a:ext cx="410690" cy="616608"/>
            <a:chOff x="845767" y="2133600"/>
            <a:chExt cx="410905" cy="822387"/>
          </a:xfrm>
        </p:grpSpPr>
        <p:cxnSp>
          <p:nvCxnSpPr>
            <p:cNvPr id="332" name="Straight Arrow Connector 331"/>
            <p:cNvCxnSpPr/>
            <p:nvPr/>
          </p:nvCxnSpPr>
          <p:spPr>
            <a:xfrm>
              <a:off x="858474" y="2133600"/>
              <a:ext cx="0" cy="808277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63" name="TextBox 333"/>
            <p:cNvSpPr txBox="1">
              <a:spLocks noChangeArrowheads="1"/>
            </p:cNvSpPr>
            <p:nvPr/>
          </p:nvSpPr>
          <p:spPr bwMode="auto">
            <a:xfrm>
              <a:off x="845767" y="2463399"/>
              <a:ext cx="410905" cy="49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b="1">
                  <a:latin typeface="Arial" charset="0"/>
                </a:rPr>
                <a:t>d</a:t>
              </a:r>
              <a:r>
                <a:rPr lang="vi-VN" altLang="en-US" sz="1200" b="1">
                  <a:latin typeface="Arial" charset="0"/>
                </a:rPr>
                <a:t>1</a:t>
              </a:r>
              <a:endParaRPr lang="en-US" altLang="en-US" sz="1200" b="1"/>
            </a:p>
          </p:txBody>
        </p:sp>
      </p:grpSp>
      <p:cxnSp>
        <p:nvCxnSpPr>
          <p:cNvPr id="333" name="Straight Arrow Connector 332"/>
          <p:cNvCxnSpPr/>
          <p:nvPr/>
        </p:nvCxnSpPr>
        <p:spPr>
          <a:xfrm>
            <a:off x="2514600" y="2336007"/>
            <a:ext cx="0" cy="864394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1" name="TextBox 334"/>
          <p:cNvSpPr txBox="1">
            <a:spLocks noChangeArrowheads="1"/>
          </p:cNvSpPr>
          <p:nvPr/>
        </p:nvSpPr>
        <p:spPr bwMode="auto">
          <a:xfrm>
            <a:off x="2447926" y="2391966"/>
            <a:ext cx="3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altLang="en-US" b="1">
                <a:latin typeface="Arial" charset="0"/>
              </a:rPr>
              <a:t>d</a:t>
            </a:r>
            <a:endParaRPr lang="en-US" altLang="en-US" b="1"/>
          </a:p>
        </p:txBody>
      </p:sp>
      <p:grpSp>
        <p:nvGrpSpPr>
          <p:cNvPr id="20522" name="Group 336"/>
          <p:cNvGrpSpPr>
            <a:grpSpLocks/>
          </p:cNvGrpSpPr>
          <p:nvPr/>
        </p:nvGrpSpPr>
        <p:grpSpPr bwMode="auto">
          <a:xfrm>
            <a:off x="5113338" y="2441972"/>
            <a:ext cx="410690" cy="616607"/>
            <a:chOff x="845767" y="2133600"/>
            <a:chExt cx="410905" cy="822387"/>
          </a:xfrm>
        </p:grpSpPr>
        <p:cxnSp>
          <p:nvCxnSpPr>
            <p:cNvPr id="338" name="Straight Arrow Connector 337"/>
            <p:cNvCxnSpPr/>
            <p:nvPr/>
          </p:nvCxnSpPr>
          <p:spPr>
            <a:xfrm>
              <a:off x="858474" y="2133600"/>
              <a:ext cx="0" cy="808277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61" name="TextBox 338"/>
            <p:cNvSpPr txBox="1">
              <a:spLocks noChangeArrowheads="1"/>
            </p:cNvSpPr>
            <p:nvPr/>
          </p:nvSpPr>
          <p:spPr bwMode="auto">
            <a:xfrm>
              <a:off x="845767" y="2463398"/>
              <a:ext cx="410905" cy="492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b="1">
                  <a:latin typeface="Arial" charset="0"/>
                </a:rPr>
                <a:t>d</a:t>
              </a:r>
              <a:r>
                <a:rPr lang="vi-VN" altLang="en-US" sz="1200" b="1">
                  <a:latin typeface="Arial" charset="0"/>
                </a:rPr>
                <a:t>1</a:t>
              </a:r>
              <a:endParaRPr lang="en-US" altLang="en-US" sz="1200" b="1"/>
            </a:p>
          </p:txBody>
        </p:sp>
      </p:grpSp>
      <p:cxnSp>
        <p:nvCxnSpPr>
          <p:cNvPr id="341" name="Straight Connector 340"/>
          <p:cNvCxnSpPr/>
          <p:nvPr/>
        </p:nvCxnSpPr>
        <p:spPr>
          <a:xfrm>
            <a:off x="6324601" y="2286000"/>
            <a:ext cx="86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6299200" y="3257550"/>
            <a:ext cx="86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5" name="Group 343"/>
          <p:cNvGrpSpPr>
            <a:grpSpLocks/>
          </p:cNvGrpSpPr>
          <p:nvPr/>
        </p:nvGrpSpPr>
        <p:grpSpPr bwMode="auto">
          <a:xfrm>
            <a:off x="6910388" y="2330055"/>
            <a:ext cx="334512" cy="864394"/>
            <a:chOff x="2438400" y="1972200"/>
            <a:chExt cx="334512" cy="1152000"/>
          </a:xfrm>
        </p:grpSpPr>
        <p:cxnSp>
          <p:nvCxnSpPr>
            <p:cNvPr id="345" name="Straight Arrow Connector 344"/>
            <p:cNvCxnSpPr/>
            <p:nvPr/>
          </p:nvCxnSpPr>
          <p:spPr>
            <a:xfrm>
              <a:off x="2438400" y="1972200"/>
              <a:ext cx="0" cy="115200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59" name="TextBox 345"/>
            <p:cNvSpPr txBox="1">
              <a:spLocks noChangeArrowheads="1"/>
            </p:cNvSpPr>
            <p:nvPr/>
          </p:nvSpPr>
          <p:spPr bwMode="auto">
            <a:xfrm>
              <a:off x="2447182" y="2047071"/>
              <a:ext cx="325730" cy="49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b="1">
                  <a:latin typeface="Arial" charset="0"/>
                </a:rPr>
                <a:t>d</a:t>
              </a:r>
              <a:endParaRPr lang="en-US" altLang="en-US" b="1"/>
            </a:p>
          </p:txBody>
        </p:sp>
      </p:grpSp>
      <p:grpSp>
        <p:nvGrpSpPr>
          <p:cNvPr id="374" name="Group 373"/>
          <p:cNvGrpSpPr>
            <a:grpSpLocks/>
          </p:cNvGrpSpPr>
          <p:nvPr/>
        </p:nvGrpSpPr>
        <p:grpSpPr bwMode="auto">
          <a:xfrm>
            <a:off x="2070100" y="1076326"/>
            <a:ext cx="4006923" cy="1270397"/>
            <a:chOff x="2069940" y="292786"/>
            <a:chExt cx="4007082" cy="1693213"/>
          </a:xfrm>
        </p:grpSpPr>
        <p:sp>
          <p:nvSpPr>
            <p:cNvPr id="20555" name="TextBox 346"/>
            <p:cNvSpPr txBox="1">
              <a:spLocks noChangeArrowheads="1"/>
            </p:cNvSpPr>
            <p:nvPr/>
          </p:nvSpPr>
          <p:spPr bwMode="auto">
            <a:xfrm>
              <a:off x="4266839" y="292786"/>
              <a:ext cx="1810183" cy="492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u="sng">
                  <a:latin typeface="Arial" charset="0"/>
                </a:rPr>
                <a:t>Đường đỉnh ren</a:t>
              </a:r>
              <a:endParaRPr lang="en-US" altLang="en-US" u="sng"/>
            </a:p>
          </p:txBody>
        </p:sp>
        <p:cxnSp>
          <p:nvCxnSpPr>
            <p:cNvPr id="349" name="Straight Arrow Connector 348"/>
            <p:cNvCxnSpPr>
              <a:cxnSpLocks/>
            </p:cNvCxnSpPr>
            <p:nvPr/>
          </p:nvCxnSpPr>
          <p:spPr>
            <a:xfrm flipH="1">
              <a:off x="2069940" y="762506"/>
              <a:ext cx="3384685" cy="105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/>
            <p:nvPr/>
          </p:nvCxnSpPr>
          <p:spPr>
            <a:xfrm>
              <a:off x="5456213" y="762506"/>
              <a:ext cx="334975" cy="1223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 374"/>
          <p:cNvGrpSpPr>
            <a:grpSpLocks/>
          </p:cNvGrpSpPr>
          <p:nvPr/>
        </p:nvGrpSpPr>
        <p:grpSpPr bwMode="auto">
          <a:xfrm>
            <a:off x="898525" y="3151586"/>
            <a:ext cx="3981450" cy="967334"/>
            <a:chOff x="897748" y="3059485"/>
            <a:chExt cx="3983007" cy="1289274"/>
          </a:xfrm>
        </p:grpSpPr>
        <p:sp>
          <p:nvSpPr>
            <p:cNvPr id="20552" name="TextBox 353"/>
            <p:cNvSpPr txBox="1">
              <a:spLocks noChangeArrowheads="1"/>
            </p:cNvSpPr>
            <p:nvPr/>
          </p:nvSpPr>
          <p:spPr bwMode="auto">
            <a:xfrm>
              <a:off x="897748" y="3856509"/>
              <a:ext cx="1874964" cy="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u="sng">
                  <a:latin typeface="Arial" charset="0"/>
                </a:rPr>
                <a:t>Đường chân ren</a:t>
              </a:r>
              <a:endParaRPr lang="en-US" altLang="en-US" u="sng"/>
            </a:p>
          </p:txBody>
        </p:sp>
        <p:cxnSp>
          <p:nvCxnSpPr>
            <p:cNvPr id="356" name="Straight Arrow Connector 355"/>
            <p:cNvCxnSpPr>
              <a:cxnSpLocks/>
            </p:cNvCxnSpPr>
            <p:nvPr/>
          </p:nvCxnSpPr>
          <p:spPr>
            <a:xfrm flipH="1" flipV="1">
              <a:off x="1147083" y="3059485"/>
              <a:ext cx="566959" cy="8045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cxnSpLocks/>
            </p:cNvCxnSpPr>
            <p:nvPr/>
          </p:nvCxnSpPr>
          <p:spPr>
            <a:xfrm flipV="1">
              <a:off x="1675927" y="3234042"/>
              <a:ext cx="3204828" cy="6220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6" name="Group 375"/>
          <p:cNvGrpSpPr>
            <a:grpSpLocks/>
          </p:cNvGrpSpPr>
          <p:nvPr/>
        </p:nvGrpSpPr>
        <p:grpSpPr bwMode="auto">
          <a:xfrm>
            <a:off x="2338389" y="2914650"/>
            <a:ext cx="3989387" cy="1211403"/>
            <a:chOff x="2338912" y="2743891"/>
            <a:chExt cx="3988674" cy="1614517"/>
          </a:xfrm>
        </p:grpSpPr>
        <p:sp>
          <p:nvSpPr>
            <p:cNvPr id="20549" name="TextBox 361"/>
            <p:cNvSpPr txBox="1">
              <a:spLocks noChangeArrowheads="1"/>
            </p:cNvSpPr>
            <p:nvPr/>
          </p:nvSpPr>
          <p:spPr bwMode="auto">
            <a:xfrm>
              <a:off x="2849769" y="3866175"/>
              <a:ext cx="2204056" cy="49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u="sng">
                  <a:latin typeface="Arial" charset="0"/>
                </a:rPr>
                <a:t>Đường giới hạn ren</a:t>
              </a:r>
              <a:endParaRPr lang="en-US" altLang="en-US" u="sng"/>
            </a:p>
          </p:txBody>
        </p:sp>
        <p:cxnSp>
          <p:nvCxnSpPr>
            <p:cNvPr id="364" name="Straight Arrow Connector 363"/>
            <p:cNvCxnSpPr>
              <a:cxnSpLocks/>
            </p:cNvCxnSpPr>
            <p:nvPr/>
          </p:nvCxnSpPr>
          <p:spPr>
            <a:xfrm flipH="1" flipV="1">
              <a:off x="2338912" y="2743891"/>
              <a:ext cx="2276068" cy="10949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cxnSpLocks/>
            </p:cNvCxnSpPr>
            <p:nvPr/>
          </p:nvCxnSpPr>
          <p:spPr>
            <a:xfrm flipV="1">
              <a:off x="4621329" y="2891466"/>
              <a:ext cx="1706257" cy="9441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/>
          <p:cNvGrpSpPr>
            <a:grpSpLocks/>
          </p:cNvGrpSpPr>
          <p:nvPr/>
        </p:nvGrpSpPr>
        <p:grpSpPr bwMode="auto">
          <a:xfrm>
            <a:off x="4059238" y="1352551"/>
            <a:ext cx="3771900" cy="1089422"/>
            <a:chOff x="4059429" y="659926"/>
            <a:chExt cx="3771238" cy="1452840"/>
          </a:xfrm>
        </p:grpSpPr>
        <p:sp>
          <p:nvSpPr>
            <p:cNvPr id="20546" name="TextBox 376"/>
            <p:cNvSpPr txBox="1">
              <a:spLocks noChangeArrowheads="1"/>
            </p:cNvSpPr>
            <p:nvPr/>
          </p:nvSpPr>
          <p:spPr bwMode="auto">
            <a:xfrm>
              <a:off x="5867400" y="659926"/>
              <a:ext cx="1620673" cy="49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u="sng">
                  <a:latin typeface="Arial" charset="0"/>
                </a:rPr>
                <a:t>Vòng đỉnh ren</a:t>
              </a:r>
              <a:endParaRPr lang="en-US" altLang="en-US" u="sng"/>
            </a:p>
          </p:txBody>
        </p:sp>
        <p:cxnSp>
          <p:nvCxnSpPr>
            <p:cNvPr id="380" name="Straight Arrow Connector 379"/>
            <p:cNvCxnSpPr>
              <a:cxnSpLocks/>
            </p:cNvCxnSpPr>
            <p:nvPr/>
          </p:nvCxnSpPr>
          <p:spPr>
            <a:xfrm flipH="1">
              <a:off x="4059429" y="1023533"/>
              <a:ext cx="2288773" cy="881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/>
            <p:cNvCxnSpPr/>
            <p:nvPr/>
          </p:nvCxnSpPr>
          <p:spPr>
            <a:xfrm>
              <a:off x="6357726" y="1029885"/>
              <a:ext cx="1472941" cy="10828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6" name="Group 405"/>
          <p:cNvGrpSpPr>
            <a:grpSpLocks/>
          </p:cNvGrpSpPr>
          <p:nvPr/>
        </p:nvGrpSpPr>
        <p:grpSpPr bwMode="auto">
          <a:xfrm>
            <a:off x="4083051" y="2906317"/>
            <a:ext cx="3748087" cy="1235182"/>
            <a:chOff x="4083470" y="2732362"/>
            <a:chExt cx="3747197" cy="1646013"/>
          </a:xfrm>
        </p:grpSpPr>
        <p:sp>
          <p:nvSpPr>
            <p:cNvPr id="20543" name="TextBox 377"/>
            <p:cNvSpPr txBox="1">
              <a:spLocks noChangeArrowheads="1"/>
            </p:cNvSpPr>
            <p:nvPr/>
          </p:nvSpPr>
          <p:spPr bwMode="auto">
            <a:xfrm>
              <a:off x="5158462" y="3886200"/>
              <a:ext cx="1684677" cy="4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vi-VN" altLang="en-US" u="sng">
                  <a:latin typeface="Arial" charset="0"/>
                </a:rPr>
                <a:t>Vòng chân ren</a:t>
              </a:r>
              <a:endParaRPr lang="en-US" altLang="en-US" u="sng"/>
            </a:p>
          </p:txBody>
        </p:sp>
        <p:cxnSp>
          <p:nvCxnSpPr>
            <p:cNvPr id="391" name="Straight Arrow Connector 390"/>
            <p:cNvCxnSpPr>
              <a:cxnSpLocks/>
              <a:stCxn id="20543" idx="0"/>
            </p:cNvCxnSpPr>
            <p:nvPr/>
          </p:nvCxnSpPr>
          <p:spPr>
            <a:xfrm flipH="1" flipV="1">
              <a:off x="4083470" y="2732362"/>
              <a:ext cx="1917331" cy="11538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Arrow Connector 392"/>
            <p:cNvCxnSpPr>
              <a:cxnSpLocks/>
              <a:stCxn id="20543" idx="0"/>
            </p:cNvCxnSpPr>
            <p:nvPr/>
          </p:nvCxnSpPr>
          <p:spPr>
            <a:xfrm flipV="1">
              <a:off x="6000801" y="3230568"/>
              <a:ext cx="1829866" cy="6556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31" name="TextBox 406"/>
          <p:cNvSpPr txBox="1">
            <a:spLocks noChangeArrowheads="1"/>
          </p:cNvSpPr>
          <p:nvPr/>
        </p:nvSpPr>
        <p:spPr bwMode="auto">
          <a:xfrm>
            <a:off x="2992438" y="1143001"/>
            <a:ext cx="99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altLang="en-US" sz="1500" b="1">
                <a:solidFill>
                  <a:srgbClr val="FF0000"/>
                </a:solidFill>
                <a:latin typeface="Arial" charset="0"/>
              </a:rPr>
              <a:t>REN TRỤC</a:t>
            </a:r>
            <a:endParaRPr lang="en-US" altLang="en-US" sz="1500" b="1">
              <a:solidFill>
                <a:srgbClr val="FF0000"/>
              </a:solidFill>
            </a:endParaRPr>
          </a:p>
        </p:txBody>
      </p:sp>
      <p:sp>
        <p:nvSpPr>
          <p:cNvPr id="20532" name="TextBox 407"/>
          <p:cNvSpPr txBox="1">
            <a:spLocks noChangeArrowheads="1"/>
          </p:cNvSpPr>
          <p:nvPr/>
        </p:nvSpPr>
        <p:spPr bwMode="auto">
          <a:xfrm>
            <a:off x="7620000" y="857250"/>
            <a:ext cx="121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altLang="en-US" b="1">
                <a:solidFill>
                  <a:srgbClr val="FF0000"/>
                </a:solidFill>
                <a:latin typeface="Arial" charset="0"/>
              </a:rPr>
              <a:t>REN LỖ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256" name="Text Box 6"/>
          <p:cNvSpPr txBox="1">
            <a:spLocks noChangeArrowheads="1"/>
          </p:cNvSpPr>
          <p:nvPr/>
        </p:nvSpPr>
        <p:spPr bwMode="auto">
          <a:xfrm>
            <a:off x="151593" y="4430315"/>
            <a:ext cx="614362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62" name="Picture 14" descr="T37_H11-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1" y="4268389"/>
            <a:ext cx="2512943" cy="120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" name="Text Box 6"/>
          <p:cNvSpPr txBox="1">
            <a:spLocks noChangeArrowheads="1"/>
          </p:cNvSpPr>
          <p:nvPr/>
        </p:nvSpPr>
        <p:spPr bwMode="auto">
          <a:xfrm>
            <a:off x="1403949" y="100904"/>
            <a:ext cx="63091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QUY ƯỚC BIỂU DIỄN REN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616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10"/>
          <p:cNvSpPr>
            <a:spLocks noChangeShapeType="1"/>
          </p:cNvSpPr>
          <p:nvPr/>
        </p:nvSpPr>
        <p:spPr bwMode="auto">
          <a:xfrm>
            <a:off x="5117394" y="1607535"/>
            <a:ext cx="0" cy="385881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3377168" y="1729803"/>
            <a:ext cx="2589956" cy="3370871"/>
            <a:chOff x="4536401" y="1226042"/>
            <a:chExt cx="3272308" cy="4813506"/>
          </a:xfrm>
        </p:grpSpPr>
        <p:grpSp>
          <p:nvGrpSpPr>
            <p:cNvPr id="5134" name="Group 807"/>
            <p:cNvGrpSpPr>
              <a:grpSpLocks/>
            </p:cNvGrpSpPr>
            <p:nvPr/>
          </p:nvGrpSpPr>
          <p:grpSpPr bwMode="auto">
            <a:xfrm>
              <a:off x="4536401" y="1226042"/>
              <a:ext cx="3272308" cy="4813506"/>
              <a:chOff x="3120" y="384"/>
              <a:chExt cx="2400" cy="3696"/>
            </a:xfrm>
          </p:grpSpPr>
          <p:sp>
            <p:nvSpPr>
              <p:cNvPr id="5144" name="Rectangle 808"/>
              <p:cNvSpPr>
                <a:spLocks noChangeArrowheads="1"/>
              </p:cNvSpPr>
              <p:nvPr/>
            </p:nvSpPr>
            <p:spPr bwMode="auto">
              <a:xfrm>
                <a:off x="3120" y="384"/>
                <a:ext cx="2400" cy="36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600">
                  <a:latin typeface=".VnTime" panose="020B7200000000000000" pitchFamily="34" charset="0"/>
                </a:endParaRPr>
              </a:p>
            </p:txBody>
          </p:sp>
          <p:sp>
            <p:nvSpPr>
              <p:cNvPr id="5145" name="Rectangle 809"/>
              <p:cNvSpPr>
                <a:spLocks noChangeArrowheads="1"/>
              </p:cNvSpPr>
              <p:nvPr/>
            </p:nvSpPr>
            <p:spPr bwMode="auto">
              <a:xfrm>
                <a:off x="3168" y="432"/>
                <a:ext cx="2304" cy="360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600">
                  <a:latin typeface=".VnTime" panose="020B7200000000000000" pitchFamily="34" charset="0"/>
                </a:endParaRPr>
              </a:p>
            </p:txBody>
          </p:sp>
          <p:grpSp>
            <p:nvGrpSpPr>
              <p:cNvPr id="5146" name="Group 810"/>
              <p:cNvGrpSpPr>
                <a:grpSpLocks/>
              </p:cNvGrpSpPr>
              <p:nvPr/>
            </p:nvGrpSpPr>
            <p:grpSpPr bwMode="auto">
              <a:xfrm>
                <a:off x="3504" y="2736"/>
                <a:ext cx="1998" cy="1296"/>
                <a:chOff x="3504" y="2736"/>
                <a:chExt cx="1998" cy="1296"/>
              </a:xfrm>
            </p:grpSpPr>
            <p:sp>
              <p:nvSpPr>
                <p:cNvPr id="5247" name="Line 811"/>
                <p:cNvSpPr>
                  <a:spLocks noChangeShapeType="1"/>
                </p:cNvSpPr>
                <p:nvPr/>
              </p:nvSpPr>
              <p:spPr bwMode="auto">
                <a:xfrm>
                  <a:off x="3504" y="3456"/>
                  <a:ext cx="0" cy="57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48" name="Line 812"/>
                <p:cNvSpPr>
                  <a:spLocks noChangeShapeType="1"/>
                </p:cNvSpPr>
                <p:nvPr/>
              </p:nvSpPr>
              <p:spPr bwMode="auto">
                <a:xfrm>
                  <a:off x="4485" y="3456"/>
                  <a:ext cx="0" cy="57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49" name="Line 813"/>
                <p:cNvSpPr>
                  <a:spLocks noChangeShapeType="1"/>
                </p:cNvSpPr>
                <p:nvPr/>
              </p:nvSpPr>
              <p:spPr bwMode="auto">
                <a:xfrm>
                  <a:off x="3504" y="3456"/>
                  <a:ext cx="195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0" name="Line 814"/>
                <p:cNvSpPr>
                  <a:spLocks noChangeShapeType="1"/>
                </p:cNvSpPr>
                <p:nvPr/>
              </p:nvSpPr>
              <p:spPr bwMode="auto">
                <a:xfrm>
                  <a:off x="4493" y="3600"/>
                  <a:ext cx="97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1" name="Line 815"/>
                <p:cNvSpPr>
                  <a:spLocks noChangeShapeType="1"/>
                </p:cNvSpPr>
                <p:nvPr/>
              </p:nvSpPr>
              <p:spPr bwMode="auto">
                <a:xfrm>
                  <a:off x="3504" y="3888"/>
                  <a:ext cx="97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2" name="Line 816"/>
                <p:cNvSpPr>
                  <a:spLocks noChangeShapeType="1"/>
                </p:cNvSpPr>
                <p:nvPr/>
              </p:nvSpPr>
              <p:spPr bwMode="auto">
                <a:xfrm>
                  <a:off x="3504" y="3744"/>
                  <a:ext cx="195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3" name="Line 817"/>
                <p:cNvSpPr>
                  <a:spLocks noChangeShapeType="1"/>
                </p:cNvSpPr>
                <p:nvPr/>
              </p:nvSpPr>
              <p:spPr bwMode="auto">
                <a:xfrm>
                  <a:off x="3504" y="3168"/>
                  <a:ext cx="195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4" name="Line 818"/>
                <p:cNvSpPr>
                  <a:spLocks noChangeShapeType="1"/>
                </p:cNvSpPr>
                <p:nvPr/>
              </p:nvSpPr>
              <p:spPr bwMode="auto">
                <a:xfrm>
                  <a:off x="3504" y="3312"/>
                  <a:ext cx="195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5" name="Line 819"/>
                <p:cNvSpPr>
                  <a:spLocks noChangeShapeType="1"/>
                </p:cNvSpPr>
                <p:nvPr/>
              </p:nvSpPr>
              <p:spPr bwMode="auto">
                <a:xfrm>
                  <a:off x="3504" y="3024"/>
                  <a:ext cx="195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6" name="Line 820"/>
                <p:cNvSpPr>
                  <a:spLocks noChangeShapeType="1"/>
                </p:cNvSpPr>
                <p:nvPr/>
              </p:nvSpPr>
              <p:spPr bwMode="auto">
                <a:xfrm>
                  <a:off x="3504" y="2880"/>
                  <a:ext cx="195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7" name="Line 821"/>
                <p:cNvSpPr>
                  <a:spLocks noChangeShapeType="1"/>
                </p:cNvSpPr>
                <p:nvPr/>
              </p:nvSpPr>
              <p:spPr bwMode="auto">
                <a:xfrm>
                  <a:off x="3504" y="2736"/>
                  <a:ext cx="0" cy="72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8" name="Line 822"/>
                <p:cNvSpPr>
                  <a:spLocks noChangeShapeType="1"/>
                </p:cNvSpPr>
                <p:nvPr/>
              </p:nvSpPr>
              <p:spPr bwMode="auto">
                <a:xfrm>
                  <a:off x="3696" y="2736"/>
                  <a:ext cx="0" cy="72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9" name="Line 823"/>
                <p:cNvSpPr>
                  <a:spLocks noChangeShapeType="1"/>
                </p:cNvSpPr>
                <p:nvPr/>
              </p:nvSpPr>
              <p:spPr bwMode="auto">
                <a:xfrm>
                  <a:off x="4464" y="2736"/>
                  <a:ext cx="0" cy="72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0" name="Line 824"/>
                <p:cNvSpPr>
                  <a:spLocks noChangeShapeType="1"/>
                </p:cNvSpPr>
                <p:nvPr/>
              </p:nvSpPr>
              <p:spPr bwMode="auto">
                <a:xfrm>
                  <a:off x="4704" y="2736"/>
                  <a:ext cx="0" cy="72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1" name="Line 825"/>
                <p:cNvSpPr>
                  <a:spLocks noChangeShapeType="1"/>
                </p:cNvSpPr>
                <p:nvPr/>
              </p:nvSpPr>
              <p:spPr bwMode="auto">
                <a:xfrm>
                  <a:off x="5136" y="2736"/>
                  <a:ext cx="0" cy="72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2" name="Line 826"/>
                <p:cNvSpPr>
                  <a:spLocks noChangeShapeType="1"/>
                </p:cNvSpPr>
                <p:nvPr/>
              </p:nvSpPr>
              <p:spPr bwMode="auto">
                <a:xfrm>
                  <a:off x="3504" y="2736"/>
                  <a:ext cx="195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3" name="Line 827"/>
                <p:cNvSpPr>
                  <a:spLocks noChangeShapeType="1"/>
                </p:cNvSpPr>
                <p:nvPr/>
              </p:nvSpPr>
              <p:spPr bwMode="auto">
                <a:xfrm>
                  <a:off x="4752" y="3456"/>
                  <a:ext cx="0" cy="28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4" name="Line 828"/>
                <p:cNvSpPr>
                  <a:spLocks noChangeShapeType="1"/>
                </p:cNvSpPr>
                <p:nvPr/>
              </p:nvSpPr>
              <p:spPr bwMode="auto">
                <a:xfrm>
                  <a:off x="5136" y="3456"/>
                  <a:ext cx="0" cy="28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5" name="Line 829"/>
                <p:cNvSpPr>
                  <a:spLocks noChangeShapeType="1"/>
                </p:cNvSpPr>
                <p:nvPr/>
              </p:nvSpPr>
              <p:spPr bwMode="auto">
                <a:xfrm>
                  <a:off x="3936" y="3744"/>
                  <a:ext cx="0" cy="28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6" name="Line 830"/>
                <p:cNvSpPr>
                  <a:spLocks noChangeShapeType="1"/>
                </p:cNvSpPr>
                <p:nvPr/>
              </p:nvSpPr>
              <p:spPr bwMode="auto">
                <a:xfrm>
                  <a:off x="4224" y="3744"/>
                  <a:ext cx="0" cy="28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7" name="Text Box 831"/>
                <p:cNvSpPr txBox="1">
                  <a:spLocks noChangeArrowheads="1"/>
                </p:cNvSpPr>
                <p:nvPr/>
              </p:nvSpPr>
              <p:spPr bwMode="auto">
                <a:xfrm>
                  <a:off x="3648" y="3322"/>
                  <a:ext cx="76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Tên chi tiết</a:t>
                  </a:r>
                </a:p>
              </p:txBody>
            </p:sp>
            <p:sp>
              <p:nvSpPr>
                <p:cNvPr id="5268" name="Text Box 832"/>
                <p:cNvSpPr txBox="1">
                  <a:spLocks noChangeArrowheads="1"/>
                </p:cNvSpPr>
                <p:nvPr/>
              </p:nvSpPr>
              <p:spPr bwMode="auto">
                <a:xfrm>
                  <a:off x="3504" y="3312"/>
                  <a:ext cx="240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TT</a:t>
                  </a:r>
                </a:p>
              </p:txBody>
            </p:sp>
            <p:sp>
              <p:nvSpPr>
                <p:cNvPr id="5269" name="Text Box 833"/>
                <p:cNvSpPr txBox="1">
                  <a:spLocks noChangeArrowheads="1"/>
                </p:cNvSpPr>
                <p:nvPr/>
              </p:nvSpPr>
              <p:spPr bwMode="auto">
                <a:xfrm>
                  <a:off x="4512" y="3312"/>
                  <a:ext cx="19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Slg</a:t>
                  </a:r>
                </a:p>
              </p:txBody>
            </p:sp>
            <p:sp>
              <p:nvSpPr>
                <p:cNvPr id="5270" name="Text Box 834"/>
                <p:cNvSpPr txBox="1">
                  <a:spLocks noChangeArrowheads="1"/>
                </p:cNvSpPr>
                <p:nvPr/>
              </p:nvSpPr>
              <p:spPr bwMode="auto">
                <a:xfrm>
                  <a:off x="4752" y="331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Vật liệu</a:t>
                  </a:r>
                </a:p>
              </p:txBody>
            </p:sp>
            <p:sp>
              <p:nvSpPr>
                <p:cNvPr id="5271" name="Text Box 835"/>
                <p:cNvSpPr txBox="1">
                  <a:spLocks noChangeArrowheads="1"/>
                </p:cNvSpPr>
                <p:nvPr/>
              </p:nvSpPr>
              <p:spPr bwMode="auto">
                <a:xfrm>
                  <a:off x="5118" y="331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Ghi chó</a:t>
                  </a:r>
                </a:p>
              </p:txBody>
            </p:sp>
            <p:sp>
              <p:nvSpPr>
                <p:cNvPr id="5272" name="Text Box 836"/>
                <p:cNvSpPr txBox="1">
                  <a:spLocks noChangeArrowheads="1"/>
                </p:cNvSpPr>
                <p:nvPr/>
              </p:nvSpPr>
              <p:spPr bwMode="auto">
                <a:xfrm>
                  <a:off x="4503" y="3167"/>
                  <a:ext cx="19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5273" name="Text Box 837"/>
                <p:cNvSpPr txBox="1">
                  <a:spLocks noChangeArrowheads="1"/>
                </p:cNvSpPr>
                <p:nvPr/>
              </p:nvSpPr>
              <p:spPr bwMode="auto">
                <a:xfrm>
                  <a:off x="4503" y="3024"/>
                  <a:ext cx="19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5274" name="Text Box 838"/>
                <p:cNvSpPr txBox="1">
                  <a:spLocks noChangeArrowheads="1"/>
                </p:cNvSpPr>
                <p:nvPr/>
              </p:nvSpPr>
              <p:spPr bwMode="auto">
                <a:xfrm>
                  <a:off x="4512" y="2879"/>
                  <a:ext cx="19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5275" name="Text Box 839"/>
                <p:cNvSpPr txBox="1">
                  <a:spLocks noChangeArrowheads="1"/>
                </p:cNvSpPr>
                <p:nvPr/>
              </p:nvSpPr>
              <p:spPr bwMode="auto">
                <a:xfrm>
                  <a:off x="4512" y="2736"/>
                  <a:ext cx="19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5276" name="Text Box 840"/>
                <p:cNvSpPr txBox="1">
                  <a:spLocks noChangeArrowheads="1"/>
                </p:cNvSpPr>
                <p:nvPr/>
              </p:nvSpPr>
              <p:spPr bwMode="auto">
                <a:xfrm>
                  <a:off x="4752" y="3196"/>
                  <a:ext cx="366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Thép</a:t>
                  </a:r>
                </a:p>
              </p:txBody>
            </p:sp>
            <p:sp>
              <p:nvSpPr>
                <p:cNvPr id="5277" name="Text Box 844"/>
                <p:cNvSpPr txBox="1">
                  <a:spLocks noChangeArrowheads="1"/>
                </p:cNvSpPr>
                <p:nvPr/>
              </p:nvSpPr>
              <p:spPr bwMode="auto">
                <a:xfrm>
                  <a:off x="3525" y="3183"/>
                  <a:ext cx="11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</a:t>
                  </a:r>
                </a:p>
              </p:txBody>
            </p:sp>
            <p:sp>
              <p:nvSpPr>
                <p:cNvPr id="5278" name="Text Box 845"/>
                <p:cNvSpPr txBox="1">
                  <a:spLocks noChangeArrowheads="1"/>
                </p:cNvSpPr>
                <p:nvPr/>
              </p:nvSpPr>
              <p:spPr bwMode="auto">
                <a:xfrm>
                  <a:off x="3525" y="3039"/>
                  <a:ext cx="11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5279" name="Text Box 846"/>
                <p:cNvSpPr txBox="1">
                  <a:spLocks noChangeArrowheads="1"/>
                </p:cNvSpPr>
                <p:nvPr/>
              </p:nvSpPr>
              <p:spPr bwMode="auto">
                <a:xfrm>
                  <a:off x="3534" y="2895"/>
                  <a:ext cx="11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3</a:t>
                  </a:r>
                </a:p>
              </p:txBody>
            </p:sp>
            <p:sp>
              <p:nvSpPr>
                <p:cNvPr id="5280" name="Text Box 847"/>
                <p:cNvSpPr txBox="1">
                  <a:spLocks noChangeArrowheads="1"/>
                </p:cNvSpPr>
                <p:nvPr/>
              </p:nvSpPr>
              <p:spPr bwMode="auto">
                <a:xfrm>
                  <a:off x="3534" y="2751"/>
                  <a:ext cx="11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5281" name="Text Box 848"/>
                <p:cNvSpPr txBox="1">
                  <a:spLocks noChangeArrowheads="1"/>
                </p:cNvSpPr>
                <p:nvPr/>
              </p:nvSpPr>
              <p:spPr bwMode="auto">
                <a:xfrm>
                  <a:off x="3663" y="2749"/>
                  <a:ext cx="76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Bu lông</a:t>
                  </a:r>
                </a:p>
              </p:txBody>
            </p:sp>
            <p:sp>
              <p:nvSpPr>
                <p:cNvPr id="5282" name="Text Box 849"/>
                <p:cNvSpPr txBox="1">
                  <a:spLocks noChangeArrowheads="1"/>
                </p:cNvSpPr>
                <p:nvPr/>
              </p:nvSpPr>
              <p:spPr bwMode="auto">
                <a:xfrm>
                  <a:off x="3621" y="2900"/>
                  <a:ext cx="76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Vòng đệm</a:t>
                  </a:r>
                </a:p>
              </p:txBody>
            </p:sp>
            <p:sp>
              <p:nvSpPr>
                <p:cNvPr id="5283" name="Text Box 850"/>
                <p:cNvSpPr txBox="1">
                  <a:spLocks noChangeArrowheads="1"/>
                </p:cNvSpPr>
                <p:nvPr/>
              </p:nvSpPr>
              <p:spPr bwMode="auto">
                <a:xfrm>
                  <a:off x="3636" y="3036"/>
                  <a:ext cx="76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Đai ốc M10</a:t>
                  </a:r>
                </a:p>
              </p:txBody>
            </p:sp>
            <p:sp>
              <p:nvSpPr>
                <p:cNvPr id="5284" name="Text Box 851"/>
                <p:cNvSpPr txBox="1">
                  <a:spLocks noChangeArrowheads="1"/>
                </p:cNvSpPr>
                <p:nvPr/>
              </p:nvSpPr>
              <p:spPr bwMode="auto">
                <a:xfrm>
                  <a:off x="3600" y="3197"/>
                  <a:ext cx="76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Vòng đai</a:t>
                  </a:r>
                </a:p>
              </p:txBody>
            </p:sp>
            <p:sp>
              <p:nvSpPr>
                <p:cNvPr id="5285" name="Text Box 852"/>
                <p:cNvSpPr txBox="1">
                  <a:spLocks noChangeArrowheads="1"/>
                </p:cNvSpPr>
                <p:nvPr/>
              </p:nvSpPr>
              <p:spPr bwMode="auto">
                <a:xfrm>
                  <a:off x="3552" y="3533"/>
                  <a:ext cx="76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BỘ VÒNG ĐAI</a:t>
                  </a:r>
                </a:p>
              </p:txBody>
            </p:sp>
            <p:sp>
              <p:nvSpPr>
                <p:cNvPr id="5286" name="Text Box 857"/>
                <p:cNvSpPr txBox="1">
                  <a:spLocks noChangeArrowheads="1"/>
                </p:cNvSpPr>
                <p:nvPr/>
              </p:nvSpPr>
              <p:spPr bwMode="auto">
                <a:xfrm>
                  <a:off x="4215" y="3765"/>
                  <a:ext cx="28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11/04</a:t>
                  </a:r>
                </a:p>
              </p:txBody>
            </p:sp>
            <p:sp>
              <p:nvSpPr>
                <p:cNvPr id="5287" name="Text Box 858"/>
                <p:cNvSpPr txBox="1">
                  <a:spLocks noChangeArrowheads="1"/>
                </p:cNvSpPr>
                <p:nvPr/>
              </p:nvSpPr>
              <p:spPr bwMode="auto">
                <a:xfrm>
                  <a:off x="4215" y="3906"/>
                  <a:ext cx="28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11/04</a:t>
                  </a:r>
                </a:p>
              </p:txBody>
            </p:sp>
            <p:sp>
              <p:nvSpPr>
                <p:cNvPr id="5288" name="Text Box 859"/>
                <p:cNvSpPr txBox="1">
                  <a:spLocks noChangeArrowheads="1"/>
                </p:cNvSpPr>
                <p:nvPr/>
              </p:nvSpPr>
              <p:spPr bwMode="auto">
                <a:xfrm>
                  <a:off x="4752" y="3600"/>
                  <a:ext cx="28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 : 2</a:t>
                  </a:r>
                </a:p>
              </p:txBody>
            </p:sp>
            <p:sp>
              <p:nvSpPr>
                <p:cNvPr id="5289" name="Text Box 860"/>
                <p:cNvSpPr txBox="1">
                  <a:spLocks noChangeArrowheads="1"/>
                </p:cNvSpPr>
                <p:nvPr/>
              </p:nvSpPr>
              <p:spPr bwMode="auto">
                <a:xfrm>
                  <a:off x="5136" y="3600"/>
                  <a:ext cx="28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 anchorCtr="1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13.01</a:t>
                  </a:r>
                </a:p>
              </p:txBody>
            </p:sp>
          </p:grpSp>
          <p:grpSp>
            <p:nvGrpSpPr>
              <p:cNvPr id="5147" name="Group 862"/>
              <p:cNvGrpSpPr>
                <a:grpSpLocks/>
              </p:cNvGrpSpPr>
              <p:nvPr/>
            </p:nvGrpSpPr>
            <p:grpSpPr bwMode="auto">
              <a:xfrm>
                <a:off x="3233" y="420"/>
                <a:ext cx="2272" cy="2281"/>
                <a:chOff x="3233" y="420"/>
                <a:chExt cx="2272" cy="2281"/>
              </a:xfrm>
            </p:grpSpPr>
            <p:grpSp>
              <p:nvGrpSpPr>
                <p:cNvPr id="5148" name="Group 863"/>
                <p:cNvGrpSpPr>
                  <a:grpSpLocks/>
                </p:cNvGrpSpPr>
                <p:nvPr/>
              </p:nvGrpSpPr>
              <p:grpSpPr bwMode="auto">
                <a:xfrm>
                  <a:off x="3569" y="796"/>
                  <a:ext cx="311" cy="753"/>
                  <a:chOff x="3470" y="914"/>
                  <a:chExt cx="311" cy="753"/>
                </a:xfrm>
              </p:grpSpPr>
              <p:grpSp>
                <p:nvGrpSpPr>
                  <p:cNvPr id="5239" name="Group 864"/>
                  <p:cNvGrpSpPr>
                    <a:grpSpLocks/>
                  </p:cNvGrpSpPr>
                  <p:nvPr/>
                </p:nvGrpSpPr>
                <p:grpSpPr bwMode="auto">
                  <a:xfrm>
                    <a:off x="3470" y="1515"/>
                    <a:ext cx="311" cy="152"/>
                    <a:chOff x="4128" y="2256"/>
                    <a:chExt cx="691" cy="336"/>
                  </a:xfrm>
                </p:grpSpPr>
                <p:sp>
                  <p:nvSpPr>
                    <p:cNvPr id="5244" name="AutoShape 8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8" y="2256"/>
                      <a:ext cx="691" cy="33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vi-VN" altLang="en-US" sz="600">
                        <a:latin typeface=".VnTime" panose="020B7200000000000000" pitchFamily="34" charset="0"/>
                      </a:endParaRPr>
                    </a:p>
                  </p:txBody>
                </p:sp>
                <p:sp>
                  <p:nvSpPr>
                    <p:cNvPr id="5245" name="Line 8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6" y="2256"/>
                      <a:ext cx="0" cy="3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46" name="Line 8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2" y="2256"/>
                      <a:ext cx="0" cy="3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40" name="Rectangle 868"/>
                  <p:cNvSpPr>
                    <a:spLocks noChangeArrowheads="1"/>
                  </p:cNvSpPr>
                  <p:nvPr/>
                </p:nvSpPr>
                <p:spPr bwMode="auto">
                  <a:xfrm>
                    <a:off x="3546" y="914"/>
                    <a:ext cx="150" cy="59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en-US" sz="6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241" name="Line 869"/>
                  <p:cNvSpPr>
                    <a:spLocks noChangeShapeType="1"/>
                  </p:cNvSpPr>
                  <p:nvPr/>
                </p:nvSpPr>
                <p:spPr bwMode="auto">
                  <a:xfrm>
                    <a:off x="3544" y="1282"/>
                    <a:ext cx="15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42" name="Line 870"/>
                  <p:cNvSpPr>
                    <a:spLocks noChangeShapeType="1"/>
                  </p:cNvSpPr>
                  <p:nvPr/>
                </p:nvSpPr>
                <p:spPr bwMode="auto">
                  <a:xfrm>
                    <a:off x="3565" y="914"/>
                    <a:ext cx="0" cy="364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43" name="Line 871"/>
                  <p:cNvSpPr>
                    <a:spLocks noChangeShapeType="1"/>
                  </p:cNvSpPr>
                  <p:nvPr/>
                </p:nvSpPr>
                <p:spPr bwMode="auto">
                  <a:xfrm>
                    <a:off x="3675" y="914"/>
                    <a:ext cx="0" cy="364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49" name="Group 872"/>
                <p:cNvGrpSpPr>
                  <a:grpSpLocks/>
                </p:cNvGrpSpPr>
                <p:nvPr/>
              </p:nvGrpSpPr>
              <p:grpSpPr bwMode="auto">
                <a:xfrm>
                  <a:off x="3552" y="857"/>
                  <a:ext cx="311" cy="151"/>
                  <a:chOff x="4128" y="2256"/>
                  <a:chExt cx="691" cy="336"/>
                </a:xfrm>
              </p:grpSpPr>
              <p:sp>
                <p:nvSpPr>
                  <p:cNvPr id="5236" name="AutoShape 873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2256"/>
                    <a:ext cx="691" cy="33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en-US" sz="6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237" name="Line 874"/>
                  <p:cNvSpPr>
                    <a:spLocks noChangeShapeType="1"/>
                  </p:cNvSpPr>
                  <p:nvPr/>
                </p:nvSpPr>
                <p:spPr bwMode="auto">
                  <a:xfrm>
                    <a:off x="4296" y="2256"/>
                    <a:ext cx="0" cy="3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38" name="Line 875"/>
                  <p:cNvSpPr>
                    <a:spLocks noChangeShapeType="1"/>
                  </p:cNvSpPr>
                  <p:nvPr/>
                </p:nvSpPr>
                <p:spPr bwMode="auto">
                  <a:xfrm>
                    <a:off x="4632" y="2256"/>
                    <a:ext cx="0" cy="3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50" name="AutoShape 876"/>
                <p:cNvSpPr>
                  <a:spLocks noChangeArrowheads="1"/>
                </p:cNvSpPr>
                <p:nvPr/>
              </p:nvSpPr>
              <p:spPr bwMode="auto">
                <a:xfrm>
                  <a:off x="3538" y="1024"/>
                  <a:ext cx="363" cy="6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1" name="Rectangle 877"/>
                <p:cNvSpPr>
                  <a:spLocks noChangeArrowheads="1"/>
                </p:cNvSpPr>
                <p:nvPr/>
              </p:nvSpPr>
              <p:spPr bwMode="auto">
                <a:xfrm>
                  <a:off x="3483" y="1852"/>
                  <a:ext cx="1684" cy="56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2" name="Oval 878"/>
                <p:cNvSpPr>
                  <a:spLocks noChangeArrowheads="1"/>
                </p:cNvSpPr>
                <p:nvPr/>
              </p:nvSpPr>
              <p:spPr bwMode="auto">
                <a:xfrm>
                  <a:off x="4750" y="1948"/>
                  <a:ext cx="362" cy="3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3" name="AutoShape 879"/>
                <p:cNvSpPr>
                  <a:spLocks noChangeArrowheads="1"/>
                </p:cNvSpPr>
                <p:nvPr/>
              </p:nvSpPr>
              <p:spPr bwMode="auto">
                <a:xfrm>
                  <a:off x="4775" y="1999"/>
                  <a:ext cx="310" cy="268"/>
                </a:xfrm>
                <a:prstGeom prst="hexagon">
                  <a:avLst>
                    <a:gd name="adj" fmla="val 27451"/>
                    <a:gd name="vf" fmla="val 11547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vi-VN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4" name="Oval 880"/>
                <p:cNvSpPr>
                  <a:spLocks noChangeArrowheads="1"/>
                </p:cNvSpPr>
                <p:nvPr/>
              </p:nvSpPr>
              <p:spPr bwMode="auto">
                <a:xfrm>
                  <a:off x="4853" y="2059"/>
                  <a:ext cx="150" cy="15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5" name="Arc 881"/>
                <p:cNvSpPr>
                  <a:spLocks noChangeArrowheads="1"/>
                </p:cNvSpPr>
                <p:nvPr/>
              </p:nvSpPr>
              <p:spPr bwMode="auto">
                <a:xfrm rot="-5083055">
                  <a:off x="4873" y="2078"/>
                  <a:ext cx="109" cy="109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w 43200"/>
                    <a:gd name="T7" fmla="*/ 0 h 43200"/>
                    <a:gd name="T8" fmla="*/ 0 w 43200"/>
                    <a:gd name="T9" fmla="*/ 0 h 43200"/>
                    <a:gd name="T10" fmla="*/ 0 w 43200"/>
                    <a:gd name="T11" fmla="*/ 0 h 43200"/>
                    <a:gd name="T12" fmla="*/ 0 w 43200"/>
                    <a:gd name="T13" fmla="*/ 0 h 43200"/>
                    <a:gd name="T14" fmla="*/ 0 w 43200"/>
                    <a:gd name="T15" fmla="*/ 0 h 43200"/>
                    <a:gd name="T16" fmla="*/ 0 w 43200"/>
                    <a:gd name="T17" fmla="*/ 0 h 43200"/>
                    <a:gd name="T18" fmla="*/ 0 w 43200"/>
                    <a:gd name="T19" fmla="*/ 0 h 432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00" h="43200" fill="none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1600" y="432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6" name="Oval 882"/>
                <p:cNvSpPr>
                  <a:spLocks noChangeArrowheads="1"/>
                </p:cNvSpPr>
                <p:nvPr/>
              </p:nvSpPr>
              <p:spPr bwMode="auto">
                <a:xfrm>
                  <a:off x="3538" y="1951"/>
                  <a:ext cx="363" cy="3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7" name="AutoShape 883"/>
                <p:cNvSpPr>
                  <a:spLocks noChangeArrowheads="1"/>
                </p:cNvSpPr>
                <p:nvPr/>
              </p:nvSpPr>
              <p:spPr bwMode="auto">
                <a:xfrm>
                  <a:off x="3563" y="2002"/>
                  <a:ext cx="311" cy="268"/>
                </a:xfrm>
                <a:prstGeom prst="hexagon">
                  <a:avLst>
                    <a:gd name="adj" fmla="val 27539"/>
                    <a:gd name="vf" fmla="val 11547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vi-VN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8" name="Oval 884"/>
                <p:cNvSpPr>
                  <a:spLocks noChangeArrowheads="1"/>
                </p:cNvSpPr>
                <p:nvPr/>
              </p:nvSpPr>
              <p:spPr bwMode="auto">
                <a:xfrm>
                  <a:off x="3642" y="2062"/>
                  <a:ext cx="150" cy="15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59" name="Arc 885"/>
                <p:cNvSpPr>
                  <a:spLocks noChangeArrowheads="1"/>
                </p:cNvSpPr>
                <p:nvPr/>
              </p:nvSpPr>
              <p:spPr bwMode="auto">
                <a:xfrm rot="-5083055">
                  <a:off x="3661" y="2079"/>
                  <a:ext cx="109" cy="109"/>
                </a:xfrm>
                <a:custGeom>
                  <a:avLst/>
                  <a:gdLst>
                    <a:gd name="T0" fmla="*/ 0 w 43200"/>
                    <a:gd name="T1" fmla="*/ 0 h 43200"/>
                    <a:gd name="T2" fmla="*/ 0 w 43200"/>
                    <a:gd name="T3" fmla="*/ 0 h 43200"/>
                    <a:gd name="T4" fmla="*/ 0 w 43200"/>
                    <a:gd name="T5" fmla="*/ 0 h 43200"/>
                    <a:gd name="T6" fmla="*/ 0 w 43200"/>
                    <a:gd name="T7" fmla="*/ 0 h 43200"/>
                    <a:gd name="T8" fmla="*/ 0 w 43200"/>
                    <a:gd name="T9" fmla="*/ 0 h 43200"/>
                    <a:gd name="T10" fmla="*/ 0 w 43200"/>
                    <a:gd name="T11" fmla="*/ 0 h 43200"/>
                    <a:gd name="T12" fmla="*/ 0 w 43200"/>
                    <a:gd name="T13" fmla="*/ 0 h 43200"/>
                    <a:gd name="T14" fmla="*/ 0 w 43200"/>
                    <a:gd name="T15" fmla="*/ 0 h 43200"/>
                    <a:gd name="T16" fmla="*/ 0 w 43200"/>
                    <a:gd name="T17" fmla="*/ 0 h 43200"/>
                    <a:gd name="T18" fmla="*/ 0 w 43200"/>
                    <a:gd name="T19" fmla="*/ 0 h 432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3200" h="43200" fill="none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43200" stroke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21600" y="432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0" name="Line 886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300" y="1097"/>
                  <a:ext cx="3" cy="207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1" name="Line 887"/>
                <p:cNvSpPr>
                  <a:spLocks noChangeShapeType="1"/>
                </p:cNvSpPr>
                <p:nvPr/>
              </p:nvSpPr>
              <p:spPr bwMode="auto">
                <a:xfrm>
                  <a:off x="3966" y="1852"/>
                  <a:ext cx="0" cy="5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2" name="Line 888"/>
                <p:cNvSpPr>
                  <a:spLocks noChangeShapeType="1"/>
                </p:cNvSpPr>
                <p:nvPr/>
              </p:nvSpPr>
              <p:spPr bwMode="auto">
                <a:xfrm>
                  <a:off x="4692" y="1852"/>
                  <a:ext cx="0" cy="5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3" name="Line 889"/>
                <p:cNvSpPr>
                  <a:spLocks noChangeShapeType="1"/>
                </p:cNvSpPr>
                <p:nvPr/>
              </p:nvSpPr>
              <p:spPr bwMode="auto">
                <a:xfrm>
                  <a:off x="4131" y="1853"/>
                  <a:ext cx="0" cy="56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4" name="Line 890"/>
                <p:cNvSpPr>
                  <a:spLocks noChangeShapeType="1"/>
                </p:cNvSpPr>
                <p:nvPr/>
              </p:nvSpPr>
              <p:spPr bwMode="auto">
                <a:xfrm>
                  <a:off x="4519" y="1852"/>
                  <a:ext cx="0" cy="56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5" name="Line 891"/>
                <p:cNvSpPr>
                  <a:spLocks noChangeShapeType="1"/>
                </p:cNvSpPr>
                <p:nvPr/>
              </p:nvSpPr>
              <p:spPr bwMode="auto">
                <a:xfrm>
                  <a:off x="4325" y="565"/>
                  <a:ext cx="0" cy="188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66" name="Group 892"/>
                <p:cNvGrpSpPr>
                  <a:grpSpLocks/>
                </p:cNvGrpSpPr>
                <p:nvPr/>
              </p:nvGrpSpPr>
              <p:grpSpPr bwMode="auto">
                <a:xfrm>
                  <a:off x="3470" y="859"/>
                  <a:ext cx="1712" cy="778"/>
                  <a:chOff x="3393" y="576"/>
                  <a:chExt cx="1903" cy="864"/>
                </a:xfrm>
              </p:grpSpPr>
              <p:grpSp>
                <p:nvGrpSpPr>
                  <p:cNvPr id="5227" name="Group 893"/>
                  <p:cNvGrpSpPr>
                    <a:grpSpLocks/>
                  </p:cNvGrpSpPr>
                  <p:nvPr/>
                </p:nvGrpSpPr>
                <p:grpSpPr bwMode="auto">
                  <a:xfrm>
                    <a:off x="3393" y="576"/>
                    <a:ext cx="1902" cy="864"/>
                    <a:chOff x="3393" y="453"/>
                    <a:chExt cx="1902" cy="864"/>
                  </a:xfrm>
                </p:grpSpPr>
                <p:sp>
                  <p:nvSpPr>
                    <p:cNvPr id="5230" name="AutoShape 89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912" y="453"/>
                      <a:ext cx="864" cy="86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w 21600"/>
                        <a:gd name="T9" fmla="*/ 0 h 21600"/>
                        <a:gd name="T10" fmla="*/ 0 w 21600"/>
                        <a:gd name="T11" fmla="*/ 0 h 21600"/>
                        <a:gd name="T12" fmla="*/ 0 w 21600"/>
                        <a:gd name="T13" fmla="*/ 0 h 21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5400" y="10800"/>
                          </a:moveTo>
                          <a:cubicBezTo>
                            <a:pt x="5400" y="7817"/>
                            <a:pt x="7817" y="5400"/>
                            <a:pt x="10800" y="5400"/>
                          </a:cubicBezTo>
                          <a:cubicBezTo>
                            <a:pt x="13782" y="5399"/>
                            <a:pt x="16199" y="7817"/>
                            <a:pt x="16200" y="10799"/>
                          </a:cubicBezTo>
                          <a:lnTo>
                            <a:pt x="21600" y="10800"/>
                          </a:ln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lnTo>
                            <a:pt x="5400" y="1080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31" name="Group 8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93" y="717"/>
                      <a:ext cx="1902" cy="168"/>
                      <a:chOff x="3393" y="717"/>
                      <a:chExt cx="1902" cy="168"/>
                    </a:xfrm>
                  </p:grpSpPr>
                  <p:sp>
                    <p:nvSpPr>
                      <p:cNvPr id="5232" name="Rectangle 8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3" y="717"/>
                        <a:ext cx="552" cy="1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vi-VN" altLang="en-US" sz="600">
                          <a:latin typeface=".VnTime" panose="020B7200000000000000" pitchFamily="34" charset="0"/>
                        </a:endParaRPr>
                      </a:p>
                    </p:txBody>
                  </p:sp>
                  <p:sp>
                    <p:nvSpPr>
                      <p:cNvPr id="5233" name="Rectangle 8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3" y="717"/>
                        <a:ext cx="552" cy="1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vi-VN" altLang="en-US" sz="600">
                          <a:latin typeface=".VnTime" panose="020B7200000000000000" pitchFamily="34" charset="0"/>
                        </a:endParaRPr>
                      </a:p>
                    </p:txBody>
                  </p:sp>
                  <p:sp>
                    <p:nvSpPr>
                      <p:cNvPr id="5234" name="Line 8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45" y="726"/>
                        <a:ext cx="0" cy="15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35" name="Line 89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43" y="726"/>
                        <a:ext cx="0" cy="15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228" name="Freeform 900" descr="Wide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4761" y="840"/>
                    <a:ext cx="535" cy="168"/>
                  </a:xfrm>
                  <a:custGeom>
                    <a:avLst/>
                    <a:gdLst>
                      <a:gd name="T0" fmla="*/ 0 w 1104"/>
                      <a:gd name="T1" fmla="*/ 0 h 336"/>
                      <a:gd name="T2" fmla="*/ 0 w 1104"/>
                      <a:gd name="T3" fmla="*/ 0 h 336"/>
                      <a:gd name="T4" fmla="*/ 0 w 1104"/>
                      <a:gd name="T5" fmla="*/ 1 h 336"/>
                      <a:gd name="T6" fmla="*/ 0 w 1104"/>
                      <a:gd name="T7" fmla="*/ 1 h 336"/>
                      <a:gd name="T8" fmla="*/ 0 w 1104"/>
                      <a:gd name="T9" fmla="*/ 1 h 336"/>
                      <a:gd name="T10" fmla="*/ 0 w 1104"/>
                      <a:gd name="T11" fmla="*/ 1 h 336"/>
                      <a:gd name="T12" fmla="*/ 0 w 1104"/>
                      <a:gd name="T13" fmla="*/ 1 h 336"/>
                      <a:gd name="T14" fmla="*/ 0 w 1104"/>
                      <a:gd name="T15" fmla="*/ 1 h 336"/>
                      <a:gd name="T16" fmla="*/ 0 w 1104"/>
                      <a:gd name="T17" fmla="*/ 1 h 336"/>
                      <a:gd name="T18" fmla="*/ 0 w 1104"/>
                      <a:gd name="T19" fmla="*/ 0 h 3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04" h="336">
                        <a:moveTo>
                          <a:pt x="48" y="0"/>
                        </a:moveTo>
                        <a:lnTo>
                          <a:pt x="1104" y="0"/>
                        </a:lnTo>
                        <a:lnTo>
                          <a:pt x="1104" y="336"/>
                        </a:lnTo>
                        <a:lnTo>
                          <a:pt x="0" y="336"/>
                        </a:lnTo>
                        <a:cubicBezTo>
                          <a:pt x="6" y="316"/>
                          <a:pt x="9" y="295"/>
                          <a:pt x="18" y="276"/>
                        </a:cubicBezTo>
                        <a:cubicBezTo>
                          <a:pt x="21" y="270"/>
                          <a:pt x="31" y="269"/>
                          <a:pt x="36" y="264"/>
                        </a:cubicBezTo>
                        <a:cubicBezTo>
                          <a:pt x="48" y="252"/>
                          <a:pt x="49" y="243"/>
                          <a:pt x="54" y="228"/>
                        </a:cubicBezTo>
                        <a:cubicBezTo>
                          <a:pt x="47" y="137"/>
                          <a:pt x="56" y="175"/>
                          <a:pt x="36" y="114"/>
                        </a:cubicBezTo>
                        <a:cubicBezTo>
                          <a:pt x="32" y="102"/>
                          <a:pt x="24" y="78"/>
                          <a:pt x="24" y="78"/>
                        </a:cubicBezTo>
                        <a:cubicBezTo>
                          <a:pt x="31" y="5"/>
                          <a:pt x="12" y="24"/>
                          <a:pt x="48" y="0"/>
                        </a:cubicBezTo>
                        <a:close/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9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4908" y="840"/>
                    <a:ext cx="216" cy="16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en-US" sz="600">
                      <a:latin typeface=".VnTime" panose="020B7200000000000000" pitchFamily="34" charset="0"/>
                    </a:endParaRPr>
                  </a:p>
                </p:txBody>
              </p:sp>
            </p:grpSp>
            <p:grpSp>
              <p:nvGrpSpPr>
                <p:cNvPr id="5167" name="Group 902"/>
                <p:cNvGrpSpPr>
                  <a:grpSpLocks/>
                </p:cNvGrpSpPr>
                <p:nvPr/>
              </p:nvGrpSpPr>
              <p:grpSpPr bwMode="auto">
                <a:xfrm>
                  <a:off x="3470" y="857"/>
                  <a:ext cx="1712" cy="778"/>
                  <a:chOff x="3393" y="576"/>
                  <a:chExt cx="1903" cy="864"/>
                </a:xfrm>
              </p:grpSpPr>
              <p:grpSp>
                <p:nvGrpSpPr>
                  <p:cNvPr id="5218" name="Group 90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3393" y="576"/>
                    <a:ext cx="1902" cy="864"/>
                    <a:chOff x="3393" y="453"/>
                    <a:chExt cx="1902" cy="864"/>
                  </a:xfrm>
                </p:grpSpPr>
                <p:sp>
                  <p:nvSpPr>
                    <p:cNvPr id="5221" name="AutoShape 9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912" y="453"/>
                      <a:ext cx="864" cy="86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w 21600"/>
                        <a:gd name="T9" fmla="*/ 0 h 21600"/>
                        <a:gd name="T10" fmla="*/ 0 w 21600"/>
                        <a:gd name="T11" fmla="*/ 0 h 21600"/>
                        <a:gd name="T12" fmla="*/ 0 w 21600"/>
                        <a:gd name="T13" fmla="*/ 0 h 2160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5400" y="10800"/>
                          </a:moveTo>
                          <a:cubicBezTo>
                            <a:pt x="5400" y="7817"/>
                            <a:pt x="7817" y="5400"/>
                            <a:pt x="10800" y="5400"/>
                          </a:cubicBezTo>
                          <a:cubicBezTo>
                            <a:pt x="13782" y="5399"/>
                            <a:pt x="16199" y="7817"/>
                            <a:pt x="16200" y="10799"/>
                          </a:cubicBezTo>
                          <a:lnTo>
                            <a:pt x="21600" y="10800"/>
                          </a:ln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lnTo>
                            <a:pt x="5400" y="1080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22" name="Group 9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93" y="717"/>
                      <a:ext cx="1902" cy="168"/>
                      <a:chOff x="3393" y="717"/>
                      <a:chExt cx="1902" cy="168"/>
                    </a:xfrm>
                  </p:grpSpPr>
                  <p:sp>
                    <p:nvSpPr>
                      <p:cNvPr id="5223" name="Rectangle 9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3" y="717"/>
                        <a:ext cx="552" cy="1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vi-VN" altLang="en-US" sz="600">
                          <a:latin typeface=".VnTime" panose="020B7200000000000000" pitchFamily="34" charset="0"/>
                        </a:endParaRPr>
                      </a:p>
                    </p:txBody>
                  </p:sp>
                  <p:sp>
                    <p:nvSpPr>
                      <p:cNvPr id="5224" name="Rectangle 9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3" y="717"/>
                        <a:ext cx="552" cy="1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vi-VN" altLang="en-US" sz="600">
                          <a:latin typeface=".VnTime" panose="020B7200000000000000" pitchFamily="34" charset="0"/>
                        </a:endParaRPr>
                      </a:p>
                    </p:txBody>
                  </p:sp>
                  <p:sp>
                    <p:nvSpPr>
                      <p:cNvPr id="5225" name="Line 9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45" y="726"/>
                        <a:ext cx="0" cy="15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6" name="Line 9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43" y="726"/>
                        <a:ext cx="0" cy="15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219" name="Freeform 910" descr="Wide down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4761" y="1008"/>
                    <a:ext cx="535" cy="168"/>
                  </a:xfrm>
                  <a:custGeom>
                    <a:avLst/>
                    <a:gdLst>
                      <a:gd name="T0" fmla="*/ 0 w 1104"/>
                      <a:gd name="T1" fmla="*/ 0 h 336"/>
                      <a:gd name="T2" fmla="*/ 0 w 1104"/>
                      <a:gd name="T3" fmla="*/ 0 h 336"/>
                      <a:gd name="T4" fmla="*/ 0 w 1104"/>
                      <a:gd name="T5" fmla="*/ 1 h 336"/>
                      <a:gd name="T6" fmla="*/ 0 w 1104"/>
                      <a:gd name="T7" fmla="*/ 1 h 336"/>
                      <a:gd name="T8" fmla="*/ 0 w 1104"/>
                      <a:gd name="T9" fmla="*/ 1 h 336"/>
                      <a:gd name="T10" fmla="*/ 0 w 1104"/>
                      <a:gd name="T11" fmla="*/ 1 h 336"/>
                      <a:gd name="T12" fmla="*/ 0 w 1104"/>
                      <a:gd name="T13" fmla="*/ 1 h 336"/>
                      <a:gd name="T14" fmla="*/ 0 w 1104"/>
                      <a:gd name="T15" fmla="*/ 1 h 336"/>
                      <a:gd name="T16" fmla="*/ 0 w 1104"/>
                      <a:gd name="T17" fmla="*/ 1 h 336"/>
                      <a:gd name="T18" fmla="*/ 0 w 1104"/>
                      <a:gd name="T19" fmla="*/ 0 h 3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04" h="336">
                        <a:moveTo>
                          <a:pt x="48" y="0"/>
                        </a:moveTo>
                        <a:lnTo>
                          <a:pt x="1104" y="0"/>
                        </a:lnTo>
                        <a:lnTo>
                          <a:pt x="1104" y="336"/>
                        </a:lnTo>
                        <a:lnTo>
                          <a:pt x="0" y="336"/>
                        </a:lnTo>
                        <a:cubicBezTo>
                          <a:pt x="6" y="316"/>
                          <a:pt x="9" y="295"/>
                          <a:pt x="18" y="276"/>
                        </a:cubicBezTo>
                        <a:cubicBezTo>
                          <a:pt x="21" y="270"/>
                          <a:pt x="31" y="269"/>
                          <a:pt x="36" y="264"/>
                        </a:cubicBezTo>
                        <a:cubicBezTo>
                          <a:pt x="48" y="252"/>
                          <a:pt x="49" y="243"/>
                          <a:pt x="54" y="228"/>
                        </a:cubicBezTo>
                        <a:cubicBezTo>
                          <a:pt x="47" y="137"/>
                          <a:pt x="56" y="175"/>
                          <a:pt x="36" y="114"/>
                        </a:cubicBezTo>
                        <a:cubicBezTo>
                          <a:pt x="32" y="102"/>
                          <a:pt x="24" y="78"/>
                          <a:pt x="24" y="78"/>
                        </a:cubicBezTo>
                        <a:cubicBezTo>
                          <a:pt x="31" y="5"/>
                          <a:pt x="12" y="24"/>
                          <a:pt x="48" y="0"/>
                        </a:cubicBezTo>
                        <a:close/>
                      </a:path>
                    </a:pathLst>
                  </a:custGeom>
                  <a:blipFill dpi="0" rotWithShape="0">
                    <a:blip r:embed="rId5"/>
                    <a:srcRect/>
                    <a:tile tx="0" ty="0" sx="100000" sy="100000" flip="none" algn="tl"/>
                  </a:blip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0" name="Rectangle 911"/>
                  <p:cNvSpPr>
                    <a:spLocks noChangeArrowheads="1"/>
                  </p:cNvSpPr>
                  <p:nvPr/>
                </p:nvSpPr>
                <p:spPr bwMode="auto">
                  <a:xfrm>
                    <a:off x="4908" y="1008"/>
                    <a:ext cx="216" cy="16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en-US" sz="600">
                      <a:latin typeface=".VnTime" panose="020B7200000000000000" pitchFamily="34" charset="0"/>
                    </a:endParaRPr>
                  </a:p>
                </p:txBody>
              </p:sp>
            </p:grpSp>
            <p:grpSp>
              <p:nvGrpSpPr>
                <p:cNvPr id="5168" name="Group 912"/>
                <p:cNvGrpSpPr>
                  <a:grpSpLocks/>
                </p:cNvGrpSpPr>
                <p:nvPr/>
              </p:nvGrpSpPr>
              <p:grpSpPr bwMode="auto">
                <a:xfrm>
                  <a:off x="4779" y="796"/>
                  <a:ext cx="312" cy="753"/>
                  <a:chOff x="4680" y="914"/>
                  <a:chExt cx="312" cy="753"/>
                </a:xfrm>
              </p:grpSpPr>
              <p:grpSp>
                <p:nvGrpSpPr>
                  <p:cNvPr id="5210" name="Group 913"/>
                  <p:cNvGrpSpPr>
                    <a:grpSpLocks/>
                  </p:cNvGrpSpPr>
                  <p:nvPr/>
                </p:nvGrpSpPr>
                <p:grpSpPr bwMode="auto">
                  <a:xfrm>
                    <a:off x="4680" y="1515"/>
                    <a:ext cx="312" cy="152"/>
                    <a:chOff x="4128" y="2256"/>
                    <a:chExt cx="691" cy="336"/>
                  </a:xfrm>
                </p:grpSpPr>
                <p:sp>
                  <p:nvSpPr>
                    <p:cNvPr id="5215" name="AutoShape 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8" y="2256"/>
                      <a:ext cx="691" cy="33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vi-VN" altLang="en-US" sz="600">
                        <a:latin typeface=".VnTime" panose="020B7200000000000000" pitchFamily="34" charset="0"/>
                      </a:endParaRPr>
                    </a:p>
                  </p:txBody>
                </p:sp>
                <p:sp>
                  <p:nvSpPr>
                    <p:cNvPr id="5216" name="Line 9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6" y="2256"/>
                      <a:ext cx="0" cy="3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17" name="Line 9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2" y="2256"/>
                      <a:ext cx="0" cy="3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11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914"/>
                    <a:ext cx="151" cy="598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en-US" sz="6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212" name="Line 918"/>
                  <p:cNvSpPr>
                    <a:spLocks noChangeShapeType="1"/>
                  </p:cNvSpPr>
                  <p:nvPr/>
                </p:nvSpPr>
                <p:spPr bwMode="auto">
                  <a:xfrm>
                    <a:off x="4755" y="1282"/>
                    <a:ext cx="15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13" name="Line 919"/>
                  <p:cNvSpPr>
                    <a:spLocks noChangeShapeType="1"/>
                  </p:cNvSpPr>
                  <p:nvPr/>
                </p:nvSpPr>
                <p:spPr bwMode="auto">
                  <a:xfrm>
                    <a:off x="4775" y="914"/>
                    <a:ext cx="0" cy="364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14" name="Line 920"/>
                  <p:cNvSpPr>
                    <a:spLocks noChangeShapeType="1"/>
                  </p:cNvSpPr>
                  <p:nvPr/>
                </p:nvSpPr>
                <p:spPr bwMode="auto">
                  <a:xfrm>
                    <a:off x="4886" y="914"/>
                    <a:ext cx="0" cy="364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69" name="Group 921"/>
                <p:cNvGrpSpPr>
                  <a:grpSpLocks/>
                </p:cNvGrpSpPr>
                <p:nvPr/>
              </p:nvGrpSpPr>
              <p:grpSpPr bwMode="auto">
                <a:xfrm>
                  <a:off x="4777" y="851"/>
                  <a:ext cx="311" cy="152"/>
                  <a:chOff x="4128" y="2256"/>
                  <a:chExt cx="691" cy="336"/>
                </a:xfrm>
              </p:grpSpPr>
              <p:sp>
                <p:nvSpPr>
                  <p:cNvPr id="5207" name="AutoShape 922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2256"/>
                    <a:ext cx="691" cy="33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en-US" sz="600">
                      <a:latin typeface=".VnTime" panose="020B7200000000000000" pitchFamily="34" charset="0"/>
                    </a:endParaRPr>
                  </a:p>
                </p:txBody>
              </p:sp>
              <p:sp>
                <p:nvSpPr>
                  <p:cNvPr id="5208" name="Line 923"/>
                  <p:cNvSpPr>
                    <a:spLocks noChangeShapeType="1"/>
                  </p:cNvSpPr>
                  <p:nvPr/>
                </p:nvSpPr>
                <p:spPr bwMode="auto">
                  <a:xfrm>
                    <a:off x="4296" y="2256"/>
                    <a:ext cx="0" cy="3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09" name="Line 924"/>
                  <p:cNvSpPr>
                    <a:spLocks noChangeShapeType="1"/>
                  </p:cNvSpPr>
                  <p:nvPr/>
                </p:nvSpPr>
                <p:spPr bwMode="auto">
                  <a:xfrm>
                    <a:off x="4632" y="2256"/>
                    <a:ext cx="0" cy="33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70" name="AutoShape 925"/>
                <p:cNvSpPr>
                  <a:spLocks noChangeArrowheads="1"/>
                </p:cNvSpPr>
                <p:nvPr/>
              </p:nvSpPr>
              <p:spPr bwMode="auto">
                <a:xfrm>
                  <a:off x="4750" y="1016"/>
                  <a:ext cx="362" cy="6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6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5171" name="Line 926"/>
                <p:cNvSpPr>
                  <a:spLocks noChangeShapeType="1"/>
                </p:cNvSpPr>
                <p:nvPr/>
              </p:nvSpPr>
              <p:spPr bwMode="auto">
                <a:xfrm>
                  <a:off x="3721" y="565"/>
                  <a:ext cx="0" cy="188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2" name="Line 927"/>
                <p:cNvSpPr>
                  <a:spLocks noChangeShapeType="1"/>
                </p:cNvSpPr>
                <p:nvPr/>
              </p:nvSpPr>
              <p:spPr bwMode="auto">
                <a:xfrm flipH="1">
                  <a:off x="4930" y="554"/>
                  <a:ext cx="3" cy="188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3" name="Line 928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297" y="207"/>
                  <a:ext cx="3" cy="207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4" name="Line 929"/>
                <p:cNvSpPr>
                  <a:spLocks noChangeShapeType="1"/>
                </p:cNvSpPr>
                <p:nvPr/>
              </p:nvSpPr>
              <p:spPr bwMode="auto">
                <a:xfrm>
                  <a:off x="3707" y="1776"/>
                  <a:ext cx="123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5" name="Line 930"/>
                <p:cNvSpPr>
                  <a:spLocks noChangeShapeType="1"/>
                </p:cNvSpPr>
                <p:nvPr/>
              </p:nvSpPr>
              <p:spPr bwMode="auto">
                <a:xfrm flipH="1">
                  <a:off x="4091" y="928"/>
                  <a:ext cx="480" cy="62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6" name="Line 931"/>
                <p:cNvSpPr>
                  <a:spLocks noChangeShapeType="1"/>
                </p:cNvSpPr>
                <p:nvPr/>
              </p:nvSpPr>
              <p:spPr bwMode="auto">
                <a:xfrm>
                  <a:off x="4179" y="1120"/>
                  <a:ext cx="288" cy="24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7" name="Line 932"/>
                <p:cNvSpPr>
                  <a:spLocks noChangeShapeType="1"/>
                </p:cNvSpPr>
                <p:nvPr/>
              </p:nvSpPr>
              <p:spPr bwMode="auto">
                <a:xfrm>
                  <a:off x="5235" y="576"/>
                  <a:ext cx="1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8" name="Line 933"/>
                <p:cNvSpPr>
                  <a:spLocks noChangeShapeType="1"/>
                </p:cNvSpPr>
                <p:nvPr/>
              </p:nvSpPr>
              <p:spPr bwMode="auto">
                <a:xfrm>
                  <a:off x="5235" y="720"/>
                  <a:ext cx="1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9" name="Line 934"/>
                <p:cNvSpPr>
                  <a:spLocks noChangeShapeType="1"/>
                </p:cNvSpPr>
                <p:nvPr/>
              </p:nvSpPr>
              <p:spPr bwMode="auto">
                <a:xfrm>
                  <a:off x="5235" y="864"/>
                  <a:ext cx="1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0" name="Line 935"/>
                <p:cNvSpPr>
                  <a:spLocks noChangeShapeType="1"/>
                </p:cNvSpPr>
                <p:nvPr/>
              </p:nvSpPr>
              <p:spPr bwMode="auto">
                <a:xfrm>
                  <a:off x="5235" y="1680"/>
                  <a:ext cx="1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1" name="Line 936"/>
                <p:cNvSpPr>
                  <a:spLocks noChangeShapeType="1"/>
                </p:cNvSpPr>
                <p:nvPr/>
              </p:nvSpPr>
              <p:spPr bwMode="auto">
                <a:xfrm flipH="1">
                  <a:off x="4371" y="576"/>
                  <a:ext cx="864" cy="3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2" name="Line 937"/>
                <p:cNvSpPr>
                  <a:spLocks noChangeShapeType="1"/>
                </p:cNvSpPr>
                <p:nvPr/>
              </p:nvSpPr>
              <p:spPr bwMode="auto">
                <a:xfrm flipH="1">
                  <a:off x="5043" y="720"/>
                  <a:ext cx="192" cy="1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3" name="Line 938"/>
                <p:cNvSpPr>
                  <a:spLocks noChangeShapeType="1"/>
                </p:cNvSpPr>
                <p:nvPr/>
              </p:nvSpPr>
              <p:spPr bwMode="auto">
                <a:xfrm flipH="1">
                  <a:off x="5043" y="864"/>
                  <a:ext cx="192" cy="1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4" name="Line 939"/>
                <p:cNvSpPr>
                  <a:spLocks noChangeShapeType="1"/>
                </p:cNvSpPr>
                <p:nvPr/>
              </p:nvSpPr>
              <p:spPr bwMode="auto">
                <a:xfrm>
                  <a:off x="5043" y="1488"/>
                  <a:ext cx="192" cy="1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5" name="Text Box 940"/>
                <p:cNvSpPr txBox="1">
                  <a:spLocks noChangeArrowheads="1"/>
                </p:cNvSpPr>
                <p:nvPr/>
              </p:nvSpPr>
              <p:spPr bwMode="auto">
                <a:xfrm>
                  <a:off x="4035" y="1648"/>
                  <a:ext cx="34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110</a:t>
                  </a:r>
                </a:p>
              </p:txBody>
            </p:sp>
            <p:sp>
              <p:nvSpPr>
                <p:cNvPr id="5186" name="Text Box 941"/>
                <p:cNvSpPr txBox="1">
                  <a:spLocks noChangeArrowheads="1"/>
                </p:cNvSpPr>
                <p:nvPr/>
              </p:nvSpPr>
              <p:spPr bwMode="auto">
                <a:xfrm>
                  <a:off x="5219" y="420"/>
                  <a:ext cx="24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</a:t>
                  </a:r>
                </a:p>
              </p:txBody>
            </p:sp>
            <p:sp>
              <p:nvSpPr>
                <p:cNvPr id="5187" name="Text Box 942"/>
                <p:cNvSpPr txBox="1">
                  <a:spLocks noChangeArrowheads="1"/>
                </p:cNvSpPr>
                <p:nvPr/>
              </p:nvSpPr>
              <p:spPr bwMode="auto">
                <a:xfrm>
                  <a:off x="5211" y="570"/>
                  <a:ext cx="24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5188" name="Text Box 943"/>
                <p:cNvSpPr txBox="1">
                  <a:spLocks noChangeArrowheads="1"/>
                </p:cNvSpPr>
                <p:nvPr/>
              </p:nvSpPr>
              <p:spPr bwMode="auto">
                <a:xfrm>
                  <a:off x="5218" y="725"/>
                  <a:ext cx="24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3</a:t>
                  </a:r>
                </a:p>
              </p:txBody>
            </p:sp>
            <p:sp>
              <p:nvSpPr>
                <p:cNvPr id="5189" name="Text Box 944"/>
                <p:cNvSpPr txBox="1">
                  <a:spLocks noChangeArrowheads="1"/>
                </p:cNvSpPr>
                <p:nvPr/>
              </p:nvSpPr>
              <p:spPr bwMode="auto">
                <a:xfrm>
                  <a:off x="5195" y="1533"/>
                  <a:ext cx="24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5190" name="Line 945"/>
                <p:cNvSpPr>
                  <a:spLocks noChangeShapeType="1"/>
                </p:cNvSpPr>
                <p:nvPr/>
              </p:nvSpPr>
              <p:spPr bwMode="auto">
                <a:xfrm>
                  <a:off x="5187" y="1394"/>
                  <a:ext cx="144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1" name="Line 946"/>
                <p:cNvSpPr>
                  <a:spLocks noChangeShapeType="1"/>
                </p:cNvSpPr>
                <p:nvPr/>
              </p:nvSpPr>
              <p:spPr bwMode="auto">
                <a:xfrm>
                  <a:off x="3475" y="2408"/>
                  <a:ext cx="0" cy="1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2" name="Line 947"/>
                <p:cNvSpPr>
                  <a:spLocks noChangeShapeType="1"/>
                </p:cNvSpPr>
                <p:nvPr/>
              </p:nvSpPr>
              <p:spPr bwMode="auto">
                <a:xfrm>
                  <a:off x="5171" y="2400"/>
                  <a:ext cx="0" cy="1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3" name="Line 948"/>
                <p:cNvSpPr>
                  <a:spLocks noChangeShapeType="1"/>
                </p:cNvSpPr>
                <p:nvPr/>
              </p:nvSpPr>
              <p:spPr bwMode="auto">
                <a:xfrm flipH="1">
                  <a:off x="3475" y="2592"/>
                  <a:ext cx="169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4" name="Text Box 949"/>
                <p:cNvSpPr txBox="1">
                  <a:spLocks noChangeArrowheads="1"/>
                </p:cNvSpPr>
                <p:nvPr/>
              </p:nvSpPr>
              <p:spPr bwMode="auto">
                <a:xfrm>
                  <a:off x="4131" y="2470"/>
                  <a:ext cx="34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140</a:t>
                  </a:r>
                </a:p>
              </p:txBody>
            </p:sp>
            <p:sp>
              <p:nvSpPr>
                <p:cNvPr id="5195" name="Line 950"/>
                <p:cNvSpPr>
                  <a:spLocks noChangeShapeType="1"/>
                </p:cNvSpPr>
                <p:nvPr/>
              </p:nvSpPr>
              <p:spPr bwMode="auto">
                <a:xfrm>
                  <a:off x="5280" y="1248"/>
                  <a:ext cx="0" cy="144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6" name="Text Box 951"/>
                <p:cNvSpPr txBox="1">
                  <a:spLocks noChangeArrowheads="1"/>
                </p:cNvSpPr>
                <p:nvPr/>
              </p:nvSpPr>
              <p:spPr bwMode="auto">
                <a:xfrm>
                  <a:off x="5209" y="1248"/>
                  <a:ext cx="29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5197" name="Line 952"/>
                <p:cNvSpPr>
                  <a:spLocks noChangeShapeType="1"/>
                </p:cNvSpPr>
                <p:nvPr/>
              </p:nvSpPr>
              <p:spPr bwMode="auto">
                <a:xfrm flipH="1">
                  <a:off x="3272" y="1848"/>
                  <a:ext cx="19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8" name="Line 953"/>
                <p:cNvSpPr>
                  <a:spLocks noChangeShapeType="1"/>
                </p:cNvSpPr>
                <p:nvPr/>
              </p:nvSpPr>
              <p:spPr bwMode="auto">
                <a:xfrm flipH="1">
                  <a:off x="3272" y="2408"/>
                  <a:ext cx="19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9" name="Line 954"/>
                <p:cNvSpPr>
                  <a:spLocks noChangeShapeType="1"/>
                </p:cNvSpPr>
                <p:nvPr/>
              </p:nvSpPr>
              <p:spPr bwMode="auto">
                <a:xfrm>
                  <a:off x="3312" y="1840"/>
                  <a:ext cx="0" cy="57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0" name="Text Box 955"/>
                <p:cNvSpPr txBox="1">
                  <a:spLocks noChangeArrowheads="1"/>
                </p:cNvSpPr>
                <p:nvPr/>
              </p:nvSpPr>
              <p:spPr bwMode="auto">
                <a:xfrm>
                  <a:off x="3233" y="1968"/>
                  <a:ext cx="29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600">
                      <a:latin typeface=".VnArial" panose="020B7200000000000000" pitchFamily="34" charset="0"/>
                    </a:rPr>
                    <a:t>50</a:t>
                  </a:r>
                </a:p>
              </p:txBody>
            </p:sp>
            <p:grpSp>
              <p:nvGrpSpPr>
                <p:cNvPr id="5201" name="Group 956"/>
                <p:cNvGrpSpPr>
                  <a:grpSpLocks/>
                </p:cNvGrpSpPr>
                <p:nvPr/>
              </p:nvGrpSpPr>
              <p:grpSpPr bwMode="auto">
                <a:xfrm rot="-2762498">
                  <a:off x="3901" y="1340"/>
                  <a:ext cx="413" cy="201"/>
                  <a:chOff x="4221" y="885"/>
                  <a:chExt cx="413" cy="201"/>
                </a:xfrm>
              </p:grpSpPr>
              <p:sp>
                <p:nvSpPr>
                  <p:cNvPr id="5205" name="Text Box 9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1" y="885"/>
                    <a:ext cx="413" cy="2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600">
                        <a:latin typeface=".VnArial" panose="020B7200000000000000" pitchFamily="34" charset="0"/>
                      </a:rPr>
                      <a:t>O78</a:t>
                    </a:r>
                  </a:p>
                </p:txBody>
              </p:sp>
              <p:sp>
                <p:nvSpPr>
                  <p:cNvPr id="5206" name="Line 9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44" y="960"/>
                    <a:ext cx="48" cy="96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02" name="Group 959"/>
                <p:cNvGrpSpPr>
                  <a:grpSpLocks/>
                </p:cNvGrpSpPr>
                <p:nvPr/>
              </p:nvGrpSpPr>
              <p:grpSpPr bwMode="auto">
                <a:xfrm rot="2256837">
                  <a:off x="4126" y="1038"/>
                  <a:ext cx="360" cy="231"/>
                  <a:chOff x="4203" y="876"/>
                  <a:chExt cx="436" cy="231"/>
                </a:xfrm>
              </p:grpSpPr>
              <p:sp>
                <p:nvSpPr>
                  <p:cNvPr id="5203" name="Text Box 9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3" y="876"/>
                    <a:ext cx="43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600">
                        <a:latin typeface=".VnArial" panose="020B7200000000000000" pitchFamily="34" charset="0"/>
                      </a:rPr>
                      <a:t>O50</a:t>
                    </a:r>
                  </a:p>
                </p:txBody>
              </p:sp>
              <p:sp>
                <p:nvSpPr>
                  <p:cNvPr id="5204" name="Line 9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44" y="960"/>
                    <a:ext cx="48" cy="96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135" name="Text Box 840"/>
            <p:cNvSpPr txBox="1">
              <a:spLocks noChangeArrowheads="1"/>
            </p:cNvSpPr>
            <p:nvPr/>
          </p:nvSpPr>
          <p:spPr bwMode="auto">
            <a:xfrm>
              <a:off x="6719466" y="4335223"/>
              <a:ext cx="499025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</a:p>
          </p:txBody>
        </p:sp>
        <p:sp>
          <p:nvSpPr>
            <p:cNvPr id="5136" name="Text Box 492"/>
            <p:cNvSpPr txBox="1">
              <a:spLocks noChangeArrowheads="1"/>
            </p:cNvSpPr>
            <p:nvPr/>
          </p:nvSpPr>
          <p:spPr bwMode="auto">
            <a:xfrm>
              <a:off x="7246552" y="5275525"/>
              <a:ext cx="525848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số</a:t>
              </a:r>
            </a:p>
          </p:txBody>
        </p:sp>
        <p:sp>
          <p:nvSpPr>
            <p:cNvPr id="5137" name="Text Box 493"/>
            <p:cNvSpPr txBox="1">
              <a:spLocks noChangeArrowheads="1"/>
            </p:cNvSpPr>
            <p:nvPr/>
          </p:nvSpPr>
          <p:spPr bwMode="auto">
            <a:xfrm>
              <a:off x="6757678" y="5264993"/>
              <a:ext cx="525848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lệ</a:t>
              </a:r>
            </a:p>
          </p:txBody>
        </p:sp>
        <p:sp>
          <p:nvSpPr>
            <p:cNvPr id="5138" name="Text Box 494"/>
            <p:cNvSpPr txBox="1">
              <a:spLocks noChangeArrowheads="1"/>
            </p:cNvSpPr>
            <p:nvPr/>
          </p:nvSpPr>
          <p:spPr bwMode="auto">
            <a:xfrm>
              <a:off x="5112952" y="5647012"/>
              <a:ext cx="525848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vẽ</a:t>
              </a:r>
            </a:p>
          </p:txBody>
        </p:sp>
        <p:sp>
          <p:nvSpPr>
            <p:cNvPr id="5139" name="Text Box 495"/>
            <p:cNvSpPr txBox="1">
              <a:spLocks noChangeArrowheads="1"/>
            </p:cNvSpPr>
            <p:nvPr/>
          </p:nvSpPr>
          <p:spPr bwMode="auto">
            <a:xfrm>
              <a:off x="5108844" y="5785231"/>
              <a:ext cx="529956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tra</a:t>
              </a:r>
            </a:p>
          </p:txBody>
        </p:sp>
        <p:sp>
          <p:nvSpPr>
            <p:cNvPr id="5140" name="Line 603"/>
            <p:cNvSpPr>
              <a:spLocks noChangeShapeType="1"/>
            </p:cNvSpPr>
            <p:nvPr/>
          </p:nvSpPr>
          <p:spPr bwMode="auto">
            <a:xfrm>
              <a:off x="5048673" y="5257800"/>
              <a:ext cx="26812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Text Box 500"/>
            <p:cNvSpPr txBox="1">
              <a:spLocks noChangeArrowheads="1"/>
            </p:cNvSpPr>
            <p:nvPr/>
          </p:nvSpPr>
          <p:spPr bwMode="auto">
            <a:xfrm>
              <a:off x="6447311" y="5723213"/>
              <a:ext cx="1248889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máy cơ khí HN</a:t>
              </a:r>
            </a:p>
          </p:txBody>
        </p:sp>
        <p:sp>
          <p:nvSpPr>
            <p:cNvPr id="5142" name="Text Box 840"/>
            <p:cNvSpPr txBox="1">
              <a:spLocks noChangeArrowheads="1"/>
            </p:cNvSpPr>
            <p:nvPr/>
          </p:nvSpPr>
          <p:spPr bwMode="auto">
            <a:xfrm>
              <a:off x="6739972" y="4487626"/>
              <a:ext cx="499025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</a:p>
          </p:txBody>
        </p:sp>
        <p:sp>
          <p:nvSpPr>
            <p:cNvPr id="5143" name="Text Box 840"/>
            <p:cNvSpPr txBox="1">
              <a:spLocks noChangeArrowheads="1"/>
            </p:cNvSpPr>
            <p:nvPr/>
          </p:nvSpPr>
          <p:spPr bwMode="auto">
            <a:xfrm>
              <a:off x="6739972" y="4723581"/>
              <a:ext cx="499025" cy="15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</a:p>
          </p:txBody>
        </p:sp>
      </p:grpSp>
      <p:pic>
        <p:nvPicPr>
          <p:cNvPr id="5124" name="Picture 5" descr="Ban ve nh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92" y="2198190"/>
            <a:ext cx="3277465" cy="23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Pictur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43" y="2189973"/>
            <a:ext cx="3266123" cy="2411595"/>
          </a:xfrm>
        </p:spPr>
      </p:pic>
      <p:sp>
        <p:nvSpPr>
          <p:cNvPr id="167" name="TextBox 1"/>
          <p:cNvSpPr txBox="1">
            <a:spLocks noChangeArrowheads="1"/>
          </p:cNvSpPr>
          <p:nvPr/>
        </p:nvSpPr>
        <p:spPr bwMode="auto">
          <a:xfrm>
            <a:off x="1743487" y="160925"/>
            <a:ext cx="56645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CÁC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VẼ THÔNG DỤNG</a:t>
            </a:r>
          </a:p>
        </p:txBody>
      </p:sp>
      <p:sp>
        <p:nvSpPr>
          <p:cNvPr id="2" name="Down Arrow 1"/>
          <p:cNvSpPr/>
          <p:nvPr/>
        </p:nvSpPr>
        <p:spPr>
          <a:xfrm>
            <a:off x="1225577" y="4525998"/>
            <a:ext cx="316706" cy="326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9" name="Text Box 18"/>
          <p:cNvSpPr txBox="1">
            <a:spLocks noChangeArrowheads="1"/>
          </p:cNvSpPr>
          <p:nvPr/>
        </p:nvSpPr>
        <p:spPr bwMode="auto">
          <a:xfrm>
            <a:off x="46866" y="4878975"/>
            <a:ext cx="2923638" cy="1246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en-US" sz="2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 bản vẽ: ………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 dụng: ………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 dung gồm: …..</a:t>
            </a:r>
            <a:endParaRPr lang="en-US" altLang="en-US" sz="2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0" name="Down Arrow 169"/>
          <p:cNvSpPr/>
          <p:nvPr/>
        </p:nvSpPr>
        <p:spPr>
          <a:xfrm>
            <a:off x="4460685" y="5076967"/>
            <a:ext cx="381886" cy="294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1" name="Down Arrow 170"/>
          <p:cNvSpPr/>
          <p:nvPr/>
        </p:nvSpPr>
        <p:spPr>
          <a:xfrm>
            <a:off x="7398271" y="4612022"/>
            <a:ext cx="316706" cy="326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2" name="Text Box 258"/>
          <p:cNvSpPr txBox="1">
            <a:spLocks noChangeArrowheads="1"/>
          </p:cNvSpPr>
          <p:nvPr/>
        </p:nvSpPr>
        <p:spPr bwMode="auto">
          <a:xfrm>
            <a:off x="3072431" y="5411217"/>
            <a:ext cx="3169212" cy="124649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en-US" sz="2500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 bản vẽ: ………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500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 dụng: ………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500">
                <a:solidFill>
                  <a:srgbClr val="8668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 dung gồm: …..</a:t>
            </a:r>
            <a:endParaRPr lang="en-US" altLang="en-US" sz="2500" dirty="0">
              <a:solidFill>
                <a:srgbClr val="8668F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3" name="Text Box 11"/>
          <p:cNvSpPr txBox="1">
            <a:spLocks noChangeArrowheads="1"/>
          </p:cNvSpPr>
          <p:nvPr/>
        </p:nvSpPr>
        <p:spPr bwMode="auto">
          <a:xfrm>
            <a:off x="6305536" y="5016796"/>
            <a:ext cx="2963037" cy="12464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D0C0B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en-US" sz="2500" b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 bản vẽ: ………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500" b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 dụng: ………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en-US" sz="2500" b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 dung gồm: …..</a:t>
            </a:r>
            <a:endParaRPr lang="en-US" altLang="en-US" sz="25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4" name="Text Box 6"/>
          <p:cNvSpPr txBox="1">
            <a:spLocks noChangeArrowheads="1"/>
          </p:cNvSpPr>
          <p:nvPr/>
        </p:nvSpPr>
        <p:spPr bwMode="auto">
          <a:xfrm>
            <a:off x="371822" y="821512"/>
            <a:ext cx="84079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biết tên, công dụng và nội dung của các loại bản vẽ dưới đây?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694419"/>
      </p:ext>
    </p:extLst>
  </p:cSld>
  <p:clrMapOvr>
    <a:masterClrMapping/>
  </p:clrMapOvr>
  <p:transition advTm="46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9" grpId="0" animBg="1"/>
      <p:bldP spid="170" grpId="0" animBg="1"/>
      <p:bldP spid="171" grpId="0" animBg="1"/>
      <p:bldP spid="172" grpId="0" animBg="1"/>
      <p:bldP spid="1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330200" y="1403367"/>
            <a:ext cx="83986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Hãy vẽ sơ đồ tư duy về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biến. (theo gọi ý bên dưới)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hãy nêu tính chất cơ bản của vật liệu cơ khí?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1"/>
          <p:cNvSpPr txBox="1">
            <a:spLocks noChangeArrowheads="1"/>
          </p:cNvSpPr>
          <p:nvPr/>
        </p:nvSpPr>
        <p:spPr bwMode="auto">
          <a:xfrm>
            <a:off x="1342234" y="839789"/>
            <a:ext cx="6798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VẬT LIỆU VÀ DỤNG CỤ CƠ KHÍ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304799" y="2666701"/>
            <a:ext cx="839866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Hãy vẽ sơ đồ tư duy để phân loại dụng cụ cơ khí: (theo gọi ý bên dưới)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5400" y="3907099"/>
            <a:ext cx="6845299" cy="2950901"/>
            <a:chOff x="304800" y="3439655"/>
            <a:chExt cx="8474864" cy="33377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439655"/>
              <a:ext cx="8382000" cy="33377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76600" y="3505200"/>
              <a:ext cx="21336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343401" y="5791200"/>
              <a:ext cx="16002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134100" y="5791200"/>
              <a:ext cx="8382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……..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162799" y="5791200"/>
              <a:ext cx="1616865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908300" y="5588000"/>
              <a:ext cx="10414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7200" y="5638800"/>
              <a:ext cx="10668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26492" y="4419600"/>
              <a:ext cx="2133600" cy="76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615383" y="4491054"/>
              <a:ext cx="2057400" cy="698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……………..</a:t>
              </a:r>
            </a:p>
          </p:txBody>
        </p:sp>
      </p:grpSp>
      <p:sp>
        <p:nvSpPr>
          <p:cNvPr id="76" name="Rectangle 11"/>
          <p:cNvSpPr>
            <a:spLocks noChangeArrowheads="1"/>
          </p:cNvSpPr>
          <p:nvPr/>
        </p:nvSpPr>
        <p:spPr bwMode="auto">
          <a:xfrm>
            <a:off x="2402727" y="40953"/>
            <a:ext cx="4432001" cy="6004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CƠ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</a:p>
        </p:txBody>
      </p:sp>
    </p:spTree>
    <p:extLst>
      <p:ext uri="{BB962C8B-B14F-4D97-AF65-F5344CB8AC3E}">
        <p14:creationId xmlns:p14="http://schemas.microsoft.com/office/powerpoint/2010/main" val="31140374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6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532" y="941137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Quan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472" t="18533" r="12440" b="22201"/>
          <a:stretch/>
        </p:blipFill>
        <p:spPr>
          <a:xfrm>
            <a:off x="990600" y="2385340"/>
            <a:ext cx="6781800" cy="3140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219200" y="159231"/>
            <a:ext cx="6798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 TIẾT MÁY VÀ LẮP GHÉP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5240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4|4.5|3.6|10.5|29.5|13|10.7|1.5|1.4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7.1|0.6|1|0.7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2726</TotalTime>
  <Words>1188</Words>
  <Application>Microsoft Office PowerPoint</Application>
  <PresentationFormat>On-screen Show (4:3)</PresentationFormat>
  <Paragraphs>231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Gungsuh</vt:lpstr>
      <vt:lpstr>.VnArial</vt:lpstr>
      <vt:lpstr>.VnHelvetIns</vt:lpstr>
      <vt:lpstr>.VnTime</vt:lpstr>
      <vt:lpstr>Arial</vt:lpstr>
      <vt:lpstr>Calibri</vt:lpstr>
      <vt:lpstr>Calibri Light</vt:lpstr>
      <vt:lpstr>Century Schoolbook</vt:lpstr>
      <vt:lpstr>Tahoma</vt:lpstr>
      <vt:lpstr>Times New Roman</vt:lpstr>
      <vt:lpstr>Office Theme</vt:lpstr>
      <vt:lpstr>PowerPoint Presentation</vt:lpstr>
      <vt:lpstr>ÔN TẬP HỌC KỲ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Hung</cp:lastModifiedBy>
  <cp:revision>176</cp:revision>
  <dcterms:created xsi:type="dcterms:W3CDTF">2001-11-15T17:06:06Z</dcterms:created>
  <dcterms:modified xsi:type="dcterms:W3CDTF">2021-11-03T14:20:21Z</dcterms:modified>
</cp:coreProperties>
</file>