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0C2A6-2189-4CB8-9C20-EEA24D3EDE9E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BC02-6C77-47E4-9A91-96091DC9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4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="" xmlns:a16="http://schemas.microsoft.com/office/drawing/2014/main" id="{571B933A-34D2-46A6-A10D-91F9F843F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ADC5BC-1B06-4A94-9E8B-69F2F22BC77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="" xmlns:a16="http://schemas.microsoft.com/office/drawing/2014/main" id="{08F510FF-CA69-4A2D-90D3-6A8C46CBD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="" xmlns:a16="http://schemas.microsoft.com/office/drawing/2014/main" id="{F5F2D357-8760-46AB-9121-3F9458193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="" xmlns:a16="http://schemas.microsoft.com/office/drawing/2014/main" id="{C5580051-9467-447E-87F9-2CEB81880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0F4F1-E2A1-4A3D-953A-7D66C4BD151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02E125F4-84CC-423C-9DD8-65D602D86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="" xmlns:a16="http://schemas.microsoft.com/office/drawing/2014/main" id="{36B2D473-F474-4846-A1E6-237E9E608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="" xmlns:a16="http://schemas.microsoft.com/office/drawing/2014/main" id="{C5580051-9467-447E-87F9-2CEB81880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0F4F1-E2A1-4A3D-953A-7D66C4BD151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02E125F4-84CC-423C-9DD8-65D602D86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="" xmlns:a16="http://schemas.microsoft.com/office/drawing/2014/main" id="{36B2D473-F474-4846-A1E6-237E9E608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9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6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2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28ADB559-E6E1-4DAA-BD88-87625E196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255B9A0-3398-413C-96AA-B7F5997CB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086415B-524A-4E7D-8292-71C869259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2922-53E4-4598-AD32-0EC7A8D5E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7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4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47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6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5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09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7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E37F-762C-42EF-B3F2-45E1623E96F4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263E-B731-49F4-ADEA-AD2BECA3C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80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AK5YF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5181600"/>
            <a:ext cx="11969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9" name="Picture 3" descr="CAK5YF4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2238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CAK5YF4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CAK5YF4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1295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15925" y="457200"/>
            <a:ext cx="8305800" cy="5929313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28600" y="304800"/>
            <a:ext cx="8686800" cy="6256338"/>
          </a:xfrm>
          <a:prstGeom prst="rect">
            <a:avLst/>
          </a:prstGeom>
          <a:noFill/>
          <a:ln w="76200" cmpd="tri" algn="ctr">
            <a:pattFill prst="solidDmnd">
              <a:fgClr>
                <a:srgbClr val="993366"/>
              </a:fgClr>
              <a:bgClr>
                <a:srgbClr val="FFFFFF"/>
              </a:bgClr>
            </a:pattFill>
            <a:miter lim="800000"/>
            <a:headEnd/>
            <a:tailEnd/>
          </a:ln>
          <a:effectLst>
            <a:prstShdw prst="shdw18" dist="17961" dir="13500000">
              <a:srgbClr val="993366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WordArt 8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75438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</a:t>
            </a:r>
            <a:r>
              <a:rPr lang="en-US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28</a:t>
            </a:r>
            <a:r>
              <a:rPr lang="vi-VN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Bài </a:t>
            </a:r>
            <a:r>
              <a:rPr lang="en-US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29</a:t>
            </a:r>
            <a:endParaRPr lang="vi-VN" sz="3600" b="1" kern="10" dirty="0">
              <a:ln w="19050">
                <a:solidFill>
                  <a:srgbClr val="FF33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DÂN C</a:t>
            </a:r>
            <a:r>
              <a:rPr lang="vi-VN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Ư</a:t>
            </a:r>
            <a:r>
              <a:rPr lang="en-US" sz="3600" b="1" kern="10" dirty="0">
                <a:ln w="1905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, XÃ HỘI CHÂU PHI</a:t>
            </a:r>
          </a:p>
        </p:txBody>
      </p:sp>
    </p:spTree>
    <p:extLst>
      <p:ext uri="{BB962C8B-B14F-4D97-AF65-F5344CB8AC3E}">
        <p14:creationId xmlns:p14="http://schemas.microsoft.com/office/powerpoint/2010/main" val="258099411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Câu: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Một số nước châu Phi có ngành du lịch khá phát triển, tiêu biểu là: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92D050"/>
                </a:solidFill>
              </a:rPr>
              <a:t>A.</a:t>
            </a:r>
            <a:r>
              <a:rPr lang="vi-VN" dirty="0">
                <a:solidFill>
                  <a:srgbClr val="92D050"/>
                </a:solidFill>
              </a:rPr>
              <a:t> Ma-rốc, Tuy-ni-di.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B.</a:t>
            </a:r>
            <a:r>
              <a:rPr lang="vi-VN" dirty="0">
                <a:solidFill>
                  <a:srgbClr val="92D050"/>
                </a:solidFill>
              </a:rPr>
              <a:t> Nam Phi, Ê-ti-ô-pi-a.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C.</a:t>
            </a:r>
            <a:r>
              <a:rPr lang="vi-VN" dirty="0">
                <a:solidFill>
                  <a:srgbClr val="92D050"/>
                </a:solidFill>
              </a:rPr>
              <a:t> Công-gô, Tan-da-ni-a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D.</a:t>
            </a:r>
            <a:r>
              <a:rPr lang="vi-VN" dirty="0">
                <a:solidFill>
                  <a:srgbClr val="92D050"/>
                </a:solidFill>
              </a:rPr>
              <a:t> Kê-ni-a, Ai Cập.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37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accent1"/>
                </a:solidFill>
              </a:rPr>
              <a:t>Câu: </a:t>
            </a:r>
            <a:r>
              <a:rPr lang="vi-VN" b="1" dirty="0" smtClean="0">
                <a:solidFill>
                  <a:schemeClr val="accent1"/>
                </a:solidFill>
              </a:rPr>
              <a:t>1</a:t>
            </a:r>
            <a:r>
              <a:rPr lang="en-GB" b="1" dirty="0" smtClean="0">
                <a:solidFill>
                  <a:schemeClr val="accent1"/>
                </a:solidFill>
              </a:rPr>
              <a:t>1</a:t>
            </a:r>
            <a:r>
              <a:rPr lang="vi-VN" dirty="0">
                <a:solidFill>
                  <a:schemeClr val="accent1"/>
                </a:solidFill>
              </a:rPr>
              <a:t> Tại sao ở châu Phi có bùng nổ dân số đô thị?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92D050"/>
                </a:solidFill>
              </a:rPr>
              <a:t>A.</a:t>
            </a:r>
            <a:r>
              <a:rPr lang="vi-VN" dirty="0">
                <a:solidFill>
                  <a:srgbClr val="92D050"/>
                </a:solidFill>
              </a:rPr>
              <a:t> Gia tăng dân số tự nhiên cao, di dân ồ ạt vào thành phố.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B.</a:t>
            </a:r>
            <a:r>
              <a:rPr lang="vi-VN" dirty="0">
                <a:solidFill>
                  <a:srgbClr val="92D050"/>
                </a:solidFill>
              </a:rPr>
              <a:t> Di dân ồ ạt vào các thành phố lớn.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C.</a:t>
            </a:r>
            <a:r>
              <a:rPr lang="vi-VN" dirty="0">
                <a:solidFill>
                  <a:srgbClr val="92D050"/>
                </a:solidFill>
              </a:rPr>
              <a:t> Kinh tế ở các đô thị phát triển mạnh.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D.</a:t>
            </a:r>
            <a:r>
              <a:rPr lang="vi-VN" dirty="0">
                <a:solidFill>
                  <a:srgbClr val="92D050"/>
                </a:solidFill>
              </a:rPr>
              <a:t> Sự phát triển đa dạng của ngành dịch vụ ở đô thị.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51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1600200" y="1447800"/>
            <a:ext cx="73914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Quá trình đô thị hóa diễn ra mạnh mẽ ở các nước Châu Phi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524000" y="2971800"/>
            <a:ext cx="73914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Phát hiện nguồn dầu mỏ và khí đốt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600200" y="4191000"/>
            <a:ext cx="72390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Phát hiện nguồn nước ngầm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600200" y="5638800"/>
            <a:ext cx="70104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Cả ba ý trên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19125" y="1752600"/>
            <a:ext cx="676275" cy="585788"/>
          </a:xfrm>
          <a:custGeom>
            <a:avLst/>
            <a:gdLst>
              <a:gd name="T0" fmla="*/ 2147483646 w 21600"/>
              <a:gd name="T1" fmla="*/ 1183028779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19125" y="3148013"/>
            <a:ext cx="676275" cy="585787"/>
          </a:xfrm>
          <a:custGeom>
            <a:avLst/>
            <a:gdLst>
              <a:gd name="T0" fmla="*/ 2147483646 w 21600"/>
              <a:gd name="T1" fmla="*/ 1183023288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09600" y="4519613"/>
            <a:ext cx="676275" cy="585787"/>
          </a:xfrm>
          <a:custGeom>
            <a:avLst/>
            <a:gdLst>
              <a:gd name="T0" fmla="*/ 2147483646 w 21600"/>
              <a:gd name="T1" fmla="*/ 1183023288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09600" y="6096000"/>
            <a:ext cx="676275" cy="585788"/>
          </a:xfrm>
          <a:custGeom>
            <a:avLst/>
            <a:gdLst>
              <a:gd name="T0" fmla="*/ 2147483646 w 21600"/>
              <a:gd name="T1" fmla="*/ 1183028779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pic>
        <p:nvPicPr>
          <p:cNvPr id="10" name="Picture 10" descr="BD2131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87938"/>
            <a:ext cx="228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BD2131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2286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BD2131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228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BD2131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22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14"/>
          <p:cNvSpPr>
            <a:spLocks noChangeArrowheads="1"/>
          </p:cNvSpPr>
          <p:nvPr/>
        </p:nvSpPr>
        <p:spPr bwMode="auto">
          <a:xfrm rot="10800000">
            <a:off x="533400" y="457200"/>
            <a:ext cx="8610600" cy="914400"/>
          </a:xfrm>
          <a:prstGeom prst="flowChartOnlineStora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Sa-ha-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khu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do :</a:t>
            </a:r>
          </a:p>
        </p:txBody>
      </p:sp>
    </p:spTree>
    <p:extLst>
      <p:ext uri="{BB962C8B-B14F-4D97-AF65-F5344CB8AC3E}">
        <p14:creationId xmlns:p14="http://schemas.microsoft.com/office/powerpoint/2010/main" val="33850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gray">
          <a:xfrm>
            <a:off x="1447800" y="381000"/>
            <a:ext cx="7467600" cy="1066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 smtClean="0">
                <a:solidFill>
                  <a:srgbClr val="FFFF00"/>
                </a:solidFill>
                <a:latin typeface="Arial" pitchFamily="34" charset="0"/>
              </a:rPr>
              <a:t>13/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Nền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kinh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tế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Bắc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Phi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phát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triển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chủ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yếu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dựa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" pitchFamily="34" charset="0"/>
              </a:rPr>
              <a:t>vào</a:t>
            </a:r>
            <a:r>
              <a:rPr lang="en-US" altLang="en-US" sz="2400" b="1" dirty="0">
                <a:solidFill>
                  <a:srgbClr val="FFFF00"/>
                </a:solidFill>
                <a:latin typeface="Arial" pitchFamily="34" charset="0"/>
              </a:rPr>
              <a:t>:</a:t>
            </a:r>
          </a:p>
        </p:txBody>
      </p:sp>
      <p:pic>
        <p:nvPicPr>
          <p:cNvPr id="3" name="Picture 3" descr="BD1503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70075"/>
            <a:ext cx="428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D1503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75275"/>
            <a:ext cx="42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D1503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56075"/>
            <a:ext cx="428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BD1503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60675"/>
            <a:ext cx="42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533400" y="2403475"/>
            <a:ext cx="581025" cy="533400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533400" y="6137275"/>
            <a:ext cx="609600" cy="533400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533400" y="4841875"/>
            <a:ext cx="581025" cy="533400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gray">
          <a:xfrm>
            <a:off x="533400" y="3622675"/>
            <a:ext cx="581025" cy="533400"/>
          </a:xfrm>
          <a:prstGeom prst="star5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B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gray">
          <a:xfrm>
            <a:off x="1219200" y="2327275"/>
            <a:ext cx="7772400" cy="838200"/>
          </a:xfrm>
          <a:prstGeom prst="flowChartTerminator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FF00"/>
                </a:solidFill>
                <a:latin typeface="Arial" pitchFamily="34" charset="0"/>
              </a:rPr>
              <a:t>Cây ăn quả và cây công nghiệp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187450" y="3495675"/>
            <a:ext cx="7727950" cy="838200"/>
          </a:xfrm>
          <a:prstGeom prst="flowChartTerminator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FF00"/>
                </a:solidFill>
                <a:latin typeface="Arial" pitchFamily="34" charset="0"/>
              </a:rPr>
              <a:t>Ngành công nghiệp và dịch vụ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219200" y="4689475"/>
            <a:ext cx="7772400" cy="838200"/>
          </a:xfrm>
          <a:prstGeom prst="flowChartTerminator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FF00"/>
                </a:solidFill>
                <a:latin typeface="Arial" pitchFamily="34" charset="0"/>
              </a:rPr>
              <a:t>Cây lương thực và cây công nghiệp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258888" y="5943600"/>
            <a:ext cx="7885112" cy="838200"/>
          </a:xfrm>
          <a:prstGeom prst="flowChartTerminator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FF00"/>
                </a:solidFill>
                <a:latin typeface="Arial" pitchFamily="34" charset="0"/>
              </a:rPr>
              <a:t>Xuất khẩu dầu mỏ, khí đốt , phốt phát và du lịch</a:t>
            </a:r>
          </a:p>
        </p:txBody>
      </p:sp>
    </p:spTree>
    <p:extLst>
      <p:ext uri="{BB962C8B-B14F-4D97-AF65-F5344CB8AC3E}">
        <p14:creationId xmlns:p14="http://schemas.microsoft.com/office/powerpoint/2010/main" val="12140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5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85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35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>
            <a:extLst>
              <a:ext uri="{FF2B5EF4-FFF2-40B4-BE49-F238E27FC236}">
                <a16:creationId xmlns="" xmlns:a16="http://schemas.microsoft.com/office/drawing/2014/main" id="{A4298535-2DD6-4B73-8119-4FF8A25E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953000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Line 3">
            <a:extLst>
              <a:ext uri="{FF2B5EF4-FFF2-40B4-BE49-F238E27FC236}">
                <a16:creationId xmlns="" xmlns:a16="http://schemas.microsoft.com/office/drawing/2014/main" id="{41E48708-58D1-4DF9-ADAD-0C1357270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Text Box 4">
            <a:extLst>
              <a:ext uri="{FF2B5EF4-FFF2-40B4-BE49-F238E27FC236}">
                <a16:creationId xmlns="" xmlns:a16="http://schemas.microsoft.com/office/drawing/2014/main" id="{DDABAE93-1443-416C-94D2-91C07E5DA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1475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6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Text Box 5">
            <a:extLst>
              <a:ext uri="{FF2B5EF4-FFF2-40B4-BE49-F238E27FC236}">
                <a16:creationId xmlns="" xmlns:a16="http://schemas.microsoft.com/office/drawing/2014/main" id="{1CFC56F1-957B-4982-9143-7193A166D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7848600" cy="492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b="1" i="1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6" name="Text Box 6">
            <a:extLst>
              <a:ext uri="{FF2B5EF4-FFF2-40B4-BE49-F238E27FC236}">
                <a16:creationId xmlns="" xmlns:a16="http://schemas.microsoft.com/office/drawing/2014/main" id="{F20687A4-4B27-4065-BB5B-505DB9CF6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87" name="Text Box 7">
            <a:extLst>
              <a:ext uri="{FF2B5EF4-FFF2-40B4-BE49-F238E27FC236}">
                <a16:creationId xmlns="" xmlns:a16="http://schemas.microsoft.com/office/drawing/2014/main" id="{BA30103A-1D2C-4CD9-8BFE-EA1B7464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19200"/>
            <a:ext cx="647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5545" name="Text Box 9">
            <a:extLst>
              <a:ext uri="{FF2B5EF4-FFF2-40B4-BE49-F238E27FC236}">
                <a16:creationId xmlns="" xmlns:a16="http://schemas.microsoft.com/office/drawing/2014/main" id="{3212606A-FFE0-4E86-8089-5D74F4CE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9" y="1600200"/>
            <a:ext cx="847891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400" b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hãm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?      </a:t>
            </a:r>
          </a:p>
        </p:txBody>
      </p:sp>
      <p:sp>
        <p:nvSpPr>
          <p:cNvPr id="46089" name="Text Box 10">
            <a:extLst>
              <a:ext uri="{FF2B5EF4-FFF2-40B4-BE49-F238E27FC236}">
                <a16:creationId xmlns="" xmlns:a16="http://schemas.microsoft.com/office/drawing/2014/main" id="{BDCC43A9-5A2F-4612-9C2A-C4755E424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8" y="2667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90" name="Text Box 11">
            <a:extLst>
              <a:ext uri="{FF2B5EF4-FFF2-40B4-BE49-F238E27FC236}">
                <a16:creationId xmlns="" xmlns:a16="http://schemas.microsoft.com/office/drawing/2014/main" id="{5E3B22FE-E77F-4D51-AC4B-2157016A7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8" y="32004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AIDS</a:t>
            </a:r>
          </a:p>
        </p:txBody>
      </p:sp>
      <p:sp>
        <p:nvSpPr>
          <p:cNvPr id="46091" name="Text Box 12">
            <a:extLst>
              <a:ext uri="{FF2B5EF4-FFF2-40B4-BE49-F238E27FC236}">
                <a16:creationId xmlns="" xmlns:a16="http://schemas.microsoft.com/office/drawing/2014/main" id="{513B3E00-74D5-44F4-867B-2E5002BF9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92" name="Text Box 13">
            <a:extLst>
              <a:ext uri="{FF2B5EF4-FFF2-40B4-BE49-F238E27FC236}">
                <a16:creationId xmlns="" xmlns:a16="http://schemas.microsoft.com/office/drawing/2014/main" id="{308A80A9-2591-4B03-8EC3-2774134A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8" y="43434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93" name="Text Box 14">
            <a:extLst>
              <a:ext uri="{FF2B5EF4-FFF2-40B4-BE49-F238E27FC236}">
                <a16:creationId xmlns="" xmlns:a16="http://schemas.microsoft.com/office/drawing/2014/main" id="{8209540D-6F84-434D-AEF8-CBBE26DAA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91088"/>
            <a:ext cx="762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51" name="AutoShape 15">
            <a:extLst>
              <a:ext uri="{FF2B5EF4-FFF2-40B4-BE49-F238E27FC236}">
                <a16:creationId xmlns="" xmlns:a16="http://schemas.microsoft.com/office/drawing/2014/main" id="{51411C74-08C1-4FF0-A1B5-E77673B9C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953000" cy="15240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50000">
                <a:srgbClr val="FFFF00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6095" name="Rectangle 16">
            <a:extLst>
              <a:ext uri="{FF2B5EF4-FFF2-40B4-BE49-F238E27FC236}">
                <a16:creationId xmlns="" xmlns:a16="http://schemas.microsoft.com/office/drawing/2014/main" id="{15EA8219-3277-461D-A848-8F45EE774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638" y="413505"/>
            <a:ext cx="298274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12839580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5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>
            <a:extLst>
              <a:ext uri="{FF2B5EF4-FFF2-40B4-BE49-F238E27FC236}">
                <a16:creationId xmlns="" xmlns:a16="http://schemas.microsoft.com/office/drawing/2014/main" id="{A25AF325-B226-4A29-A370-659D7ABD7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Text Box 3">
            <a:extLst>
              <a:ext uri="{FF2B5EF4-FFF2-40B4-BE49-F238E27FC236}">
                <a16:creationId xmlns="" xmlns:a16="http://schemas.microsoft.com/office/drawing/2014/main" id="{FE2A5727-D5F3-4B9F-B6C0-FD6842DA6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1475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6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="" xmlns:a16="http://schemas.microsoft.com/office/drawing/2014/main" id="{4AE61857-AF1A-4600-8EAC-75C2F0CF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7848600" cy="492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b="1" i="1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Text Box 5">
            <a:extLst>
              <a:ext uri="{FF2B5EF4-FFF2-40B4-BE49-F238E27FC236}">
                <a16:creationId xmlns="" xmlns:a16="http://schemas.microsoft.com/office/drawing/2014/main" id="{DDF69489-8FEE-484B-A705-1B3E2C538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7590" name="Text Box 6">
            <a:extLst>
              <a:ext uri="{FF2B5EF4-FFF2-40B4-BE49-F238E27FC236}">
                <a16:creationId xmlns="" xmlns:a16="http://schemas.microsoft.com/office/drawing/2014/main" id="{C1DC0875-7198-4414-9809-2EF6C8B1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4352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cư châu Phi tập trung đông đúc ở: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="" xmlns:a16="http://schemas.microsoft.com/office/drawing/2014/main" id="{A2C21EA8-3A32-4413-8758-3A372DD0D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696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rậm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xích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2" name="Text Box 8">
            <a:extLst>
              <a:ext uri="{FF2B5EF4-FFF2-40B4-BE49-F238E27FC236}">
                <a16:creationId xmlns="" xmlns:a16="http://schemas.microsoft.com/office/drawing/2014/main" id="{F2960605-717D-41C7-9578-94AF3282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25813"/>
            <a:ext cx="7315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-ha-ra.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3" name="Text Box 9">
            <a:extLst>
              <a:ext uri="{FF2B5EF4-FFF2-40B4-BE49-F238E27FC236}">
                <a16:creationId xmlns="" xmlns:a16="http://schemas.microsoft.com/office/drawing/2014/main" id="{3335AE7D-847A-4D92-9B56-6E0C20F00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8077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duyên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alt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5" name="Oval 11">
            <a:extLst>
              <a:ext uri="{FF2B5EF4-FFF2-40B4-BE49-F238E27FC236}">
                <a16:creationId xmlns="" xmlns:a16="http://schemas.microsoft.com/office/drawing/2014/main" id="{1660A769-EF24-484A-85B6-AEF53D8C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856" y="4001799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="" xmlns:a16="http://schemas.microsoft.com/office/drawing/2014/main" id="{6A85D48C-F266-4AEE-9342-FCAD8E5E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4545013"/>
            <a:ext cx="8077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Hoang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Ca-la-ha-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5314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75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1" grpId="0" animBg="1"/>
      <p:bldP spid="67592" grpId="0" animBg="1"/>
      <p:bldP spid="67593" grpId="0" animBg="1"/>
      <p:bldP spid="6759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>
            <a:extLst>
              <a:ext uri="{FF2B5EF4-FFF2-40B4-BE49-F238E27FC236}">
                <a16:creationId xmlns="" xmlns:a16="http://schemas.microsoft.com/office/drawing/2014/main" id="{A25AF325-B226-4A29-A370-659D7ABD7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Text Box 3">
            <a:extLst>
              <a:ext uri="{FF2B5EF4-FFF2-40B4-BE49-F238E27FC236}">
                <a16:creationId xmlns="" xmlns:a16="http://schemas.microsoft.com/office/drawing/2014/main" id="{FE2A5727-D5F3-4B9F-B6C0-FD6842DA6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1475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6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="" xmlns:a16="http://schemas.microsoft.com/office/drawing/2014/main" id="{4AE61857-AF1A-4600-8EAC-75C2F0CF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7848600" cy="492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b="1" i="1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Text Box 5">
            <a:extLst>
              <a:ext uri="{FF2B5EF4-FFF2-40B4-BE49-F238E27FC236}">
                <a16:creationId xmlns="" xmlns:a16="http://schemas.microsoft.com/office/drawing/2014/main" id="{DDF69489-8FEE-484B-A705-1B3E2C538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7590" name="Text Box 6">
            <a:extLst>
              <a:ext uri="{FF2B5EF4-FFF2-40B4-BE49-F238E27FC236}">
                <a16:creationId xmlns="" xmlns:a16="http://schemas.microsoft.com/office/drawing/2014/main" id="{C1DC0875-7198-4414-9809-2EF6C8B1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72" y="462915"/>
            <a:ext cx="84352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="" xmlns:a16="http://schemas.microsoft.com/office/drawing/2014/main" id="{A2C21EA8-3A32-4413-8758-3A372DD0D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696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2" name="Text Box 8">
            <a:extLst>
              <a:ext uri="{FF2B5EF4-FFF2-40B4-BE49-F238E27FC236}">
                <a16:creationId xmlns="" xmlns:a16="http://schemas.microsoft.com/office/drawing/2014/main" id="{F2960605-717D-41C7-9578-94AF3282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25813"/>
            <a:ext cx="7315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3" name="Text Box 9">
            <a:extLst>
              <a:ext uri="{FF2B5EF4-FFF2-40B4-BE49-F238E27FC236}">
                <a16:creationId xmlns="" xmlns:a16="http://schemas.microsoft.com/office/drawing/2014/main" id="{3335AE7D-847A-4D92-9B56-6E0C20F00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8077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5" name="Oval 11">
            <a:extLst>
              <a:ext uri="{FF2B5EF4-FFF2-40B4-BE49-F238E27FC236}">
                <a16:creationId xmlns="" xmlns:a16="http://schemas.microsoft.com/office/drawing/2014/main" id="{1660A769-EF24-484A-85B6-AEF53D8C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374" y="3450954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="" xmlns:a16="http://schemas.microsoft.com/office/drawing/2014/main" id="{6A85D48C-F266-4AEE-9342-FCAD8E5E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4545013"/>
            <a:ext cx="8077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9572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75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1" grpId="0" animBg="1"/>
      <p:bldP spid="67592" grpId="0" animBg="1"/>
      <p:bldP spid="67593" grpId="0" animBg="1"/>
      <p:bldP spid="67595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Câu: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Nguyên nhân các cây công nghiệp trồng chủ yếu ở vùng trung Phi là: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92D050"/>
                </a:solidFill>
              </a:rPr>
              <a:t>A.</a:t>
            </a:r>
            <a:r>
              <a:rPr lang="vi-VN" dirty="0">
                <a:solidFill>
                  <a:srgbClr val="92D050"/>
                </a:solidFill>
              </a:rPr>
              <a:t> Điều kiện tự nhiên thuận lợi.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B.</a:t>
            </a:r>
            <a:r>
              <a:rPr lang="vi-VN" dirty="0">
                <a:solidFill>
                  <a:srgbClr val="92D050"/>
                </a:solidFill>
              </a:rPr>
              <a:t> Chính sách phát triển của châu lục.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C.</a:t>
            </a:r>
            <a:r>
              <a:rPr lang="vi-VN" dirty="0">
                <a:solidFill>
                  <a:srgbClr val="92D050"/>
                </a:solidFill>
              </a:rPr>
              <a:t> Nguồn lao động dồi dào với nhiều kinh nghiệm sản xuất.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D.</a:t>
            </a:r>
            <a:r>
              <a:rPr lang="vi-VN" dirty="0">
                <a:solidFill>
                  <a:srgbClr val="92D050"/>
                </a:solidFill>
              </a:rPr>
              <a:t> Nền văn minh từ trước.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59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accent1"/>
                </a:solidFill>
              </a:rPr>
              <a:t>Câu: </a:t>
            </a:r>
            <a:r>
              <a:rPr lang="en-GB" b="1" dirty="0" smtClean="0">
                <a:solidFill>
                  <a:schemeClr val="accent1"/>
                </a:solidFill>
              </a:rPr>
              <a:t>5</a:t>
            </a:r>
            <a:r>
              <a:rPr lang="vi-VN" dirty="0">
                <a:solidFill>
                  <a:schemeClr val="accent1"/>
                </a:solidFill>
              </a:rPr>
              <a:t> Hình thức canh tác chủ yếu ở châu Phi là: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92D050"/>
                </a:solidFill>
              </a:rPr>
              <a:t>A.</a:t>
            </a:r>
            <a:r>
              <a:rPr lang="vi-VN" dirty="0">
                <a:solidFill>
                  <a:srgbClr val="92D050"/>
                </a:solidFill>
              </a:rPr>
              <a:t> Chuyên môn hóa sản xuất.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B.</a:t>
            </a:r>
            <a:r>
              <a:rPr lang="vi-VN" dirty="0">
                <a:solidFill>
                  <a:srgbClr val="92D050"/>
                </a:solidFill>
              </a:rPr>
              <a:t> Đa dạng hóa cây trồng hướng ra xuất khẩu.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C.</a:t>
            </a:r>
            <a:r>
              <a:rPr lang="vi-VN" dirty="0">
                <a:solidFill>
                  <a:srgbClr val="92D050"/>
                </a:solidFill>
              </a:rPr>
              <a:t> Làm nưỡng rẫy phổ biến, kĩ thuật lạc hậu.</a:t>
            </a:r>
          </a:p>
          <a:p>
            <a:r>
              <a:rPr lang="vi-VN" dirty="0">
                <a:solidFill>
                  <a:srgbClr val="92D050"/>
                </a:solidFill>
              </a:rPr>
              <a:t>   </a:t>
            </a:r>
            <a:r>
              <a:rPr lang="vi-VN" b="1" dirty="0">
                <a:solidFill>
                  <a:srgbClr val="92D050"/>
                </a:solidFill>
              </a:rPr>
              <a:t>D.</a:t>
            </a:r>
            <a:r>
              <a:rPr lang="vi-VN" dirty="0">
                <a:solidFill>
                  <a:srgbClr val="92D050"/>
                </a:solidFill>
              </a:rPr>
              <a:t> Sử dụng công nghiệp cao trong sản xuất.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43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Câu: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Châu Phi có những cây lâu năm chủ yếu: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00B050"/>
                </a:solidFill>
              </a:rPr>
              <a:t>A.</a:t>
            </a:r>
            <a:r>
              <a:rPr lang="vi-VN" dirty="0">
                <a:solidFill>
                  <a:srgbClr val="00B050"/>
                </a:solidFill>
              </a:rPr>
              <a:t> Chè, cà phê, cao su và điều.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B.</a:t>
            </a:r>
            <a:r>
              <a:rPr lang="vi-VN" dirty="0">
                <a:solidFill>
                  <a:srgbClr val="00B050"/>
                </a:solidFill>
              </a:rPr>
              <a:t> Ca cao, cà phê, cọ dầu, chè, bông.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C.</a:t>
            </a:r>
            <a:r>
              <a:rPr lang="vi-VN" dirty="0">
                <a:solidFill>
                  <a:srgbClr val="00B050"/>
                </a:solidFill>
              </a:rPr>
              <a:t> Cà phê, chè, điều, bông và cọ dầu.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D.</a:t>
            </a:r>
            <a:r>
              <a:rPr lang="vi-VN" dirty="0">
                <a:solidFill>
                  <a:srgbClr val="00B050"/>
                </a:solidFill>
              </a:rPr>
              <a:t> Ca cao, cà phê, cao su, tiêu, điều và chè.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73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rgbClr val="0070C0"/>
                </a:solidFill>
              </a:rPr>
              <a:t>Câu: 8</a:t>
            </a:r>
            <a:r>
              <a:rPr lang="vi-VN" dirty="0">
                <a:solidFill>
                  <a:srgbClr val="0070C0"/>
                </a:solidFill>
              </a:rPr>
              <a:t> Hoạt động công nghiệp chính ở châu Phi là: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00B050"/>
                </a:solidFill>
              </a:rPr>
              <a:t>A.</a:t>
            </a:r>
            <a:r>
              <a:rPr lang="vi-VN" dirty="0">
                <a:solidFill>
                  <a:srgbClr val="00B050"/>
                </a:solidFill>
              </a:rPr>
              <a:t> Chế biến lương thực, thực phẩm.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B.</a:t>
            </a:r>
            <a:r>
              <a:rPr lang="vi-VN" dirty="0">
                <a:solidFill>
                  <a:srgbClr val="00B050"/>
                </a:solidFill>
              </a:rPr>
              <a:t> Khai thác khoáng sản.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C.</a:t>
            </a:r>
            <a:r>
              <a:rPr lang="vi-VN" dirty="0">
                <a:solidFill>
                  <a:srgbClr val="00B050"/>
                </a:solidFill>
              </a:rPr>
              <a:t> Dệt may.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D.</a:t>
            </a:r>
            <a:r>
              <a:rPr lang="vi-VN" dirty="0">
                <a:solidFill>
                  <a:srgbClr val="00B050"/>
                </a:solidFill>
              </a:rPr>
              <a:t> Khai thác rừng và chế biến lâm sản.</a:t>
            </a:r>
          </a:p>
          <a:p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8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vi-V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Câu: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Các nước châu Phi xuất khẩu chủ yếu:</a:t>
            </a:r>
          </a:p>
          <a:p>
            <a:r>
              <a:rPr lang="vi-VN" dirty="0"/>
              <a:t>   </a:t>
            </a:r>
            <a:r>
              <a:rPr lang="vi-VN" b="1" dirty="0">
                <a:solidFill>
                  <a:srgbClr val="00B050"/>
                </a:solidFill>
              </a:rPr>
              <a:t>A.</a:t>
            </a:r>
            <a:r>
              <a:rPr lang="vi-VN" dirty="0">
                <a:solidFill>
                  <a:srgbClr val="00B050"/>
                </a:solidFill>
              </a:rPr>
              <a:t> Khoáng sản và nguyên liệu chưa chế biến.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B.</a:t>
            </a:r>
            <a:r>
              <a:rPr lang="vi-VN" dirty="0">
                <a:solidFill>
                  <a:srgbClr val="00B050"/>
                </a:solidFill>
              </a:rPr>
              <a:t> Khoáng sản và máy móc.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C.</a:t>
            </a:r>
            <a:r>
              <a:rPr lang="vi-VN" dirty="0">
                <a:solidFill>
                  <a:srgbClr val="00B050"/>
                </a:solidFill>
              </a:rPr>
              <a:t> Máy móc, thiết bị và hàng tiêu dùng.</a:t>
            </a:r>
          </a:p>
          <a:p>
            <a:r>
              <a:rPr lang="vi-VN" dirty="0">
                <a:solidFill>
                  <a:srgbClr val="00B050"/>
                </a:solidFill>
              </a:rPr>
              <a:t>   </a:t>
            </a:r>
            <a:r>
              <a:rPr lang="vi-VN" b="1" dirty="0">
                <a:solidFill>
                  <a:srgbClr val="00B050"/>
                </a:solidFill>
              </a:rPr>
              <a:t>D.</a:t>
            </a:r>
            <a:r>
              <a:rPr lang="vi-VN" dirty="0">
                <a:solidFill>
                  <a:srgbClr val="00B050"/>
                </a:solidFill>
              </a:rPr>
              <a:t> Nguyên liệu chưa qua chế biến và hàng tiêu dùng.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25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302</Words>
  <Application>Microsoft Office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2021-11-26T02:28:47Z</dcterms:created>
  <dcterms:modified xsi:type="dcterms:W3CDTF">2021-11-26T03:16:00Z</dcterms:modified>
</cp:coreProperties>
</file>