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65C83-982F-41AE-8289-5CA5D8E0CDB8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CB2F5-C699-412B-B66A-7DFC75F7A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9E0322-30ED-4092-8917-00E3A9047136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5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847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0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4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47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9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5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8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4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7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59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83B972-0082-4B08-A53C-A87B7D3FA97F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170D45-72CB-4375-B0B7-F7C34536BE4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2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8"/>
          <p:cNvSpPr>
            <a:spLocks noChangeShapeType="1"/>
          </p:cNvSpPr>
          <p:nvPr/>
        </p:nvSpPr>
        <p:spPr bwMode="auto">
          <a:xfrm>
            <a:off x="2209800" y="1066800"/>
            <a:ext cx="7772400" cy="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Music"/>
          <p:cNvSpPr>
            <a:spLocks noEditPoints="1" noChangeArrowheads="1"/>
          </p:cNvSpPr>
          <p:nvPr/>
        </p:nvSpPr>
        <p:spPr bwMode="auto">
          <a:xfrm rot="449873">
            <a:off x="679761" y="279018"/>
            <a:ext cx="990600" cy="887413"/>
          </a:xfrm>
          <a:custGeom>
            <a:avLst/>
            <a:gdLst>
              <a:gd name="T0" fmla="*/ 15463037 w 21600"/>
              <a:gd name="T1" fmla="*/ 77649 h 21600"/>
              <a:gd name="T2" fmla="*/ 15507201 w 21600"/>
              <a:gd name="T3" fmla="*/ 16710110 h 21600"/>
              <a:gd name="T4" fmla="*/ 45604564 w 21600"/>
              <a:gd name="T5" fmla="*/ 16981839 h 21600"/>
              <a:gd name="T6" fmla="*/ 15463037 w 21600"/>
              <a:gd name="T7" fmla="*/ 77649 h 21600"/>
              <a:gd name="T8" fmla="*/ 4543001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E620C5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00" name="Music"/>
          <p:cNvSpPr>
            <a:spLocks noEditPoints="1" noChangeArrowheads="1"/>
          </p:cNvSpPr>
          <p:nvPr/>
        </p:nvSpPr>
        <p:spPr bwMode="auto">
          <a:xfrm rot="20382719">
            <a:off x="9993733" y="237744"/>
            <a:ext cx="1033463" cy="969963"/>
          </a:xfrm>
          <a:custGeom>
            <a:avLst/>
            <a:gdLst>
              <a:gd name="T0" fmla="*/ 16830136 w 21600"/>
              <a:gd name="T1" fmla="*/ 92775 h 21600"/>
              <a:gd name="T2" fmla="*/ 16878221 w 21600"/>
              <a:gd name="T3" fmla="*/ 19963545 h 21600"/>
              <a:gd name="T4" fmla="*/ 49636558 w 21600"/>
              <a:gd name="T5" fmla="*/ 20288213 h 21600"/>
              <a:gd name="T6" fmla="*/ 16830136 w 21600"/>
              <a:gd name="T7" fmla="*/ 92775 h 21600"/>
              <a:gd name="T8" fmla="*/ 49446564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F07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01" name="Music"/>
          <p:cNvSpPr>
            <a:spLocks noEditPoints="1" noChangeArrowheads="1"/>
          </p:cNvSpPr>
          <p:nvPr/>
        </p:nvSpPr>
        <p:spPr bwMode="auto">
          <a:xfrm rot="20382719">
            <a:off x="10463785" y="4306393"/>
            <a:ext cx="1033463" cy="969963"/>
          </a:xfrm>
          <a:custGeom>
            <a:avLst/>
            <a:gdLst>
              <a:gd name="T0" fmla="*/ 16830136 w 21600"/>
              <a:gd name="T1" fmla="*/ 92775 h 21600"/>
              <a:gd name="T2" fmla="*/ 16878221 w 21600"/>
              <a:gd name="T3" fmla="*/ 19963545 h 21600"/>
              <a:gd name="T4" fmla="*/ 49636558 w 21600"/>
              <a:gd name="T5" fmla="*/ 20288213 h 21600"/>
              <a:gd name="T6" fmla="*/ 16830136 w 21600"/>
              <a:gd name="T7" fmla="*/ 92775 h 21600"/>
              <a:gd name="T8" fmla="*/ 49446564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F07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102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643173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33"/>
          <p:cNvSpPr>
            <a:spLocks noChangeArrowheads="1"/>
          </p:cNvSpPr>
          <p:nvPr/>
        </p:nvSpPr>
        <p:spPr bwMode="auto">
          <a:xfrm>
            <a:off x="3657600" y="2002702"/>
            <a:ext cx="6200028" cy="1807298"/>
          </a:xfrm>
          <a:prstGeom prst="rect">
            <a:avLst/>
          </a:prstGeom>
          <a:solidFill>
            <a:srgbClr val="FFCCFF"/>
          </a:solidFill>
          <a:ln w="9525">
            <a:pattFill prst="pct90">
              <a:fgClr>
                <a:srgbClr val="00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4" name="Oval 34"/>
          <p:cNvSpPr>
            <a:spLocks noChangeArrowheads="1"/>
          </p:cNvSpPr>
          <p:nvPr/>
        </p:nvSpPr>
        <p:spPr bwMode="auto">
          <a:xfrm>
            <a:off x="2019300" y="1828800"/>
            <a:ext cx="2514600" cy="1981200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vi-VN" altLang="en-US" sz="3600">
              <a:solidFill>
                <a:srgbClr val="FF99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5" name="WordArt 11" descr="White marble"/>
          <p:cNvSpPr>
            <a:spLocks noChangeArrowheads="1" noChangeShapeType="1" noTextEdit="1"/>
          </p:cNvSpPr>
          <p:nvPr/>
        </p:nvSpPr>
        <p:spPr bwMode="auto">
          <a:xfrm>
            <a:off x="2683295" y="2081353"/>
            <a:ext cx="6629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Âm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nhạc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lớp</a:t>
            </a:r>
            <a:r>
              <a:rPr lang="en-US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4106" name="Picture 46" descr="sunflowers_wav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49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47625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 Box 62"/>
          <p:cNvSpPr txBox="1">
            <a:spLocks noChangeArrowheads="1"/>
          </p:cNvSpPr>
          <p:nvPr/>
        </p:nvSpPr>
        <p:spPr bwMode="auto">
          <a:xfrm>
            <a:off x="6263640" y="5715000"/>
            <a:ext cx="502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GV: LÊ DIỆU LINH THU</a:t>
            </a:r>
          </a:p>
        </p:txBody>
      </p:sp>
    </p:spTree>
    <p:extLst>
      <p:ext uri="{BB962C8B-B14F-4D97-AF65-F5344CB8AC3E}">
        <p14:creationId xmlns:p14="http://schemas.microsoft.com/office/powerpoint/2010/main" val="576198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92480" y="265177"/>
            <a:ext cx="6458712" cy="563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/>
          <a:stretch>
            <a:fillRect/>
          </a:stretch>
        </p:blipFill>
        <p:spPr bwMode="auto">
          <a:xfrm>
            <a:off x="1514856" y="828740"/>
            <a:ext cx="9457944" cy="567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43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888" y="676021"/>
            <a:ext cx="7799832" cy="1052195"/>
          </a:xfrm>
        </p:spPr>
        <p:txBody>
          <a:bodyPr>
            <a:normAutofit/>
          </a:bodyPr>
          <a:lstStyle/>
          <a:p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XUÂN SẮC BÙA</a:t>
            </a:r>
            <a:endParaRPr lang="en-US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6720" y="131954"/>
            <a:ext cx="794004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Một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số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hình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ảnh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về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Hội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xuân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“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Sắc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bùa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6404" y="794251"/>
            <a:ext cx="10117836" cy="5952744"/>
            <a:chOff x="909172" y="1189550"/>
            <a:chExt cx="10299192" cy="5257800"/>
          </a:xfrm>
        </p:grpSpPr>
        <p:pic>
          <p:nvPicPr>
            <p:cNvPr id="6" name="Picture 4" descr="DCC_124987117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172" y="1189550"/>
              <a:ext cx="10299192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296267" y="5436660"/>
              <a:ext cx="9525000" cy="516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</a:rPr>
                <a:t>Dàn</a:t>
              </a:r>
              <a:r>
                <a:rPr lang="en-US" alt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cồng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hát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sắc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bùa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tộc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Mường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Hòa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</a:rPr>
                <a:t>Bình</a:t>
              </a:r>
              <a:r>
                <a:rPr lang="en-US" altLang="en-US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2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 smtClean="0"/>
          </a:p>
        </p:txBody>
      </p:sp>
      <p:pic>
        <p:nvPicPr>
          <p:cNvPr id="17411" name="Picture 3" descr="small_1233624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91" y="320040"/>
            <a:ext cx="9764404" cy="642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419422" y="5205031"/>
            <a:ext cx="94272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quây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bùa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Mường</a:t>
            </a:r>
            <a:endParaRPr lang="en-US" altLang="en-US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586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 smtClean="0"/>
          </a:p>
        </p:txBody>
      </p:sp>
      <p:pic>
        <p:nvPicPr>
          <p:cNvPr id="18435" name="Picture 3" descr="images[18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91440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Imag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33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4000" y="627856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Đội hát “sắc bùa” của dân tộc Mường (Thanh Hóa)</a:t>
            </a:r>
          </a:p>
        </p:txBody>
      </p:sp>
    </p:spTree>
    <p:extLst>
      <p:ext uri="{BB962C8B-B14F-4D97-AF65-F5344CB8AC3E}">
        <p14:creationId xmlns:p14="http://schemas.microsoft.com/office/powerpoint/2010/main" val="228760623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vi-VN" smtClean="0"/>
          </a:p>
        </p:txBody>
      </p:sp>
      <p:pic>
        <p:nvPicPr>
          <p:cNvPr id="19460" name="Picture 4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219200" y="6278564"/>
            <a:ext cx="975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Các cô gái Mường trong điệu múa bên cây bông</a:t>
            </a:r>
          </a:p>
        </p:txBody>
      </p:sp>
    </p:spTree>
    <p:extLst>
      <p:ext uri="{BB962C8B-B14F-4D97-AF65-F5344CB8AC3E}">
        <p14:creationId xmlns:p14="http://schemas.microsoft.com/office/powerpoint/2010/main" val="195160372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 smtClean="0"/>
          </a:p>
        </p:txBody>
      </p:sp>
      <p:pic>
        <p:nvPicPr>
          <p:cNvPr id="20483" name="Picture 3" descr="ImageView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24000" y="6096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Hát “sắc bùa” của người Kinh (Đà Nẵng)</a:t>
            </a:r>
          </a:p>
        </p:txBody>
      </p:sp>
    </p:spTree>
    <p:extLst>
      <p:ext uri="{BB962C8B-B14F-4D97-AF65-F5344CB8AC3E}">
        <p14:creationId xmlns:p14="http://schemas.microsoft.com/office/powerpoint/2010/main" val="8721763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934970" y="1893201"/>
            <a:ext cx="754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“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Nghe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điệu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đoán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ca.”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Đọc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đọc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nhạc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4.</a:t>
            </a:r>
          </a:p>
        </p:txBody>
      </p:sp>
      <p:pic>
        <p:nvPicPr>
          <p:cNvPr id="21507" name="Picture 4" descr="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894" y="674001"/>
            <a:ext cx="241681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66" y="4419600"/>
            <a:ext cx="262864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peace_d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" y="-246888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92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52213" y="1786452"/>
            <a:ext cx="843076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đọc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độ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trường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độ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TĐN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số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thuộc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hát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thuộc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lời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điệu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hát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“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Chúng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cần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hòa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bình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”.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200" b="1" dirty="0">
                <a:solidFill>
                  <a:srgbClr val="000000"/>
                </a:solidFill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Xem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trước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tiết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11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SGK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trang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26-27</a:t>
            </a:r>
          </a:p>
        </p:txBody>
      </p:sp>
      <p:pic>
        <p:nvPicPr>
          <p:cNvPr id="22531" name="Picture 5" descr="peace_d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" y="-128016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Music"/>
          <p:cNvSpPr>
            <a:spLocks noEditPoints="1" noChangeArrowheads="1"/>
          </p:cNvSpPr>
          <p:nvPr/>
        </p:nvSpPr>
        <p:spPr bwMode="auto">
          <a:xfrm rot="449873">
            <a:off x="8281416" y="838201"/>
            <a:ext cx="990600" cy="887413"/>
          </a:xfrm>
          <a:custGeom>
            <a:avLst/>
            <a:gdLst>
              <a:gd name="T0" fmla="*/ 15463037 w 21600"/>
              <a:gd name="T1" fmla="*/ 77649 h 21600"/>
              <a:gd name="T2" fmla="*/ 15507201 w 21600"/>
              <a:gd name="T3" fmla="*/ 16710110 h 21600"/>
              <a:gd name="T4" fmla="*/ 45604564 w 21600"/>
              <a:gd name="T5" fmla="*/ 16981839 h 21600"/>
              <a:gd name="T6" fmla="*/ 15463037 w 21600"/>
              <a:gd name="T7" fmla="*/ 77649 h 21600"/>
              <a:gd name="T8" fmla="*/ 4543001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E620C5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533" name="Music"/>
          <p:cNvSpPr>
            <a:spLocks noEditPoints="1" noChangeArrowheads="1"/>
          </p:cNvSpPr>
          <p:nvPr/>
        </p:nvSpPr>
        <p:spPr bwMode="auto">
          <a:xfrm rot="20382719">
            <a:off x="10366250" y="5047490"/>
            <a:ext cx="1033463" cy="969963"/>
          </a:xfrm>
          <a:custGeom>
            <a:avLst/>
            <a:gdLst>
              <a:gd name="T0" fmla="*/ 16830136 w 21600"/>
              <a:gd name="T1" fmla="*/ 92775 h 21600"/>
              <a:gd name="T2" fmla="*/ 16878221 w 21600"/>
              <a:gd name="T3" fmla="*/ 19963545 h 21600"/>
              <a:gd name="T4" fmla="*/ 49636558 w 21600"/>
              <a:gd name="T5" fmla="*/ 20288213 h 21600"/>
              <a:gd name="T6" fmla="*/ 16830136 w 21600"/>
              <a:gd name="T7" fmla="*/ 92775 h 21600"/>
              <a:gd name="T8" fmla="*/ 49446564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F07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5626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FF99"/>
              </a:gs>
              <a:gs pos="100000">
                <a:srgbClr val="DEE6F7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990033"/>
                </a:solidFill>
                <a:latin typeface="Times New Roman" panose="02020603050405020304" pitchFamily="18" charset="0"/>
              </a:rPr>
              <a:t>Tiết học đến đây là kết thúc.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990033"/>
                </a:solidFill>
                <a:latin typeface="Times New Roman" panose="02020603050405020304" pitchFamily="18" charset="0"/>
              </a:rPr>
              <a:t>Xin cám ơn các thầy cô.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990033"/>
                </a:solidFill>
                <a:latin typeface="Times New Roman" panose="02020603050405020304" pitchFamily="18" charset="0"/>
              </a:rPr>
              <a:t> Chúc các em học tốt!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1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990033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  <p:sp>
        <p:nvSpPr>
          <p:cNvPr id="23555" name="Music"/>
          <p:cNvSpPr>
            <a:spLocks noEditPoints="1" noChangeArrowheads="1"/>
          </p:cNvSpPr>
          <p:nvPr/>
        </p:nvSpPr>
        <p:spPr bwMode="auto">
          <a:xfrm rot="449873">
            <a:off x="1905000" y="5715001"/>
            <a:ext cx="990600" cy="887413"/>
          </a:xfrm>
          <a:custGeom>
            <a:avLst/>
            <a:gdLst>
              <a:gd name="T0" fmla="*/ 15463037 w 21600"/>
              <a:gd name="T1" fmla="*/ 77649 h 21600"/>
              <a:gd name="T2" fmla="*/ 15507201 w 21600"/>
              <a:gd name="T3" fmla="*/ 16710110 h 21600"/>
              <a:gd name="T4" fmla="*/ 45604564 w 21600"/>
              <a:gd name="T5" fmla="*/ 16981839 h 21600"/>
              <a:gd name="T6" fmla="*/ 15463037 w 21600"/>
              <a:gd name="T7" fmla="*/ 77649 h 21600"/>
              <a:gd name="T8" fmla="*/ 4543001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E620C5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556" name="Music"/>
          <p:cNvSpPr>
            <a:spLocks noEditPoints="1" noChangeArrowheads="1"/>
          </p:cNvSpPr>
          <p:nvPr/>
        </p:nvSpPr>
        <p:spPr bwMode="auto">
          <a:xfrm rot="449873">
            <a:off x="9372600" y="4572001"/>
            <a:ext cx="990600" cy="887413"/>
          </a:xfrm>
          <a:custGeom>
            <a:avLst/>
            <a:gdLst>
              <a:gd name="T0" fmla="*/ 15463037 w 21600"/>
              <a:gd name="T1" fmla="*/ 77649 h 21600"/>
              <a:gd name="T2" fmla="*/ 15507201 w 21600"/>
              <a:gd name="T3" fmla="*/ 16710110 h 21600"/>
              <a:gd name="T4" fmla="*/ 45604564 w 21600"/>
              <a:gd name="T5" fmla="*/ 16981839 h 21600"/>
              <a:gd name="T6" fmla="*/ 15463037 w 21600"/>
              <a:gd name="T7" fmla="*/ 77649 h 21600"/>
              <a:gd name="T8" fmla="*/ 4543001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E620C5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557" name="Music"/>
          <p:cNvSpPr>
            <a:spLocks noEditPoints="1" noChangeArrowheads="1"/>
          </p:cNvSpPr>
          <p:nvPr/>
        </p:nvSpPr>
        <p:spPr bwMode="auto">
          <a:xfrm rot="20382719">
            <a:off x="5562601" y="5638801"/>
            <a:ext cx="1033463" cy="969963"/>
          </a:xfrm>
          <a:custGeom>
            <a:avLst/>
            <a:gdLst>
              <a:gd name="T0" fmla="*/ 16830136 w 21600"/>
              <a:gd name="T1" fmla="*/ 92775 h 21600"/>
              <a:gd name="T2" fmla="*/ 16878221 w 21600"/>
              <a:gd name="T3" fmla="*/ 19963545 h 21600"/>
              <a:gd name="T4" fmla="*/ 49636558 w 21600"/>
              <a:gd name="T5" fmla="*/ 20288213 h 21600"/>
              <a:gd name="T6" fmla="*/ 16830136 w 21600"/>
              <a:gd name="T7" fmla="*/ 92775 h 21600"/>
              <a:gd name="T8" fmla="*/ 49446564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F07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5359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1524000" y="1699469"/>
            <a:ext cx="9528048" cy="341632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tx2"/>
              </a:gs>
              <a:gs pos="100000">
                <a:srgbClr val="FFFF99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.VnArial" pitchFamily="34" charset="0"/>
              </a:rPr>
              <a:t>                            </a:t>
            </a:r>
            <a:r>
              <a:rPr lang="en-US" b="1" dirty="0" err="1">
                <a:solidFill>
                  <a:srgbClr val="990033"/>
                </a:solidFill>
                <a:latin typeface="Arial" panose="020B0604020202020204" pitchFamily="34" charset="0"/>
              </a:rPr>
              <a:t>Tiết</a:t>
            </a:r>
            <a:r>
              <a:rPr lang="en-US" b="1" dirty="0">
                <a:solidFill>
                  <a:srgbClr val="990033"/>
                </a:solidFill>
                <a:latin typeface="Arial" panose="020B0604020202020204" pitchFamily="34" charset="0"/>
              </a:rPr>
              <a:t> 6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hát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Chúng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hòa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bình</a:t>
            </a:r>
            <a:endParaRPr lang="en-US" sz="4000" b="1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nhạc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: TĐN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4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thêm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Hội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xuân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“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Sắc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33"/>
                </a:solidFill>
                <a:latin typeface="Arial" panose="020B0604020202020204" pitchFamily="34" charset="0"/>
              </a:rPr>
              <a:t>bùa</a:t>
            </a:r>
            <a:r>
              <a:rPr lang="en-US" sz="4000" b="1" dirty="0">
                <a:solidFill>
                  <a:srgbClr val="990033"/>
                </a:solidFill>
                <a:latin typeface="Arial" panose="020B0604020202020204" pitchFamily="34" charset="0"/>
              </a:rPr>
              <a:t>”</a:t>
            </a:r>
          </a:p>
        </p:txBody>
      </p:sp>
      <p:pic>
        <p:nvPicPr>
          <p:cNvPr id="6147" name="Picture 7" descr="peace_d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39" y="-712908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Music"/>
          <p:cNvSpPr>
            <a:spLocks noEditPoints="1" noChangeArrowheads="1"/>
          </p:cNvSpPr>
          <p:nvPr/>
        </p:nvSpPr>
        <p:spPr bwMode="auto">
          <a:xfrm rot="20382719">
            <a:off x="713849" y="566928"/>
            <a:ext cx="1033463" cy="969963"/>
          </a:xfrm>
          <a:custGeom>
            <a:avLst/>
            <a:gdLst>
              <a:gd name="T0" fmla="*/ 16830136 w 21600"/>
              <a:gd name="T1" fmla="*/ 92775 h 21600"/>
              <a:gd name="T2" fmla="*/ 16878221 w 21600"/>
              <a:gd name="T3" fmla="*/ 19963545 h 21600"/>
              <a:gd name="T4" fmla="*/ 49636558 w 21600"/>
              <a:gd name="T5" fmla="*/ 20288213 h 21600"/>
              <a:gd name="T6" fmla="*/ 16830136 w 21600"/>
              <a:gd name="T7" fmla="*/ 92775 h 21600"/>
              <a:gd name="T8" fmla="*/ 49446564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F07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149" name="Music"/>
          <p:cNvSpPr>
            <a:spLocks noEditPoints="1" noChangeArrowheads="1"/>
          </p:cNvSpPr>
          <p:nvPr/>
        </p:nvSpPr>
        <p:spPr bwMode="auto">
          <a:xfrm rot="449873">
            <a:off x="10259569" y="320041"/>
            <a:ext cx="990600" cy="887413"/>
          </a:xfrm>
          <a:custGeom>
            <a:avLst/>
            <a:gdLst>
              <a:gd name="T0" fmla="*/ 15463037 w 21600"/>
              <a:gd name="T1" fmla="*/ 77649 h 21600"/>
              <a:gd name="T2" fmla="*/ 15507201 w 21600"/>
              <a:gd name="T3" fmla="*/ 16710110 h 21600"/>
              <a:gd name="T4" fmla="*/ 45604564 w 21600"/>
              <a:gd name="T5" fmla="*/ 16981839 h 21600"/>
              <a:gd name="T6" fmla="*/ 15463037 w 21600"/>
              <a:gd name="T7" fmla="*/ 77649 h 21600"/>
              <a:gd name="T8" fmla="*/ 4543001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E620C5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50" name="Group 10"/>
          <p:cNvGrpSpPr>
            <a:grpSpLocks/>
          </p:cNvGrpSpPr>
          <p:nvPr/>
        </p:nvGrpSpPr>
        <p:grpSpPr bwMode="auto">
          <a:xfrm>
            <a:off x="2819400" y="5334000"/>
            <a:ext cx="7543800" cy="1524000"/>
            <a:chOff x="1141" y="4176"/>
            <a:chExt cx="3997" cy="144"/>
          </a:xfrm>
        </p:grpSpPr>
        <p:pic>
          <p:nvPicPr>
            <p:cNvPr id="6152" name="Picture 11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2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13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14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5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6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7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8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9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20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Picture 21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1" name="Picture 22" descr="Yacht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4" y="5334000"/>
            <a:ext cx="198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18025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3333"/>
          <a:stretch/>
        </p:blipFill>
        <p:spPr bwMode="auto">
          <a:xfrm>
            <a:off x="365760" y="585216"/>
            <a:ext cx="11420856" cy="615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7083425" y="9572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0496" y="76200"/>
            <a:ext cx="2881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HỌC HÁT:</a:t>
            </a:r>
          </a:p>
        </p:txBody>
      </p:sp>
    </p:spTree>
    <p:extLst>
      <p:ext uri="{BB962C8B-B14F-4D97-AF65-F5344CB8AC3E}">
        <p14:creationId xmlns:p14="http://schemas.microsoft.com/office/powerpoint/2010/main" val="261854644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640080" y="192882"/>
            <a:ext cx="47906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195" name="Rectangle 15"/>
          <p:cNvSpPr>
            <a:spLocks noChangeArrowheads="1"/>
          </p:cNvSpPr>
          <p:nvPr/>
        </p:nvSpPr>
        <p:spPr bwMode="auto">
          <a:xfrm>
            <a:off x="1562100" y="962026"/>
            <a:ext cx="449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00"/>
                </a:solidFill>
                <a:latin typeface=".VnTime" panose="020B7200000000000000" pitchFamily="34" charset="0"/>
              </a:rPr>
              <a:t> </a:t>
            </a:r>
            <a:endParaRPr lang="en-US" altLang="en-US" sz="2400" b="1">
              <a:solidFill>
                <a:srgbClr val="990000"/>
              </a:solidFill>
              <a:latin typeface=".VnTime" panose="020B7200000000000000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332994" y="2347021"/>
            <a:ext cx="5416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332994" y="3081993"/>
            <a:ext cx="48790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332994" y="4605457"/>
            <a:ext cx="51663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332994" y="5698033"/>
            <a:ext cx="4856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.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2994" y="767183"/>
            <a:ext cx="56106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Bài </a:t>
            </a:r>
            <a:r>
              <a:rPr lang="vi-VN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hát ra đời năm 1985 để hưởng ứng phong trào thiếu nhi Quốc tế “Ngọn cờ hoà bình”.</a:t>
            </a:r>
          </a:p>
        </p:txBody>
      </p:sp>
      <p:sp>
        <p:nvSpPr>
          <p:cNvPr id="8202" name="WordArt 2"/>
          <p:cNvSpPr>
            <a:spLocks noChangeArrowheads="1" noChangeShapeType="1" noTextEdit="1"/>
          </p:cNvSpPr>
          <p:nvPr/>
        </p:nvSpPr>
        <p:spPr bwMode="auto">
          <a:xfrm>
            <a:off x="7342632" y="100584"/>
            <a:ext cx="373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Chúng</a:t>
            </a:r>
            <a:r>
              <a:rPr lang="en-US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cần</a:t>
            </a:r>
            <a:r>
              <a:rPr lang="en-US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hòa</a:t>
            </a:r>
            <a:r>
              <a:rPr lang="en-US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bình</a:t>
            </a:r>
            <a:endParaRPr lang="en-US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9867"/>
          <a:stretch/>
        </p:blipFill>
        <p:spPr bwMode="auto">
          <a:xfrm>
            <a:off x="5749290" y="981227"/>
            <a:ext cx="6442710" cy="58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0813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7734"/>
          <a:stretch/>
        </p:blipFill>
        <p:spPr bwMode="auto">
          <a:xfrm>
            <a:off x="704088" y="143075"/>
            <a:ext cx="10716768" cy="67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083425" y="9572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húng em cần hòa bình lớp 7 - bài hát lớp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" y="154305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405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04" y="-1"/>
            <a:ext cx="6349609" cy="67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557941" y="171517"/>
            <a:ext cx="5495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37540" y="858185"/>
            <a:ext cx="24104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1866" y="1478558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70C0"/>
                </a:solidFill>
                <a:latin typeface="VNI-Times" pitchFamily="2" charset="0"/>
              </a:rPr>
              <a:t>?</a:t>
            </a:r>
          </a:p>
        </p:txBody>
      </p:sp>
      <p:pic>
        <p:nvPicPr>
          <p:cNvPr id="23" name="Picture 22" descr="1g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068" y="1341568"/>
            <a:ext cx="222504" cy="651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84686" y="1478558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1f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4216" y="1478558"/>
            <a:ext cx="292101" cy="38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7941" y="2351042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19" descr="hinh no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8315" y="2207343"/>
            <a:ext cx="2204459" cy="684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37540" y="3310717"/>
            <a:ext cx="133756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70C0"/>
                </a:solidFill>
                <a:latin typeface="VNI-Times" pitchFamily="2" charset="0"/>
              </a:rPr>
              <a:t>?</a:t>
            </a:r>
          </a:p>
        </p:txBody>
      </p:sp>
      <p:pic>
        <p:nvPicPr>
          <p:cNvPr id="21" name="Picture 20" descr="1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2092" y="3075342"/>
            <a:ext cx="3160016" cy="861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7541" y="4339538"/>
            <a:ext cx="133756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VNI-Times" pitchFamily="2" charset="0"/>
              </a:rPr>
              <a:t>-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dau lang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39141" y="4375235"/>
            <a:ext cx="1190721" cy="563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1866" y="5216608"/>
            <a:ext cx="3147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32967" y="5219843"/>
            <a:ext cx="1914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11 ô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1751" y="6019371"/>
            <a:ext cx="302269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66775" y="6019371"/>
            <a:ext cx="267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&gt;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06762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utoUpdateAnimBg="0"/>
      <p:bldP spid="9" grpId="0" autoUpdateAnimBg="0"/>
      <p:bldP spid="24" grpId="0" autoUpdateAnimBg="0"/>
      <p:bldP spid="11" grpId="0"/>
      <p:bldP spid="12" grpId="0"/>
      <p:bldP spid="13" grpId="0"/>
      <p:bldP spid="14" grpId="0"/>
      <p:bldP spid="16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0641" y="617875"/>
            <a:ext cx="3807003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tấu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r="5400000" sy="-100000" algn="bl" rotWithShape="0"/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Picture 5" descr="tiet tau 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37" y="2320878"/>
            <a:ext cx="10695431" cy="990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ction Button: End 7">
            <a:hlinkClick r:id="" action="ppaction://hlinkshowjump?jump=nextslide" highlightClick="1"/>
          </p:cNvPr>
          <p:cNvSpPr/>
          <p:nvPr/>
        </p:nvSpPr>
        <p:spPr>
          <a:xfrm>
            <a:off x="9412224" y="5788152"/>
            <a:ext cx="762000" cy="381000"/>
          </a:xfrm>
          <a:prstGeom prst="actionButtonE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4" descr="Piano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53" y="4678680"/>
            <a:ext cx="3817998" cy="191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48968" y="3660580"/>
            <a:ext cx="998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1  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2  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3   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 1    2  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3         1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/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VNI-Revue" pitchFamily="2" charset="0"/>
              </a:rPr>
              <a:t>2   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VNI-Revue" pitchFamily="2" charset="0"/>
              </a:rPr>
              <a:t>3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4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5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6 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  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NI-Revue" pitchFamily="2" charset="0"/>
              </a:rPr>
              <a:t>7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NI-Revu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626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1667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4561173" y="741582"/>
            <a:ext cx="373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81620" y="1860297"/>
            <a:ext cx="493354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gam Đô tr­ưởng (Cdur)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92" name="Group 6"/>
          <p:cNvGrpSpPr>
            <a:grpSpLocks/>
          </p:cNvGrpSpPr>
          <p:nvPr/>
        </p:nvGrpSpPr>
        <p:grpSpPr bwMode="auto">
          <a:xfrm>
            <a:off x="1840992" y="3098293"/>
            <a:ext cx="8763000" cy="1485900"/>
            <a:chOff x="144" y="1766"/>
            <a:chExt cx="5520" cy="936"/>
          </a:xfrm>
        </p:grpSpPr>
        <p:grpSp>
          <p:nvGrpSpPr>
            <p:cNvPr id="12294" name="Group 7"/>
            <p:cNvGrpSpPr>
              <a:grpSpLocks/>
            </p:cNvGrpSpPr>
            <p:nvPr/>
          </p:nvGrpSpPr>
          <p:grpSpPr bwMode="auto">
            <a:xfrm>
              <a:off x="144" y="1766"/>
              <a:ext cx="5520" cy="936"/>
              <a:chOff x="144" y="1766"/>
              <a:chExt cx="5520" cy="936"/>
            </a:xfrm>
          </p:grpSpPr>
          <p:grpSp>
            <p:nvGrpSpPr>
              <p:cNvPr id="12297" name="Group 8"/>
              <p:cNvGrpSpPr>
                <a:grpSpLocks/>
              </p:cNvGrpSpPr>
              <p:nvPr/>
            </p:nvGrpSpPr>
            <p:grpSpPr bwMode="auto">
              <a:xfrm>
                <a:off x="144" y="1766"/>
                <a:ext cx="5520" cy="502"/>
                <a:chOff x="144" y="1766"/>
                <a:chExt cx="5520" cy="502"/>
              </a:xfrm>
            </p:grpSpPr>
            <p:sp>
              <p:nvSpPr>
                <p:cNvPr id="12309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89" y="1892"/>
                  <a:ext cx="51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310" name="Group 10"/>
                <p:cNvGrpSpPr>
                  <a:grpSpLocks/>
                </p:cNvGrpSpPr>
                <p:nvPr/>
              </p:nvGrpSpPr>
              <p:grpSpPr bwMode="auto">
                <a:xfrm>
                  <a:off x="446" y="1812"/>
                  <a:ext cx="5175" cy="319"/>
                  <a:chOff x="0" y="288"/>
                  <a:chExt cx="5760" cy="192"/>
                </a:xfrm>
              </p:grpSpPr>
              <p:sp>
                <p:nvSpPr>
                  <p:cNvPr id="12320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480"/>
                    <a:ext cx="57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21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432"/>
                    <a:ext cx="57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22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288"/>
                    <a:ext cx="57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23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0" y="384"/>
                    <a:ext cx="57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11" name="Group 15"/>
                <p:cNvGrpSpPr>
                  <a:grpSpLocks/>
                </p:cNvGrpSpPr>
                <p:nvPr/>
              </p:nvGrpSpPr>
              <p:grpSpPr bwMode="auto">
                <a:xfrm>
                  <a:off x="144" y="1766"/>
                  <a:ext cx="345" cy="502"/>
                  <a:chOff x="144" y="1766"/>
                  <a:chExt cx="345" cy="502"/>
                </a:xfrm>
              </p:grpSpPr>
              <p:pic>
                <p:nvPicPr>
                  <p:cNvPr id="12312" name="Picture 16" descr="Picture 005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38000" contrast="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909" t="39999" r="10909" b="20000"/>
                  <a:stretch>
                    <a:fillRect/>
                  </a:stretch>
                </p:blipFill>
                <p:spPr bwMode="auto">
                  <a:xfrm>
                    <a:off x="144" y="1766"/>
                    <a:ext cx="259" cy="502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12313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44" y="1812"/>
                    <a:ext cx="345" cy="319"/>
                    <a:chOff x="0" y="1056"/>
                    <a:chExt cx="5760" cy="192"/>
                  </a:xfrm>
                </p:grpSpPr>
                <p:sp>
                  <p:nvSpPr>
                    <p:cNvPr id="12314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0" y="1104"/>
                      <a:ext cx="57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2315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1056"/>
                      <a:ext cx="5760" cy="192"/>
                      <a:chOff x="0" y="288"/>
                      <a:chExt cx="5760" cy="192"/>
                    </a:xfrm>
                  </p:grpSpPr>
                  <p:sp>
                    <p:nvSpPr>
                      <p:cNvPr id="12316" name="Line 2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0" y="480"/>
                        <a:ext cx="57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17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0" y="432"/>
                        <a:ext cx="57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18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0" y="288"/>
                        <a:ext cx="57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1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0" y="384"/>
                        <a:ext cx="57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12298" name="Oval 24"/>
              <p:cNvSpPr>
                <a:spLocks noChangeArrowheads="1"/>
              </p:cNvSpPr>
              <p:nvPr/>
            </p:nvSpPr>
            <p:spPr bwMode="auto">
              <a:xfrm rot="-1466637">
                <a:off x="4790" y="1903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99" name="Oval 25"/>
              <p:cNvSpPr>
                <a:spLocks noChangeArrowheads="1"/>
              </p:cNvSpPr>
              <p:nvPr/>
            </p:nvSpPr>
            <p:spPr bwMode="auto">
              <a:xfrm rot="-1466637">
                <a:off x="4192" y="1948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00" name="Oval 26"/>
              <p:cNvSpPr>
                <a:spLocks noChangeArrowheads="1"/>
              </p:cNvSpPr>
              <p:nvPr/>
            </p:nvSpPr>
            <p:spPr bwMode="auto">
              <a:xfrm rot="-1466637">
                <a:off x="3548" y="1994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01" name="Oval 27"/>
              <p:cNvSpPr>
                <a:spLocks noChangeArrowheads="1"/>
              </p:cNvSpPr>
              <p:nvPr/>
            </p:nvSpPr>
            <p:spPr bwMode="auto">
              <a:xfrm rot="-1466637">
                <a:off x="2996" y="2040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02" name="Oval 28"/>
              <p:cNvSpPr>
                <a:spLocks noChangeArrowheads="1"/>
              </p:cNvSpPr>
              <p:nvPr/>
            </p:nvSpPr>
            <p:spPr bwMode="auto">
              <a:xfrm rot="-1466637">
                <a:off x="2444" y="2071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03" name="Oval 29"/>
              <p:cNvSpPr>
                <a:spLocks noChangeArrowheads="1"/>
              </p:cNvSpPr>
              <p:nvPr/>
            </p:nvSpPr>
            <p:spPr bwMode="auto">
              <a:xfrm rot="-1466637">
                <a:off x="1938" y="2131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04" name="Oval 30"/>
              <p:cNvSpPr>
                <a:spLocks noChangeArrowheads="1"/>
              </p:cNvSpPr>
              <p:nvPr/>
            </p:nvSpPr>
            <p:spPr bwMode="auto">
              <a:xfrm rot="-1466637">
                <a:off x="1340" y="2176"/>
                <a:ext cx="106" cy="6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vi-VN" altLang="en-US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305" name="Group 31"/>
              <p:cNvGrpSpPr>
                <a:grpSpLocks/>
              </p:cNvGrpSpPr>
              <p:nvPr/>
            </p:nvGrpSpPr>
            <p:grpSpPr bwMode="auto">
              <a:xfrm>
                <a:off x="788" y="2222"/>
                <a:ext cx="230" cy="60"/>
                <a:chOff x="1344" y="1632"/>
                <a:chExt cx="240" cy="63"/>
              </a:xfrm>
            </p:grpSpPr>
            <p:sp>
              <p:nvSpPr>
                <p:cNvPr id="12307" name="Line 32"/>
                <p:cNvSpPr>
                  <a:spLocks noChangeShapeType="1"/>
                </p:cNvSpPr>
                <p:nvPr/>
              </p:nvSpPr>
              <p:spPr bwMode="auto">
                <a:xfrm>
                  <a:off x="1344" y="168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08" name="Oval 33"/>
                <p:cNvSpPr>
                  <a:spLocks noChangeArrowheads="1"/>
                </p:cNvSpPr>
                <p:nvPr/>
              </p:nvSpPr>
              <p:spPr bwMode="auto">
                <a:xfrm rot="-1466637">
                  <a:off x="1392" y="1632"/>
                  <a:ext cx="111" cy="6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anose="020B060403050404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anose="05000000000000000000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vi-VN" altLang="en-US" sz="2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306" name="Text Box 34"/>
              <p:cNvSpPr txBox="1">
                <a:spLocks noChangeArrowheads="1"/>
              </p:cNvSpPr>
              <p:nvPr/>
            </p:nvSpPr>
            <p:spPr bwMode="auto">
              <a:xfrm>
                <a:off x="604" y="2450"/>
                <a:ext cx="483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2000" b="1" i="1">
                    <a:solidFill>
                      <a:srgbClr val="000000"/>
                    </a:solidFill>
                    <a:latin typeface=".VnTime" panose="020B7200000000000000" pitchFamily="34" charset="0"/>
                  </a:rPr>
                  <a:t>   </a:t>
                </a:r>
                <a:endParaRPr lang="en-US" altLang="en-US" sz="2800" b="1" i="1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2295" name="Line 35"/>
            <p:cNvSpPr>
              <a:spLocks noChangeShapeType="1"/>
            </p:cNvSpPr>
            <p:nvPr/>
          </p:nvSpPr>
          <p:spPr bwMode="auto">
            <a:xfrm>
              <a:off x="5568" y="1824"/>
              <a:ext cx="0" cy="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Line 36"/>
            <p:cNvSpPr>
              <a:spLocks noChangeShapeType="1"/>
            </p:cNvSpPr>
            <p:nvPr/>
          </p:nvSpPr>
          <p:spPr bwMode="auto">
            <a:xfrm>
              <a:off x="5646" y="1824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2695067" y="4214690"/>
            <a:ext cx="7880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Rê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Pha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Son	La	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Đô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6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b="15997"/>
          <a:stretch>
            <a:fillRect/>
          </a:stretch>
        </p:blipFill>
        <p:spPr bwMode="auto">
          <a:xfrm>
            <a:off x="1524000" y="11430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14600" y="3657600"/>
            <a:ext cx="3962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7010400" y="35052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3200400" y="5105400"/>
            <a:ext cx="71628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3505200" y="6705600"/>
            <a:ext cx="7162800" cy="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209800" y="51816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057400" y="6705600"/>
            <a:ext cx="990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1905000" y="0"/>
            <a:ext cx="7620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4800">
                <a:solidFill>
                  <a:srgbClr val="00FF00"/>
                </a:solidFill>
                <a:latin typeface="Times New Roman" panose="02020603050405020304" pitchFamily="18" charset="0"/>
              </a:rPr>
              <a:t>2.Tập từng câu</a:t>
            </a:r>
          </a:p>
        </p:txBody>
      </p:sp>
    </p:spTree>
    <p:extLst>
      <p:ext uri="{BB962C8B-B14F-4D97-AF65-F5344CB8AC3E}">
        <p14:creationId xmlns:p14="http://schemas.microsoft.com/office/powerpoint/2010/main" val="2642168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892</TotalTime>
  <Words>387</Words>
  <Application>Microsoft Office PowerPoint</Application>
  <PresentationFormat>Widescreen</PresentationFormat>
  <Paragraphs>61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.VnArial</vt:lpstr>
      <vt:lpstr>.VnTime</vt:lpstr>
      <vt:lpstr>Arial</vt:lpstr>
      <vt:lpstr>Calibri</vt:lpstr>
      <vt:lpstr>Tahoma</vt:lpstr>
      <vt:lpstr>Times New Roman</vt:lpstr>
      <vt:lpstr>Tw Cen MT</vt:lpstr>
      <vt:lpstr>Tw Cen MT Condensed</vt:lpstr>
      <vt:lpstr>VNI-Revue</vt:lpstr>
      <vt:lpstr>VNI-Times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cả bài và lời</vt:lpstr>
      <vt:lpstr>Bài đọc thêm: HỘI XUÂN SẮC BÙA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14</cp:revision>
  <dcterms:created xsi:type="dcterms:W3CDTF">2021-11-18T10:58:55Z</dcterms:created>
  <dcterms:modified xsi:type="dcterms:W3CDTF">2021-11-19T01:51:50Z</dcterms:modified>
</cp:coreProperties>
</file>