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9BDC46-19E4-4C2E-BAB0-1A730BF7AB1E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E5D290-CE72-4AB1-B7E6-4515E1342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224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6C6F83-540D-334B-BB7A-347CE6723471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68109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6C6F83-540D-334B-BB7A-347CE6723471}" type="slidenum">
              <a:rPr kumimoji="1" lang="zh-CN" altLang="en-US" smtClean="0"/>
              <a:t>13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10835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6C6F83-540D-334B-BB7A-347CE6723471}" type="slidenum">
              <a:rPr kumimoji="1" lang="zh-CN" altLang="en-US" smtClean="0"/>
              <a:t>14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6655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8109-7F27-4D55-9693-A1028863E32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87A2-18E8-4B07-BF97-02C3E706D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88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8109-7F27-4D55-9693-A1028863E32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87A2-18E8-4B07-BF97-02C3E706D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631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8109-7F27-4D55-9693-A1028863E32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87A2-18E8-4B07-BF97-02C3E706D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28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53EB8B-8089-43C2-8D01-642419CC76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2090486"/>
      </p:ext>
    </p:extLst>
  </p:cSld>
  <p:clrMapOvr>
    <a:masterClrMapping/>
  </p:clrMapOvr>
  <p:transition advClick="0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8109-7F27-4D55-9693-A1028863E32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87A2-18E8-4B07-BF97-02C3E706D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88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8109-7F27-4D55-9693-A1028863E32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87A2-18E8-4B07-BF97-02C3E706D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083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8109-7F27-4D55-9693-A1028863E32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87A2-18E8-4B07-BF97-02C3E706D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94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8109-7F27-4D55-9693-A1028863E32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87A2-18E8-4B07-BF97-02C3E706D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48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8109-7F27-4D55-9693-A1028863E32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87A2-18E8-4B07-BF97-02C3E706D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790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8109-7F27-4D55-9693-A1028863E32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87A2-18E8-4B07-BF97-02C3E706D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936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8109-7F27-4D55-9693-A1028863E32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87A2-18E8-4B07-BF97-02C3E706D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02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58109-7F27-4D55-9693-A1028863E32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87A2-18E8-4B07-BF97-02C3E706D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84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58109-7F27-4D55-9693-A1028863E32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687A2-18E8-4B07-BF97-02C3E706D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82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剪去单角的矩形 3">
            <a:extLst>
              <a:ext uri="{FF2B5EF4-FFF2-40B4-BE49-F238E27FC236}">
                <a16:creationId xmlns:a16="http://schemas.microsoft.com/office/drawing/2014/main" xmlns="" id="{EE092BFF-F822-8B40-BC0B-0C5CF1E009E4}"/>
              </a:ext>
            </a:extLst>
          </p:cNvPr>
          <p:cNvSpPr/>
          <p:nvPr/>
        </p:nvSpPr>
        <p:spPr>
          <a:xfrm flipH="1"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8763000 w 12192000"/>
              <a:gd name="connsiteY1" fmla="*/ 0 h 6858000"/>
              <a:gd name="connsiteX2" fmla="*/ 12192000 w 12192000"/>
              <a:gd name="connsiteY2" fmla="*/ 342900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5" fmla="*/ 0 w 12192000"/>
              <a:gd name="connsiteY5" fmla="*/ 0 h 6858000"/>
              <a:gd name="connsiteX0" fmla="*/ 0 w 12192000"/>
              <a:gd name="connsiteY0" fmla="*/ 0 h 6858000"/>
              <a:gd name="connsiteX1" fmla="*/ 3069566 w 12192000"/>
              <a:gd name="connsiteY1" fmla="*/ 0 h 6858000"/>
              <a:gd name="connsiteX2" fmla="*/ 12192000 w 12192000"/>
              <a:gd name="connsiteY2" fmla="*/ 342900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5" fmla="*/ 0 w 12192000"/>
              <a:gd name="connsiteY5" fmla="*/ 0 h 6858000"/>
              <a:gd name="connsiteX0" fmla="*/ 0 w 12192000"/>
              <a:gd name="connsiteY0" fmla="*/ 0 h 6858000"/>
              <a:gd name="connsiteX1" fmla="*/ 3069566 w 12192000"/>
              <a:gd name="connsiteY1" fmla="*/ 0 h 6858000"/>
              <a:gd name="connsiteX2" fmla="*/ 12192000 w 12192000"/>
              <a:gd name="connsiteY2" fmla="*/ 6387860 h 6858000"/>
              <a:gd name="connsiteX3" fmla="*/ 12192000 w 12192000"/>
              <a:gd name="connsiteY3" fmla="*/ 6858000 h 6858000"/>
              <a:gd name="connsiteX4" fmla="*/ 0 w 12192000"/>
              <a:gd name="connsiteY4" fmla="*/ 6858000 h 6858000"/>
              <a:gd name="connsiteX5" fmla="*/ 0 w 12192000"/>
              <a:gd name="connsiteY5" fmla="*/ 0 h 6858000"/>
              <a:gd name="connsiteX0" fmla="*/ 0 w 12192000"/>
              <a:gd name="connsiteY0" fmla="*/ 0 h 6858000"/>
              <a:gd name="connsiteX1" fmla="*/ 3069566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3069566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latin typeface="Source Han Sans CN Normal" panose="020B0400000000000000" pitchFamily="34" charset="-128"/>
              <a:ea typeface="Source Han Sans CN Normal" panose="020B0400000000000000" pitchFamily="34" charset="-128"/>
            </a:endParaRP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xmlns="" id="{27C7613D-8392-1742-AFB4-14562DE2E6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6005" y="448616"/>
            <a:ext cx="3256956" cy="3758026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xmlns="" id="{FACBEAA8-22E2-B642-98D6-C1D86C76CA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2379" y="1292928"/>
            <a:ext cx="1982880" cy="726125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xmlns="" id="{4EBB9057-8611-8D42-9C51-1DEE2A2400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7586" y="1950236"/>
            <a:ext cx="1284449" cy="1106053"/>
          </a:xfrm>
          <a:prstGeom prst="rect">
            <a:avLst/>
          </a:prstGeom>
        </p:spPr>
      </p:pic>
      <p:sp>
        <p:nvSpPr>
          <p:cNvPr id="16" name="文本框 15">
            <a:extLst>
              <a:ext uri="{FF2B5EF4-FFF2-40B4-BE49-F238E27FC236}">
                <a16:creationId xmlns:a16="http://schemas.microsoft.com/office/drawing/2014/main" xmlns="" id="{349B8F65-498A-BE43-A98E-ACC8287A69DD}"/>
              </a:ext>
            </a:extLst>
          </p:cNvPr>
          <p:cNvSpPr txBox="1"/>
          <p:nvPr/>
        </p:nvSpPr>
        <p:spPr>
          <a:xfrm>
            <a:off x="800100" y="1445413"/>
            <a:ext cx="10819311" cy="36695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vi-VN" altLang="zh-CN" sz="6000" spc="6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SÁNG </a:t>
            </a:r>
            <a:r>
              <a:rPr lang="vi-VN" altLang="zh-CN" sz="6000" spc="6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TẠO</a:t>
            </a:r>
            <a:r>
              <a:rPr lang="en-US" altLang="zh-CN" sz="6000" spc="6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HIỆU QUẢ TRONG CÔNG VIỆC</a:t>
            </a:r>
          </a:p>
          <a:p>
            <a:pPr algn="ctr"/>
            <a:r>
              <a:rPr lang="en-US" altLang="zh-CN" sz="3600" spc="6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</a:t>
            </a:r>
          </a:p>
          <a:p>
            <a:pPr algn="ctr"/>
            <a:r>
              <a:rPr lang="en-US" altLang="zh-CN" sz="3600" spc="6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3600" spc="6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TÍCH HỢP BÀI 8 VÀ 9 </a:t>
            </a:r>
            <a:endParaRPr lang="zh-CN" altLang="en-US" sz="3600" spc="600" dirty="0">
              <a:solidFill>
                <a:srgbClr val="0070C0"/>
              </a:solidFill>
              <a:latin typeface="Tahoma" panose="020B0604030504040204" pitchFamily="34" charset="0"/>
              <a:ea typeface="字魂35号-经典雅黑" panose="02000000000000000000" pitchFamily="2" charset="-122"/>
              <a:cs typeface="Tahoma" panose="020B0604030504040204" pitchFamily="34" charset="0"/>
            </a:endParaRPr>
          </a:p>
        </p:txBody>
      </p:sp>
      <p:sp>
        <p:nvSpPr>
          <p:cNvPr id="18" name="直角三角形 17">
            <a:extLst>
              <a:ext uri="{FF2B5EF4-FFF2-40B4-BE49-F238E27FC236}">
                <a16:creationId xmlns:a16="http://schemas.microsoft.com/office/drawing/2014/main" xmlns="" id="{E65EED97-4659-9442-B730-59D682FB161E}"/>
              </a:ext>
            </a:extLst>
          </p:cNvPr>
          <p:cNvSpPr/>
          <p:nvPr/>
        </p:nvSpPr>
        <p:spPr>
          <a:xfrm rot="5400000">
            <a:off x="625947" y="446462"/>
            <a:ext cx="1297802" cy="1302111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latin typeface="Source Han Sans CN Normal" panose="020B0400000000000000" pitchFamily="34" charset="-128"/>
              <a:ea typeface="Source Han Sans CN Normal" panose="020B0400000000000000" pitchFamily="34" charset="-128"/>
            </a:endParaRPr>
          </a:p>
        </p:txBody>
      </p:sp>
      <p:sp>
        <p:nvSpPr>
          <p:cNvPr id="19" name="直角三角形 18">
            <a:extLst>
              <a:ext uri="{FF2B5EF4-FFF2-40B4-BE49-F238E27FC236}">
                <a16:creationId xmlns:a16="http://schemas.microsoft.com/office/drawing/2014/main" xmlns="" id="{C8F5B187-280F-FD4E-9F68-C9018A0B170C}"/>
              </a:ext>
            </a:extLst>
          </p:cNvPr>
          <p:cNvSpPr/>
          <p:nvPr/>
        </p:nvSpPr>
        <p:spPr>
          <a:xfrm rot="16200000">
            <a:off x="10323192" y="4629441"/>
            <a:ext cx="1297802" cy="1302111"/>
          </a:xfrm>
          <a:prstGeom prst="rt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latin typeface="Source Han Sans CN Normal" panose="020B0400000000000000" pitchFamily="34" charset="-128"/>
              <a:ea typeface="Source Han Sans CN Normal" panose="020B0400000000000000" pitchFamily="34" charset="-128"/>
            </a:endParaRPr>
          </a:p>
        </p:txBody>
      </p:sp>
      <p:cxnSp>
        <p:nvCxnSpPr>
          <p:cNvPr id="21" name="直线连接符 20">
            <a:extLst>
              <a:ext uri="{FF2B5EF4-FFF2-40B4-BE49-F238E27FC236}">
                <a16:creationId xmlns:a16="http://schemas.microsoft.com/office/drawing/2014/main" xmlns="" id="{C252771F-2F86-3D42-B9F1-24C6BD27D123}"/>
              </a:ext>
            </a:extLst>
          </p:cNvPr>
          <p:cNvCxnSpPr/>
          <p:nvPr/>
        </p:nvCxnSpPr>
        <p:spPr>
          <a:xfrm>
            <a:off x="623792" y="1950235"/>
            <a:ext cx="0" cy="3630297"/>
          </a:xfrm>
          <a:prstGeom prst="line">
            <a:avLst/>
          </a:prstGeom>
          <a:ln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线连接符 21">
            <a:extLst>
              <a:ext uri="{FF2B5EF4-FFF2-40B4-BE49-F238E27FC236}">
                <a16:creationId xmlns:a16="http://schemas.microsoft.com/office/drawing/2014/main" xmlns="" id="{694E4886-0620-0242-9204-3C18386F971E}"/>
              </a:ext>
            </a:extLst>
          </p:cNvPr>
          <p:cNvCxnSpPr>
            <a:cxnSpLocks/>
          </p:cNvCxnSpPr>
          <p:nvPr/>
        </p:nvCxnSpPr>
        <p:spPr>
          <a:xfrm>
            <a:off x="11619412" y="2474263"/>
            <a:ext cx="0" cy="1926365"/>
          </a:xfrm>
          <a:prstGeom prst="line">
            <a:avLst/>
          </a:prstGeom>
          <a:ln>
            <a:solidFill>
              <a:schemeClr val="bg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0370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split orient="vert"/>
      </p:transition>
    </mc:Choice>
    <mc:Fallback xmlns:a14="http://schemas.microsoft.com/office/drawing/2010/main" xmlns:a16="http://schemas.microsoft.com/office/drawing/2014/main" xmlns="">
      <p:transition spd="slow" advTm="2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" grpId="0"/>
      <p:bldP spid="18" grpId="0" animBg="1"/>
      <p:bldP spid="1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-4762"/>
            <a:ext cx="9286875" cy="990600"/>
          </a:xfrm>
          <a:solidFill>
            <a:srgbClr val="FFCCFF"/>
          </a:solidFill>
        </p:spPr>
        <p:txBody>
          <a:bodyPr/>
          <a:lstStyle/>
          <a:p>
            <a:pPr eaLnBrk="1" hangingPunct="1"/>
            <a:r>
              <a:rPr lang="en-US" altLang="en-US" sz="26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N</a:t>
            </a:r>
            <a:r>
              <a:rPr lang="en-US" altLang="en-US" sz="2600" b="1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hững</a:t>
            </a:r>
            <a:r>
              <a:rPr lang="en-US" altLang="en-US" sz="26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biểu</a:t>
            </a:r>
            <a:r>
              <a:rPr lang="en-US" altLang="en-US" sz="2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hiện</a:t>
            </a:r>
            <a:r>
              <a:rPr lang="en-US" altLang="en-US" sz="2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6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lao</a:t>
            </a:r>
            <a:r>
              <a:rPr lang="en-US" altLang="en-US" sz="2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động</a:t>
            </a:r>
            <a:r>
              <a:rPr lang="en-US" altLang="en-US" sz="2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năng</a:t>
            </a:r>
            <a:r>
              <a:rPr lang="en-US" altLang="en-US" sz="2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suất</a:t>
            </a:r>
            <a:r>
              <a:rPr lang="en-US" altLang="en-US" sz="2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6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chất</a:t>
            </a:r>
            <a:r>
              <a:rPr lang="en-US" altLang="en-US" sz="2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lượng</a:t>
            </a:r>
            <a:r>
              <a:rPr lang="en-US" altLang="en-US" sz="2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600" b="1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hiệu</a:t>
            </a:r>
            <a:r>
              <a:rPr lang="en-US" altLang="en-US" sz="26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quả</a:t>
            </a:r>
            <a:endParaRPr lang="en-US" altLang="en-US" sz="2600" b="1" dirty="0">
              <a:solidFill>
                <a:schemeClr val="accent2"/>
              </a:solidFill>
              <a:latin typeface=".VnTime" panose="020B7200000000000000" pitchFamily="34" charset="0"/>
            </a:endParaRPr>
          </a:p>
        </p:txBody>
      </p:sp>
      <p:graphicFrame>
        <p:nvGraphicFramePr>
          <p:cNvPr id="318538" name="Group 74"/>
          <p:cNvGraphicFramePr>
            <a:graphicFrameLocks noGrp="1"/>
          </p:cNvGraphicFramePr>
          <p:nvPr>
            <p:ph idx="1"/>
          </p:nvPr>
        </p:nvGraphicFramePr>
        <p:xfrm>
          <a:off x="1524000" y="1066800"/>
          <a:ext cx="9144000" cy="5576888"/>
        </p:xfrm>
        <a:graphic>
          <a:graphicData uri="http://schemas.openxmlformats.org/drawingml/2006/table">
            <a:tbl>
              <a:tblPr/>
              <a:tblGrid>
                <a:gridCol w="1371600"/>
                <a:gridCol w="3978275"/>
                <a:gridCol w="3794125"/>
              </a:tblGrid>
              <a:tr h="8620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Các lĩnh vực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Năng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suất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chất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lượng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hiệu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quả</a:t>
                      </a: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Không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năng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suất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chất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lượng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hiệu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quả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anose="020B7200000000000000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49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Học tập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988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Lao động sản xuất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078" name="Text Box 58"/>
          <p:cNvSpPr txBox="1">
            <a:spLocks noChangeArrowheads="1"/>
          </p:cNvSpPr>
          <p:nvPr/>
        </p:nvSpPr>
        <p:spPr bwMode="auto">
          <a:xfrm>
            <a:off x="8975725" y="3389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8524" name="Text Box 60"/>
          <p:cNvSpPr txBox="1">
            <a:spLocks noChangeArrowheads="1"/>
          </p:cNvSpPr>
          <p:nvPr/>
        </p:nvSpPr>
        <p:spPr bwMode="auto">
          <a:xfrm>
            <a:off x="2667000" y="19812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</a:rPr>
              <a:t>- </a:t>
            </a:r>
            <a:r>
              <a:rPr lang="en-US" altLang="en-US" sz="2400" dirty="0" err="1">
                <a:solidFill>
                  <a:schemeClr val="accent2"/>
                </a:solidFill>
              </a:rPr>
              <a:t>Trung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</a:rPr>
              <a:t>thực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</a:rPr>
              <a:t>trong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</a:rPr>
              <a:t>thi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</a:rPr>
              <a:t>cử</a:t>
            </a:r>
            <a:r>
              <a:rPr lang="en-US" altLang="en-US" sz="2400" dirty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318525" name="Text Box 61"/>
          <p:cNvSpPr txBox="1">
            <a:spLocks noChangeArrowheads="1"/>
          </p:cNvSpPr>
          <p:nvPr/>
        </p:nvSpPr>
        <p:spPr bwMode="auto">
          <a:xfrm>
            <a:off x="2663826" y="2438400"/>
            <a:ext cx="4498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</a:rPr>
              <a:t>- </a:t>
            </a:r>
            <a:r>
              <a:rPr lang="en-US" altLang="en-US" sz="2400" dirty="0" err="1">
                <a:solidFill>
                  <a:schemeClr val="accent2"/>
                </a:solidFill>
              </a:rPr>
              <a:t>Có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</a:rPr>
              <a:t>phương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</a:rPr>
              <a:t>pháp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</a:rPr>
              <a:t>học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</a:rPr>
              <a:t>tập</a:t>
            </a:r>
            <a:r>
              <a:rPr lang="en-US" altLang="en-US" sz="2400" dirty="0">
                <a:solidFill>
                  <a:schemeClr val="accent2"/>
                </a:solidFill>
              </a:rPr>
              <a:t>.</a:t>
            </a:r>
            <a:endParaRPr lang="en-US" altLang="en-US" sz="1800" dirty="0"/>
          </a:p>
        </p:txBody>
      </p:sp>
      <p:sp>
        <p:nvSpPr>
          <p:cNvPr id="318526" name="Text Box 62"/>
          <p:cNvSpPr txBox="1">
            <a:spLocks noChangeArrowheads="1"/>
          </p:cNvSpPr>
          <p:nvPr/>
        </p:nvSpPr>
        <p:spPr bwMode="auto">
          <a:xfrm>
            <a:off x="2819400" y="2895600"/>
            <a:ext cx="358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- Năng động sáng tạo.</a:t>
            </a:r>
          </a:p>
        </p:txBody>
      </p:sp>
      <p:sp>
        <p:nvSpPr>
          <p:cNvPr id="318527" name="Text Box 63"/>
          <p:cNvSpPr txBox="1">
            <a:spLocks noChangeArrowheads="1"/>
          </p:cNvSpPr>
          <p:nvPr/>
        </p:nvSpPr>
        <p:spPr bwMode="auto">
          <a:xfrm>
            <a:off x="2971800" y="3810001"/>
            <a:ext cx="3810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</a:rPr>
              <a:t>- </a:t>
            </a:r>
            <a:r>
              <a:rPr lang="en-US" altLang="en-US" sz="2400">
                <a:solidFill>
                  <a:schemeClr val="accent2"/>
                </a:solidFill>
              </a:rPr>
              <a:t>Lao động tự giác, đảm bảo kỉ luật lao động.</a:t>
            </a:r>
          </a:p>
        </p:txBody>
      </p:sp>
      <p:sp>
        <p:nvSpPr>
          <p:cNvPr id="318528" name="Text Box 64"/>
          <p:cNvSpPr txBox="1">
            <a:spLocks noChangeArrowheads="1"/>
          </p:cNvSpPr>
          <p:nvPr/>
        </p:nvSpPr>
        <p:spPr bwMode="auto">
          <a:xfrm>
            <a:off x="2971800" y="4648201"/>
            <a:ext cx="38862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- Máy móc kĩ thuật công nghệ hiện đại.</a:t>
            </a:r>
          </a:p>
        </p:txBody>
      </p:sp>
      <p:sp>
        <p:nvSpPr>
          <p:cNvPr id="318529" name="Text Box 65"/>
          <p:cNvSpPr txBox="1">
            <a:spLocks noChangeArrowheads="1"/>
          </p:cNvSpPr>
          <p:nvPr/>
        </p:nvSpPr>
        <p:spPr bwMode="auto">
          <a:xfrm>
            <a:off x="2971800" y="5486400"/>
            <a:ext cx="39624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- Chất lượng hàng hóa ,sản phẩm tốt, mẫu mã đẹp, giá thành phù hợp.</a:t>
            </a:r>
          </a:p>
        </p:txBody>
      </p:sp>
      <p:sp>
        <p:nvSpPr>
          <p:cNvPr id="318531" name="Text Box 67"/>
          <p:cNvSpPr txBox="1">
            <a:spLocks noChangeArrowheads="1"/>
          </p:cNvSpPr>
          <p:nvPr/>
        </p:nvSpPr>
        <p:spPr bwMode="auto">
          <a:xfrm>
            <a:off x="6934200" y="1981200"/>
            <a:ext cx="37338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- Ỷ lại, lười biếng không tập trung,trông chờ người khác.</a:t>
            </a:r>
          </a:p>
        </p:txBody>
      </p:sp>
      <p:sp>
        <p:nvSpPr>
          <p:cNvPr id="318532" name="Text Box 68"/>
          <p:cNvSpPr txBox="1">
            <a:spLocks noChangeArrowheads="1"/>
          </p:cNvSpPr>
          <p:nvPr/>
        </p:nvSpPr>
        <p:spPr bwMode="auto">
          <a:xfrm>
            <a:off x="6934200" y="3124201"/>
            <a:ext cx="3810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- Học chạy theo điểm số.</a:t>
            </a:r>
          </a:p>
        </p:txBody>
      </p:sp>
      <p:sp>
        <p:nvSpPr>
          <p:cNvPr id="318534" name="Text Box 70"/>
          <p:cNvSpPr txBox="1">
            <a:spLocks noChangeArrowheads="1"/>
          </p:cNvSpPr>
          <p:nvPr/>
        </p:nvSpPr>
        <p:spPr bwMode="auto">
          <a:xfrm>
            <a:off x="6934200" y="4267201"/>
            <a:ext cx="37338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- Làm qua loa thiếu trách nhiệm</a:t>
            </a:r>
          </a:p>
        </p:txBody>
      </p:sp>
      <p:sp>
        <p:nvSpPr>
          <p:cNvPr id="318535" name="Text Box 71"/>
          <p:cNvSpPr txBox="1">
            <a:spLocks noChangeArrowheads="1"/>
          </p:cNvSpPr>
          <p:nvPr/>
        </p:nvSpPr>
        <p:spPr bwMode="auto">
          <a:xfrm>
            <a:off x="6934200" y="38100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- Chạy theo số lượng</a:t>
            </a:r>
          </a:p>
        </p:txBody>
      </p:sp>
      <p:sp>
        <p:nvSpPr>
          <p:cNvPr id="318536" name="Text Box 72"/>
          <p:cNvSpPr txBox="1">
            <a:spLocks noChangeArrowheads="1"/>
          </p:cNvSpPr>
          <p:nvPr/>
        </p:nvSpPr>
        <p:spPr bwMode="auto">
          <a:xfrm>
            <a:off x="6934200" y="5105401"/>
            <a:ext cx="35814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- Chất lượng hàng hóa sản phẩm kém.</a:t>
            </a: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1667826821"/>
      </p:ext>
    </p:extLst>
  </p:cSld>
  <p:clrMapOvr>
    <a:masterClrMapping/>
  </p:clrMapOvr>
  <p:transition advClick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8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8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18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18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8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18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8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8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18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8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8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18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8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8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318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8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8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318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8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8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318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18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18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318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18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18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318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18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18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318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18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18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18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524" grpId="0"/>
      <p:bldP spid="318525" grpId="0"/>
      <p:bldP spid="318526" grpId="0"/>
      <p:bldP spid="318527" grpId="0"/>
      <p:bldP spid="318528" grpId="0"/>
      <p:bldP spid="318529" grpId="0"/>
      <p:bldP spid="318531" grpId="0"/>
      <p:bldP spid="318532" grpId="0"/>
      <p:bldP spid="318534" grpId="0"/>
      <p:bldP spid="318535" grpId="0"/>
      <p:bldP spid="3185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85" name="AutoShape 13"/>
          <p:cNvSpPr>
            <a:spLocks noChangeArrowheads="1"/>
          </p:cNvSpPr>
          <p:nvPr/>
        </p:nvSpPr>
        <p:spPr bwMode="auto">
          <a:xfrm>
            <a:off x="1981200" y="228600"/>
            <a:ext cx="8686800" cy="2514600"/>
          </a:xfrm>
          <a:prstGeom prst="cloudCallout">
            <a:avLst>
              <a:gd name="adj1" fmla="val -42835"/>
              <a:gd name="adj2" fmla="val 118749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noFill/>
            <a:round/>
            <a:headEnd/>
            <a:tailEnd/>
          </a:ln>
          <a:effectLst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6699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sz="2800">
                <a:latin typeface="Times New Roman" panose="02020603050405020304" pitchFamily="18" charset="0"/>
              </a:rPr>
              <a:t>Để làm việc có năng suất chất lượng hiệu quả đòi hỏi người lao động phải thực hiện tốt những yêu cầu gì ?</a:t>
            </a:r>
          </a:p>
        </p:txBody>
      </p:sp>
      <p:pic>
        <p:nvPicPr>
          <p:cNvPr id="14342" name="Picture 6" descr="Thanh âm dằn vặt thẳm sâu lèo lái suy nghĩ và hành động của chúng ta như  thế nào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" y="3701480"/>
            <a:ext cx="3898900" cy="24992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3048657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:a16="http://schemas.microsoft.com/office/drawing/2014/main" xmlns="">
      <p:transition spd="slow" advTm="2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85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6" name="Text Box 4"/>
          <p:cNvSpPr txBox="1">
            <a:spLocks noChangeArrowheads="1"/>
          </p:cNvSpPr>
          <p:nvPr/>
        </p:nvSpPr>
        <p:spPr bwMode="auto">
          <a:xfrm>
            <a:off x="1752600" y="4052888"/>
            <a:ext cx="3124200" cy="595312"/>
          </a:xfrm>
          <a:prstGeom prst="rect">
            <a:avLst/>
          </a:prstGeom>
          <a:solidFill>
            <a:srgbClr val="99FF99"/>
          </a:solidFill>
          <a:ln w="158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Người lao động</a:t>
            </a:r>
          </a:p>
        </p:txBody>
      </p:sp>
      <p:sp>
        <p:nvSpPr>
          <p:cNvPr id="310277" name="Line 5"/>
          <p:cNvSpPr>
            <a:spLocks noChangeShapeType="1"/>
          </p:cNvSpPr>
          <p:nvPr/>
        </p:nvSpPr>
        <p:spPr bwMode="auto">
          <a:xfrm flipV="1">
            <a:off x="4953000" y="3276600"/>
            <a:ext cx="1219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278" name="Text Box 6"/>
          <p:cNvSpPr txBox="1">
            <a:spLocks noChangeArrowheads="1"/>
          </p:cNvSpPr>
          <p:nvPr/>
        </p:nvSpPr>
        <p:spPr bwMode="auto">
          <a:xfrm>
            <a:off x="6324600" y="2894014"/>
            <a:ext cx="4343400" cy="534987"/>
          </a:xfrm>
          <a:prstGeom prst="rect">
            <a:avLst/>
          </a:prstGeom>
          <a:solidFill>
            <a:srgbClr val="CCFF99"/>
          </a:solidFill>
          <a:ln w="1587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33CC"/>
                </a:solidFill>
                <a:latin typeface="Times New Roman" panose="02020603050405020304" pitchFamily="18" charset="0"/>
              </a:rPr>
              <a:t>Nâng cao tay nghề.</a:t>
            </a:r>
          </a:p>
        </p:txBody>
      </p:sp>
      <p:sp>
        <p:nvSpPr>
          <p:cNvPr id="310279" name="Line 7"/>
          <p:cNvSpPr>
            <a:spLocks noChangeShapeType="1"/>
          </p:cNvSpPr>
          <p:nvPr/>
        </p:nvSpPr>
        <p:spPr bwMode="auto">
          <a:xfrm flipV="1">
            <a:off x="4953000" y="4114800"/>
            <a:ext cx="1295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280" name="Text Box 8"/>
          <p:cNvSpPr txBox="1">
            <a:spLocks noChangeArrowheads="1"/>
          </p:cNvSpPr>
          <p:nvPr/>
        </p:nvSpPr>
        <p:spPr bwMode="auto">
          <a:xfrm>
            <a:off x="6324600" y="3733800"/>
            <a:ext cx="4343400" cy="534988"/>
          </a:xfrm>
          <a:prstGeom prst="rect">
            <a:avLst/>
          </a:prstGeom>
          <a:solidFill>
            <a:srgbClr val="CCFF99"/>
          </a:solidFill>
          <a:ln w="1587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33CC"/>
                </a:solidFill>
                <a:latin typeface="Times New Roman" panose="02020603050405020304" pitchFamily="18" charset="0"/>
              </a:rPr>
              <a:t>Rèn luyện sức khỏe tốt.</a:t>
            </a:r>
          </a:p>
        </p:txBody>
      </p:sp>
      <p:sp>
        <p:nvSpPr>
          <p:cNvPr id="310281" name="Text Box 9"/>
          <p:cNvSpPr txBox="1">
            <a:spLocks noChangeArrowheads="1"/>
          </p:cNvSpPr>
          <p:nvPr/>
        </p:nvSpPr>
        <p:spPr bwMode="auto">
          <a:xfrm>
            <a:off x="6324600" y="4648200"/>
            <a:ext cx="4343400" cy="534988"/>
          </a:xfrm>
          <a:prstGeom prst="rect">
            <a:avLst/>
          </a:prstGeom>
          <a:solidFill>
            <a:srgbClr val="CCFF99"/>
          </a:solidFill>
          <a:ln w="1587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33CC"/>
                </a:solidFill>
                <a:latin typeface="Times New Roman" panose="02020603050405020304" pitchFamily="18" charset="0"/>
              </a:rPr>
              <a:t>Lao động tự giác, kỉ luật</a:t>
            </a:r>
          </a:p>
        </p:txBody>
      </p:sp>
      <p:sp>
        <p:nvSpPr>
          <p:cNvPr id="310282" name="Line 10"/>
          <p:cNvSpPr>
            <a:spLocks noChangeShapeType="1"/>
          </p:cNvSpPr>
          <p:nvPr/>
        </p:nvSpPr>
        <p:spPr bwMode="auto">
          <a:xfrm>
            <a:off x="4953000" y="4419600"/>
            <a:ext cx="1295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283" name="Text Box 11"/>
          <p:cNvSpPr txBox="1">
            <a:spLocks noChangeArrowheads="1"/>
          </p:cNvSpPr>
          <p:nvPr/>
        </p:nvSpPr>
        <p:spPr bwMode="auto">
          <a:xfrm>
            <a:off x="6324600" y="5638800"/>
            <a:ext cx="4343400" cy="534988"/>
          </a:xfrm>
          <a:prstGeom prst="rect">
            <a:avLst/>
          </a:prstGeom>
          <a:solidFill>
            <a:srgbClr val="CCFF99"/>
          </a:solidFill>
          <a:ln w="1587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33CC"/>
                </a:solidFill>
                <a:latin typeface="Times New Roman" panose="02020603050405020304" pitchFamily="18" charset="0"/>
              </a:rPr>
              <a:t>Luôn năng động, sáng tạo.</a:t>
            </a:r>
          </a:p>
        </p:txBody>
      </p:sp>
      <p:sp>
        <p:nvSpPr>
          <p:cNvPr id="310284" name="Line 12"/>
          <p:cNvSpPr>
            <a:spLocks noChangeShapeType="1"/>
          </p:cNvSpPr>
          <p:nvPr/>
        </p:nvSpPr>
        <p:spPr bwMode="auto">
          <a:xfrm>
            <a:off x="4953000" y="4419600"/>
            <a:ext cx="1295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3" name="Picture 6" descr="Thanh âm dằn vặt thẳm sâu lèo lái suy nghĩ và hành động của chúng ta như  thế nào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88" y="924944"/>
            <a:ext cx="3898900" cy="24992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662841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:a16="http://schemas.microsoft.com/office/drawing/2014/main" xmlns="">
      <p:transition spd="slow" advTm="2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10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10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310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6" grpId="0" animBg="1"/>
      <p:bldP spid="310277" grpId="0" animBg="1"/>
      <p:bldP spid="310278" grpId="0" animBg="1"/>
      <p:bldP spid="310279" grpId="0" animBg="1"/>
      <p:bldP spid="310280" grpId="0" animBg="1"/>
      <p:bldP spid="310281" grpId="0" animBg="1"/>
      <p:bldP spid="310282" grpId="0" animBg="1"/>
      <p:bldP spid="310283" grpId="0" animBg="1"/>
      <p:bldP spid="31028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xmlns="" id="{D26F0824-5BFC-DB44-BB60-18C0C43415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1530" y="1153844"/>
            <a:ext cx="2014353" cy="2324253"/>
          </a:xfrm>
          <a:prstGeom prst="rect">
            <a:avLst/>
          </a:prstGeom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1335A778-4C4E-A141-8011-08FDC137E8DA}"/>
              </a:ext>
            </a:extLst>
          </p:cNvPr>
          <p:cNvSpPr/>
          <p:nvPr/>
        </p:nvSpPr>
        <p:spPr>
          <a:xfrm>
            <a:off x="3993513" y="1963274"/>
            <a:ext cx="8050850" cy="2191871"/>
          </a:xfrm>
          <a:prstGeom prst="rect">
            <a:avLst/>
          </a:prstGeom>
          <a:solidFill>
            <a:schemeClr val="accent1">
              <a:lumMod val="40000"/>
              <a:lumOff val="6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latin typeface="Source Han Sans CN Normal" panose="020B0400000000000000" pitchFamily="34" charset="-128"/>
              <a:ea typeface="Source Han Sans CN Normal" panose="020B0400000000000000" pitchFamily="34" charset="-128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F2E9C557-CCEC-7543-BD9F-AD0EBFFEFA53}"/>
              </a:ext>
            </a:extLst>
          </p:cNvPr>
          <p:cNvSpPr/>
          <p:nvPr/>
        </p:nvSpPr>
        <p:spPr>
          <a:xfrm>
            <a:off x="3" y="0"/>
            <a:ext cx="314661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latin typeface="Source Han Sans CN Normal" panose="020B0400000000000000" pitchFamily="34" charset="-128"/>
              <a:ea typeface="Source Han Sans CN Normal" panose="020B0400000000000000" pitchFamily="34" charset="-128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4BF9FD0D-96E6-484B-9349-42B5B0510939}"/>
              </a:ext>
            </a:extLst>
          </p:cNvPr>
          <p:cNvSpPr/>
          <p:nvPr/>
        </p:nvSpPr>
        <p:spPr>
          <a:xfrm>
            <a:off x="1775013" y="2114521"/>
            <a:ext cx="2074659" cy="1418665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50800" dist="114300" dir="2700000" algn="tl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latin typeface="Source Han Sans CN Normal" panose="020B0400000000000000" pitchFamily="34" charset="-128"/>
              <a:ea typeface="Source Han Sans CN Normal" panose="020B0400000000000000" pitchFamily="34" charset="-128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167ACDBB-AFCE-9746-8868-6896E43EDA58}"/>
              </a:ext>
            </a:extLst>
          </p:cNvPr>
          <p:cNvSpPr/>
          <p:nvPr/>
        </p:nvSpPr>
        <p:spPr>
          <a:xfrm>
            <a:off x="4081530" y="2505670"/>
            <a:ext cx="76199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altLang="zh-CN" sz="5400" b="1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CÁCH RÈN LUYỆN</a:t>
            </a:r>
            <a:endParaRPr lang="zh-CN" altLang="en-US" sz="5400" b="1" dirty="0">
              <a:solidFill>
                <a:schemeClr val="accent2">
                  <a:lumMod val="50000"/>
                </a:schemeClr>
              </a:solidFill>
              <a:latin typeface="Tahoma" panose="020B0604030504040204" pitchFamily="34" charset="0"/>
              <a:ea typeface="Source Han Sans CN Normal" panose="020B0400000000000000" pitchFamily="34" charset="-128"/>
              <a:cs typeface="Tahoma" panose="020B0604030504040204" pitchFamily="34" charset="0"/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xmlns="" id="{710DBE20-18A1-8B44-990F-3E272C246D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48184" y="4894730"/>
            <a:ext cx="1621149" cy="59366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xmlns="" id="{CFF3941C-15C7-6649-BC1A-3D5936B3C1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91803" y="1502828"/>
            <a:ext cx="667367" cy="574677"/>
          </a:xfrm>
          <a:prstGeom prst="rect">
            <a:avLst/>
          </a:prstGeom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xmlns="" id="{C4D0AA02-36BE-7C49-9F66-85CC2AF355E9}"/>
              </a:ext>
            </a:extLst>
          </p:cNvPr>
          <p:cNvSpPr/>
          <p:nvPr/>
        </p:nvSpPr>
        <p:spPr>
          <a:xfrm>
            <a:off x="2082329" y="2218765"/>
            <a:ext cx="160386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6600" dirty="0" smtClean="0">
                <a:solidFill>
                  <a:schemeClr val="bg2"/>
                </a:solidFill>
                <a:latin typeface="Source Han Sans CN Normal" panose="020B0400000000000000" pitchFamily="34" charset="-128"/>
                <a:ea typeface="Source Han Sans CN Normal" panose="020B0400000000000000" pitchFamily="34" charset="-128"/>
              </a:rPr>
              <a:t>5</a:t>
            </a:r>
            <a:endParaRPr kumimoji="1" lang="zh-CN" altLang="en-US" sz="6600" dirty="0">
              <a:solidFill>
                <a:schemeClr val="bg2"/>
              </a:solidFill>
              <a:latin typeface="Source Han Sans CN Normal" panose="020B0400000000000000" pitchFamily="34" charset="-128"/>
              <a:ea typeface="Source Han Sans CN Normal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4100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split orient="vert"/>
      </p:transition>
    </mc:Choice>
    <mc:Fallback xmlns="">
      <p:transition spd="slow" advTm="2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" grpId="0" animBg="1"/>
      <p:bldP spid="7" grpId="0" animBg="1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xmlns="" id="{2B00D514-E3DA-1B4D-859D-CC43DCA9C682}"/>
              </a:ext>
            </a:extLst>
          </p:cNvPr>
          <p:cNvSpPr txBox="1"/>
          <p:nvPr/>
        </p:nvSpPr>
        <p:spPr>
          <a:xfrm>
            <a:off x="1309777" y="115509"/>
            <a:ext cx="516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400">
                <a:solidFill>
                  <a:schemeClr val="accent1"/>
                </a:solidFill>
                <a:latin typeface="Source Han Sans CN Normal" panose="020B0400000000000000" pitchFamily="34" charset="-128"/>
                <a:ea typeface="Source Han Sans CN Normal" panose="020B0400000000000000" pitchFamily="34" charset="-128"/>
              </a:defRPr>
            </a:lvl1pPr>
          </a:lstStyle>
          <a:p>
            <a:pPr algn="l"/>
            <a:r>
              <a:rPr lang="vi-VN" altLang="zh-CN" sz="3200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CÁCH RÈN LUYỆN</a:t>
            </a:r>
            <a:endParaRPr lang="zh-CN" altLang="en-US" sz="3200" dirty="0">
              <a:solidFill>
                <a:schemeClr val="accent1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xmlns="" id="{24DD23DC-0D42-5448-8720-D135B9604F4B}"/>
              </a:ext>
            </a:extLst>
          </p:cNvPr>
          <p:cNvGrpSpPr/>
          <p:nvPr/>
        </p:nvGrpSpPr>
        <p:grpSpPr>
          <a:xfrm>
            <a:off x="1078753" y="1695082"/>
            <a:ext cx="3833883" cy="4249823"/>
            <a:chOff x="1011518" y="1559306"/>
            <a:chExt cx="3428559" cy="3800526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xmlns="" id="{954EB2F0-3D41-FB46-8D59-7B4A20B2C60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11518" y="2727885"/>
              <a:ext cx="3428559" cy="2631947"/>
            </a:xfrm>
            <a:prstGeom prst="rect">
              <a:avLst/>
            </a:prstGeom>
          </p:spPr>
        </p:pic>
        <p:pic>
          <p:nvPicPr>
            <p:cNvPr id="4" name="图片 3">
              <a:extLst>
                <a:ext uri="{FF2B5EF4-FFF2-40B4-BE49-F238E27FC236}">
                  <a16:creationId xmlns:a16="http://schemas.microsoft.com/office/drawing/2014/main" xmlns="" id="{9AD3DC4B-D6F3-134A-9B1C-1DC72D0A1A7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11518" y="1559306"/>
              <a:ext cx="1113234" cy="1028326"/>
            </a:xfrm>
            <a:prstGeom prst="rect">
              <a:avLst/>
            </a:prstGeom>
          </p:spPr>
        </p:pic>
        <p:pic>
          <p:nvPicPr>
            <p:cNvPr id="5" name="图片 4">
              <a:extLst>
                <a:ext uri="{FF2B5EF4-FFF2-40B4-BE49-F238E27FC236}">
                  <a16:creationId xmlns:a16="http://schemas.microsoft.com/office/drawing/2014/main" xmlns="" id="{4F832496-7E07-944A-9A43-751E9CA3EF9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68749" y="1559307"/>
              <a:ext cx="1028326" cy="1028326"/>
            </a:xfrm>
            <a:prstGeom prst="rect">
              <a:avLst/>
            </a:prstGeom>
          </p:spPr>
        </p:pic>
        <p:pic>
          <p:nvPicPr>
            <p:cNvPr id="6" name="图片 5">
              <a:extLst>
                <a:ext uri="{FF2B5EF4-FFF2-40B4-BE49-F238E27FC236}">
                  <a16:creationId xmlns:a16="http://schemas.microsoft.com/office/drawing/2014/main" xmlns="" id="{14385211-6487-4447-BF10-32BF67C52D2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82987" y="1559306"/>
              <a:ext cx="1057090" cy="1028326"/>
            </a:xfrm>
            <a:prstGeom prst="rect">
              <a:avLst/>
            </a:prstGeom>
          </p:spPr>
        </p:pic>
      </p:grp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8F994A46-37BC-4E49-83C1-EE488E32071D}"/>
              </a:ext>
            </a:extLst>
          </p:cNvPr>
          <p:cNvSpPr/>
          <p:nvPr/>
        </p:nvSpPr>
        <p:spPr>
          <a:xfrm>
            <a:off x="5425786" y="1658717"/>
            <a:ext cx="2400404" cy="54704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vi-VN" altLang="zh-CN" sz="2400" dirty="0">
                <a:latin typeface="Calibri Light" panose="020F0302020204030204" pitchFamily="34" charset="0"/>
                <a:ea typeface="Source Han Sans CN Normal" panose="020B0400000000000000" pitchFamily="34" charset="-128"/>
                <a:cs typeface="Calibri Light" panose="020F0302020204030204" pitchFamily="34" charset="0"/>
              </a:rPr>
              <a:t>CÁCH RÈN LUYỆN</a:t>
            </a:r>
            <a:endParaRPr kumimoji="1" lang="zh-CN" altLang="en-US" sz="2400" dirty="0">
              <a:latin typeface="Calibri Light" panose="020F0302020204030204" pitchFamily="34" charset="0"/>
              <a:ea typeface="Source Han Sans CN Normal" panose="020B0400000000000000" pitchFamily="34" charset="-128"/>
              <a:cs typeface="Calibri Light" panose="020F0302020204030204" pitchFamily="34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6CE06A30-52C3-CF4B-9FB3-18C59EB71A02}"/>
              </a:ext>
            </a:extLst>
          </p:cNvPr>
          <p:cNvSpPr/>
          <p:nvPr/>
        </p:nvSpPr>
        <p:spPr>
          <a:xfrm>
            <a:off x="5354245" y="2352703"/>
            <a:ext cx="671869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- Rèn luyện tính siêng năng, tích cực, chủ động trong học tập, lao động.</a:t>
            </a:r>
          </a:p>
          <a:p>
            <a:pPr algn="just"/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- Tìm ra phương pháp học tốt nhất cho bản thân và biết cách vận dụng.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Giúp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cá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nhân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làm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việc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hiệu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quả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chất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lượng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601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split orient="vert"/>
      </p:transition>
    </mc:Choice>
    <mc:Fallback xmlns:a14="http://schemas.microsoft.com/office/drawing/2010/main" xmlns:a16="http://schemas.microsoft.com/office/drawing/2014/main" xmlns="">
      <p:transition spd="slow" advTm="2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9">
            <a:extLst>
              <a:ext uri="{FF2B5EF4-FFF2-40B4-BE49-F238E27FC236}">
                <a16:creationId xmlns:a16="http://schemas.microsoft.com/office/drawing/2014/main" xmlns="" id="{8F994A46-37BC-4E49-83C1-EE488E32071D}"/>
              </a:ext>
            </a:extLst>
          </p:cNvPr>
          <p:cNvSpPr/>
          <p:nvPr/>
        </p:nvSpPr>
        <p:spPr>
          <a:xfrm>
            <a:off x="1439573" y="170757"/>
            <a:ext cx="4489739" cy="54704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 b="1" dirty="0" smtClean="0">
                <a:latin typeface="Calibri Light" panose="020F0302020204030204" pitchFamily="34" charset="0"/>
                <a:ea typeface="Source Han Sans CN Normal" panose="020B0400000000000000" pitchFamily="34" charset="-128"/>
                <a:cs typeface="Calibri Light" panose="020F0302020204030204" pitchFamily="34" charset="0"/>
              </a:rPr>
              <a:t>NỘI DUNG BÀI VIẾT (PHẦN 2)</a:t>
            </a:r>
            <a:endParaRPr kumimoji="1" lang="zh-CN" altLang="en-US" sz="2400" b="1" dirty="0">
              <a:latin typeface="Calibri Light" panose="020F0302020204030204" pitchFamily="34" charset="0"/>
              <a:ea typeface="Source Han Sans CN Normal" panose="020B0400000000000000" pitchFamily="34" charset="-128"/>
              <a:cs typeface="Calibri Light" panose="020F03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00437" y="1477330"/>
            <a:ext cx="8553450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altLang="en-US" sz="2000" dirty="0" err="1">
                <a:latin typeface="Times New Roman" panose="02020603050405020304" pitchFamily="18" charset="0"/>
              </a:rPr>
              <a:t>Tạo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ra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nhiều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sản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phẩm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có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giá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trị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cao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về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nội</a:t>
            </a:r>
            <a:r>
              <a:rPr lang="en-US" altLang="en-US" sz="2000" dirty="0">
                <a:latin typeface="Times New Roman" panose="02020603050405020304" pitchFamily="18" charset="0"/>
              </a:rPr>
              <a:t> dung </a:t>
            </a:r>
            <a:r>
              <a:rPr lang="en-US" altLang="en-US" sz="2000" dirty="0" err="1">
                <a:latin typeface="Times New Roman" panose="02020603050405020304" pitchFamily="18" charset="0"/>
              </a:rPr>
              <a:t>lẫn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hình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thức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trong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một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thời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gian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nhất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định</a:t>
            </a:r>
            <a:r>
              <a:rPr lang="en-US" altLang="en-US" sz="2000" dirty="0"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4" name="Rectangle 3"/>
          <p:cNvSpPr/>
          <p:nvPr/>
        </p:nvSpPr>
        <p:spPr>
          <a:xfrm>
            <a:off x="588865" y="922825"/>
            <a:ext cx="4860626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en-US" altLang="en-US" sz="2000" b="1" dirty="0" smtClean="0"/>
              <a:t>3. </a:t>
            </a:r>
            <a:r>
              <a:rPr lang="en-US" altLang="en-US" sz="2000" b="1" dirty="0" err="1"/>
              <a:t>Làm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việc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có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năng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suất</a:t>
            </a:r>
            <a:r>
              <a:rPr lang="en-US" altLang="en-US" sz="2000" b="1" dirty="0"/>
              <a:t>, </a:t>
            </a:r>
            <a:r>
              <a:rPr lang="en-US" altLang="en-US" sz="2000" b="1" dirty="0" err="1"/>
              <a:t>chất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lượng</a:t>
            </a:r>
            <a:r>
              <a:rPr lang="en-US" altLang="en-US" sz="2000" b="1" dirty="0"/>
              <a:t>, </a:t>
            </a:r>
            <a:r>
              <a:rPr lang="en-US" altLang="en-US" sz="2000" b="1" dirty="0" err="1"/>
              <a:t>hiệu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quả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79" t="16140" r="11364" b="8824"/>
          <a:stretch/>
        </p:blipFill>
        <p:spPr>
          <a:xfrm>
            <a:off x="6500812" y="2339611"/>
            <a:ext cx="5429249" cy="305974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628900" y="2343274"/>
            <a:ext cx="3745010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en-US" sz="2000" b="1" dirty="0" smtClean="0"/>
              <a:t>4. </a:t>
            </a:r>
            <a:r>
              <a:rPr lang="en-US" altLang="en-US" sz="2000" b="1" dirty="0" err="1" smtClean="0"/>
              <a:t>Yêu</a:t>
            </a:r>
            <a:r>
              <a:rPr lang="en-US" altLang="en-US" sz="2000" b="1" dirty="0" smtClean="0"/>
              <a:t> </a:t>
            </a:r>
            <a:r>
              <a:rPr lang="en-US" altLang="en-US" sz="2000" b="1" dirty="0" err="1" smtClean="0"/>
              <a:t>cầu</a:t>
            </a:r>
            <a:r>
              <a:rPr lang="en-US" altLang="en-US" sz="2000" b="1" dirty="0" smtClean="0"/>
              <a:t> </a:t>
            </a:r>
            <a:r>
              <a:rPr lang="en-US" altLang="en-US" sz="2000" b="1" dirty="0" err="1" smtClean="0"/>
              <a:t>đối</a:t>
            </a:r>
            <a:r>
              <a:rPr lang="en-US" altLang="en-US" sz="2000" b="1" dirty="0" smtClean="0"/>
              <a:t> </a:t>
            </a:r>
            <a:r>
              <a:rPr lang="en-US" altLang="en-US" sz="2000" b="1" dirty="0" err="1" smtClean="0"/>
              <a:t>với</a:t>
            </a:r>
            <a:r>
              <a:rPr lang="en-US" altLang="en-US" sz="2000" b="1" dirty="0" smtClean="0"/>
              <a:t> </a:t>
            </a:r>
            <a:r>
              <a:rPr lang="en-US" altLang="en-US" sz="2000" b="1" dirty="0" err="1" smtClean="0"/>
              <a:t>người</a:t>
            </a:r>
            <a:r>
              <a:rPr lang="en-US" altLang="en-US" sz="2000" b="1" dirty="0" smtClean="0"/>
              <a:t> </a:t>
            </a:r>
            <a:r>
              <a:rPr lang="en-US" altLang="en-US" sz="2000" b="1" dirty="0" err="1" smtClean="0"/>
              <a:t>lao</a:t>
            </a:r>
            <a:r>
              <a:rPr lang="en-US" altLang="en-US" sz="2000" b="1" dirty="0" smtClean="0"/>
              <a:t> </a:t>
            </a:r>
            <a:r>
              <a:rPr lang="en-US" altLang="en-US" sz="2000" b="1" dirty="0" err="1" smtClean="0"/>
              <a:t>động</a:t>
            </a:r>
            <a:endParaRPr lang="en-US" sz="2000" dirty="0"/>
          </a:p>
        </p:txBody>
      </p:sp>
      <p:sp>
        <p:nvSpPr>
          <p:cNvPr id="7" name="矩形 9">
            <a:extLst>
              <a:ext uri="{FF2B5EF4-FFF2-40B4-BE49-F238E27FC236}">
                <a16:creationId xmlns:a16="http://schemas.microsoft.com/office/drawing/2014/main" xmlns="" id="{8F994A46-37BC-4E49-83C1-EE488E32071D}"/>
              </a:ext>
            </a:extLst>
          </p:cNvPr>
          <p:cNvSpPr/>
          <p:nvPr/>
        </p:nvSpPr>
        <p:spPr>
          <a:xfrm>
            <a:off x="782348" y="4000501"/>
            <a:ext cx="3161002" cy="46072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000" b="1" dirty="0" smtClean="0">
                <a:solidFill>
                  <a:schemeClr val="tx1"/>
                </a:solidFill>
                <a:latin typeface="Calibri Light" panose="020F0302020204030204" pitchFamily="34" charset="0"/>
                <a:ea typeface="Source Han Sans CN Normal" panose="020B0400000000000000" pitchFamily="34" charset="-128"/>
                <a:cs typeface="Calibri Light" panose="020F0302020204030204" pitchFamily="34" charset="0"/>
              </a:rPr>
              <a:t>5. </a:t>
            </a:r>
            <a:r>
              <a:rPr kumimoji="1" lang="en-US" altLang="zh-CN" sz="2000" b="1" dirty="0" err="1" smtClean="0">
                <a:solidFill>
                  <a:schemeClr val="tx1"/>
                </a:solidFill>
                <a:latin typeface="Calibri Light" panose="020F0302020204030204" pitchFamily="34" charset="0"/>
                <a:ea typeface="Source Han Sans CN Normal" panose="020B0400000000000000" pitchFamily="34" charset="-128"/>
                <a:cs typeface="Calibri Light" panose="020F0302020204030204" pitchFamily="34" charset="0"/>
              </a:rPr>
              <a:t>Cách</a:t>
            </a:r>
            <a:r>
              <a:rPr kumimoji="1" lang="en-US" altLang="zh-CN" sz="2000" b="1" dirty="0" smtClean="0">
                <a:solidFill>
                  <a:schemeClr val="tx1"/>
                </a:solidFill>
                <a:latin typeface="Calibri Light" panose="020F0302020204030204" pitchFamily="34" charset="0"/>
                <a:ea typeface="Source Han Sans CN Normal" panose="020B0400000000000000" pitchFamily="34" charset="-128"/>
                <a:cs typeface="Calibri Light" panose="020F0302020204030204" pitchFamily="34" charset="0"/>
              </a:rPr>
              <a:t> </a:t>
            </a:r>
            <a:r>
              <a:rPr kumimoji="1" lang="en-US" altLang="zh-CN" sz="2000" b="1" dirty="0" err="1" smtClean="0">
                <a:solidFill>
                  <a:schemeClr val="tx1"/>
                </a:solidFill>
                <a:latin typeface="Calibri Light" panose="020F0302020204030204" pitchFamily="34" charset="0"/>
                <a:ea typeface="Source Han Sans CN Normal" panose="020B0400000000000000" pitchFamily="34" charset="-128"/>
                <a:cs typeface="Calibri Light" panose="020F0302020204030204" pitchFamily="34" charset="0"/>
              </a:rPr>
              <a:t>rèn</a:t>
            </a:r>
            <a:r>
              <a:rPr kumimoji="1" lang="en-US" altLang="zh-CN" sz="2000" b="1" dirty="0" smtClean="0">
                <a:solidFill>
                  <a:schemeClr val="tx1"/>
                </a:solidFill>
                <a:latin typeface="Calibri Light" panose="020F0302020204030204" pitchFamily="34" charset="0"/>
                <a:ea typeface="Source Han Sans CN Normal" panose="020B0400000000000000" pitchFamily="34" charset="-128"/>
                <a:cs typeface="Calibri Light" panose="020F0302020204030204" pitchFamily="34" charset="0"/>
              </a:rPr>
              <a:t> </a:t>
            </a:r>
            <a:r>
              <a:rPr kumimoji="1" lang="en-US" altLang="zh-CN" sz="2000" b="1" dirty="0" err="1" smtClean="0">
                <a:solidFill>
                  <a:schemeClr val="tx1"/>
                </a:solidFill>
                <a:latin typeface="Calibri Light" panose="020F0302020204030204" pitchFamily="34" charset="0"/>
                <a:ea typeface="Source Han Sans CN Normal" panose="020B0400000000000000" pitchFamily="34" charset="-128"/>
                <a:cs typeface="Calibri Light" panose="020F0302020204030204" pitchFamily="34" charset="0"/>
              </a:rPr>
              <a:t>luyện</a:t>
            </a:r>
            <a:endParaRPr kumimoji="1" lang="zh-CN" altLang="en-US" sz="2000" b="1" dirty="0">
              <a:solidFill>
                <a:schemeClr val="tx1"/>
              </a:solidFill>
              <a:latin typeface="Calibri Light" panose="020F0302020204030204" pitchFamily="34" charset="0"/>
              <a:ea typeface="Source Han Sans CN Normal" panose="020B0400000000000000" pitchFamily="34" charset="-128"/>
              <a:cs typeface="Calibri Light" panose="020F0302020204030204" pitchFamily="34" charset="0"/>
            </a:endParaRPr>
          </a:p>
        </p:txBody>
      </p:sp>
      <p:sp>
        <p:nvSpPr>
          <p:cNvPr id="8" name="矩形 10">
            <a:extLst>
              <a:ext uri="{FF2B5EF4-FFF2-40B4-BE49-F238E27FC236}">
                <a16:creationId xmlns:a16="http://schemas.microsoft.com/office/drawing/2014/main" xmlns="" id="{6CE06A30-52C3-CF4B-9FB3-18C59EB71A02}"/>
              </a:ext>
            </a:extLst>
          </p:cNvPr>
          <p:cNvSpPr/>
          <p:nvPr/>
        </p:nvSpPr>
        <p:spPr>
          <a:xfrm>
            <a:off x="584003" y="4761510"/>
            <a:ext cx="6718693" cy="19389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l-PL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Rèn luyện tính siêng năng, tích cực, chủ động trong học tập, lao động.</a:t>
            </a:r>
          </a:p>
          <a:p>
            <a:pPr algn="just"/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- Tìm ra phương pháp học tốt nhất cho bản thân và biết cách vận dụng.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Giúp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cá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nhân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làm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việc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hiệu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quả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chất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lượng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52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split orient="vert"/>
      </p:transition>
    </mc:Choice>
    <mc:Fallback xmlns:a14="http://schemas.microsoft.com/office/drawing/2010/main" xmlns:a16="http://schemas.microsoft.com/office/drawing/2014/main" xmlns="">
      <p:transition spd="slow" advTm="2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8838" y="2286000"/>
            <a:ext cx="7929562" cy="2514600"/>
          </a:xfrm>
          <a:prstGeom prst="rect">
            <a:avLst/>
          </a:prstGeom>
          <a:solidFill>
            <a:srgbClr val="A8C1DB"/>
          </a:solidFill>
        </p:spPr>
        <p:txBody>
          <a:bodyPr wrap="square" rtlCol="0">
            <a:noAutofit/>
          </a:bodyPr>
          <a:lstStyle/>
          <a:p>
            <a:pPr algn="l"/>
            <a:r>
              <a:rPr kumimoji="1" lang="en-US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DẶN DÒ</a:t>
            </a:r>
          </a:p>
          <a:p>
            <a:pPr marL="285750" indent="-285750" algn="l">
              <a:buFontTx/>
              <a:buChar char="-"/>
            </a:pPr>
            <a:r>
              <a:rPr kumimoji="1"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Viết</a:t>
            </a:r>
            <a:r>
              <a:rPr kumimoji="1"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1"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đủ</a:t>
            </a:r>
            <a:r>
              <a:rPr kumimoji="1"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1"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</a:t>
            </a:r>
            <a:r>
              <a:rPr kumimoji="1"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 </a:t>
            </a:r>
            <a:r>
              <a:rPr kumimoji="1"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Phần</a:t>
            </a:r>
            <a:r>
              <a:rPr kumimoji="1"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 </a:t>
            </a:r>
            <a:r>
              <a:rPr kumimoji="1"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kumimoji="1"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2)</a:t>
            </a:r>
          </a:p>
          <a:p>
            <a:pPr marL="285750" indent="-285750" algn="l">
              <a:buFontTx/>
              <a:buChar char="-"/>
            </a:pPr>
            <a:r>
              <a:rPr kumimoji="1"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Đọc</a:t>
            </a:r>
            <a:r>
              <a:rPr kumimoji="1"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1"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lại</a:t>
            </a:r>
            <a:r>
              <a:rPr kumimoji="1"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1"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thật</a:t>
            </a:r>
            <a:r>
              <a:rPr kumimoji="1"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1"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kỹ</a:t>
            </a:r>
            <a:r>
              <a:rPr kumimoji="1"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1"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nội</a:t>
            </a:r>
            <a:r>
              <a:rPr kumimoji="1"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dung </a:t>
            </a:r>
            <a:r>
              <a:rPr kumimoji="1"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</a:t>
            </a:r>
            <a:r>
              <a:rPr kumimoji="1"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1"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học</a:t>
            </a:r>
            <a:endParaRPr kumimoji="1" lang="en-US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l">
              <a:buFontTx/>
              <a:buChar char="-"/>
            </a:pPr>
            <a:r>
              <a:rPr kumimoji="1"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</a:t>
            </a:r>
            <a:r>
              <a:rPr kumimoji="1"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1"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tập</a:t>
            </a:r>
            <a:r>
              <a:rPr kumimoji="1"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1"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kumimoji="1"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1"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</a:t>
            </a:r>
            <a:r>
              <a:rPr kumimoji="1"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1"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học</a:t>
            </a:r>
            <a:r>
              <a:rPr kumimoji="1"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1"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từ</a:t>
            </a:r>
            <a:r>
              <a:rPr kumimoji="1"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1"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đầu</a:t>
            </a:r>
            <a:r>
              <a:rPr kumimoji="1"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1" lang="en-US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năm</a:t>
            </a:r>
            <a:endParaRPr kumimoji="1"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22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split orient="vert"/>
      </p:transition>
    </mc:Choice>
    <mc:Fallback xmlns:a14="http://schemas.microsoft.com/office/drawing/2010/main" xmlns:a16="http://schemas.microsoft.com/office/drawing/2014/main" xmlns="">
      <p:transition spd="slow" advTm="2000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8158" y="160338"/>
            <a:ext cx="2819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655" y="160891"/>
            <a:ext cx="2822670" cy="2895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328591"/>
            <a:ext cx="29718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2" descr="data:image/jpeg;base64,/9j/4AAQSkZJRgABAQAAAQABAAD/2wCEAAkGBwgHBgkIBwgKCgkLDRYPDQwMDRsUFRAWIB0iIiAdHx8kKDQsJCYxJx8fLT0tMTU3Ojo6Iys/RD84QzQ5OjcBCgoKDQwNGg8PGjclHyU3Nzc3Nzc3Nzc3Nzc3Nzc3Nzc3Nzc3Nzc3Nzc3Nzc3Nzc3Nzc3Nzc3Nzc3Nzc3Nzc3N//AABEIAHcAdwMBIgACEQEDEQH/xAAcAAEAAgIDAQAAAAAAAAAAAAAABgcCBQEDBAj/xABBEAABAwMBBAYFCQUJAAAAAAABAAIDBAURBhIhQVEHExQiMWFCgZGhwSMyM2JxcoKx0SRFUnOSFTRDVIOElMLS/8QAGQEBAAMBAQAAAAAAAAAAAAAAAAECBAMF/8QALREAAgECAwUGBwAAAAAAAAAAAAECAxEEEiExQVFhkQUTFTJCoQYiUlOBseH/2gAMAwEAAhEDEQA/ALxREQBERAEREAREQBERAEREAREQBERAEREAREQBEWLs8EBki4B5pkIDlERAEREAREQBERAERRjVusKWwAU8bO1XCRuY6drsYHBzzwHtJ4DxxMYuTsgSR8jGNLnuDWjeSdwC1NPqa1Vle2ioak1cpOC6njdJGz7zwNkfZlUvfNUVtylc65z9fgn5At2YWfg4/a7JXgF/usU4k26j5AbYjwWtYOBLRuAWyODdtWRcvnUlwqLZbnVNOaVrmnvOqS7ZaPsaCSq4rekC55Oxdqf/AG1vIHte/wCChN31NdLhBD2yabPeLXOz3mk8OYWmdJKWCRzX7DjgPwcE8s812pYVJfMVckTibXN8cSRe6oDkIoR/0XQdcX4eF7q/6Iv/AAoXtPLXOAcWtxtOA3DPhlGdZIS2Nj3kDJDQScc9y0KjDgiMxOIukPUUX71dJ5SQRn8mhe+m6Vb5E79oioKlv8p0ZPrDiPcq12yfA5yuzq5+sdH1MvWNGXM2Dlo8xwR4ek9qIzFx2/pdon7LblbKinJ8XwPErR7dk+wFTGy6qs17w223CGWTGeqJ2JB+F2Cvmn5Tq2ybDurccNeR3SeQK5j6xx2o2vcY+9lgPcxx3eH2rhPBQex2Jzn1cHgnGd/JZKhtJdI93tjhBchLdKBgy8nfNC3mHcR972hXHar1SXKghr6KcVFFKO7KNxaeThwI48lhq0ZUnqXTubZFwCD4HKLiSeS71zLbbKuulGY6aF8rgOIaCfgvn2mv1XTXyC91LutqhUConI9L+IDy2e6BwAC+gK6GG40tZbqgfJzQmN44ljgR+qoC+2Gtsda6iuDO+3OxIB3ZW8HN+I4Lbgskrp7Sk21qWFedJsuvSNabtA0SWyqhFVM4Dul0YGM/eBj/AKSs9N3lt/u2uKxhDoGQR08Bx4xsbMM+s7R9a0lt1uKHo8mtnWPF1iaaanw0/Ru8H58BsgkfhHNaro2vNtsNu1DDcZ+odU07GwN2CdsgSAgYH1mqzpzyO+7RdSFJE5jsdu1H0fWG01kjIquS3xy0b/SY9rG5I5jeMjiCo5f7bU2noaZQ18PVVMFbsvH+s7ePIjeDyK02ptQwP07o9lorC242yEF5YCDC8Ma3fnd4g7uI8it9etZWbVmlKGhudQKSpkrYBVxljiAxrsvcDj5pHszvSMKkWnuuTdM2eitP0LdDMsle5kVbfqeSo2SO9gBuyR5tBYftWi6FKWWk1LeoKpoZNTwdVID6Lg/B/Jey8dKNJT3+NtutdLV0VMWsZWOyJA3wfsbtwxkDnhZP1Jpem1FqK40lwaWXG2tAAifvmAcCBu8SNn3qLVcslJeYaGdBoTs/SjLUGHFqiHbosju7bicM9Tto45Bqk1GwDpPu5wO9aKc+H13j4KE1XSYKjSVto3SSi6GSJle/YOOra4bTgfA7YHgOZW6i1rp5mvK+4G4t7JJa4omy9W/Dnte9xaN3JwVZxqvzLdbpYm6NNqJrR0LWfAA/aG8PrSLHoNi66fUUe7L6eBoJ4ZMoXotd30jddBW6yX65yU7oXbT2MY4ODg52N+yRjBXGmLxpDTl1vjLVWzto5qGEMkla9xllaZdrZ3cnM5b84XS8u7lCzvcjfcw1XU0vR9p+PS9lhc6urIM1VbIz5zT3SQeJO8AeiPUtR0Q3qag1LHa3uLqO5BzHRnwEjWlwd7GlvrHJbOn1DZtX6ahtusZnUlzpWjqa5rCQ44xncOO7LTuO4jy56KNJzzXaG/VLCykpto07iCOueWluR9UAnfzxyKtpGlJVFr++BG1qxaFFUinrpbdI490bcWf4T+m8epFp56oVOsXNgO0IYercR/FvJ/NF5h0NzeoJ9htVRO2aiHeN25w4g+S1f9qWi+U3Yr3TxMPGOYd3a5tdwPsKlBGfFR+9abirS6WDEcp5eBXGpConnpPX2ZDRGLr0XUs+ZbPXGIHeI5xtt9Thv9uVE6/o9v8ASk/sQqGj0qd4d7tx9yljorrZnkMdNE3PjGctPq8F7KXVdxbueYJ/vN2T7v0RdtVKGleLXuupzcUVZU2Kspc9qo6iH+ZC5v5heM0LTyV4RavcPpre/HOOTP5hZHUdon/vFvkJ+vC13xWiHxBhZepFe75lGdg8libeeSvF1fpaT6S2wH71E0/Bcdq0iP3ZS/8ABb+i7+OYX6l1QyPiUd2BZNtxe4Bo2ifADerxbddMxfRW2MfdpGhdg1XQRDZpqGUeQa1qpLt7Cr1LqMnMpyk0ldqsgU1sqng+l1RA9p3KQ23ovvNQQars9IziXu23D1N/VTqfV9Rj5GhazkZJM/ALUVmqLlLlvamxZ9GFvx3n3rLL4ghPSkrvkrk5Uj2WzQOnrG1tTdZRVyN3g1OBGD5M4+vK7b3qzLDS2lrgSMdYRg48hwUfhguF0mzG2R7j/iSEk+9S2w6VjpC2arPWS8jvVM+IxDvU0XDf/C6Rjo6zupozVVAPWSb96KVNaGtAAwAi0bC5yiIgOuSJkoLZGhwPArUV2mbfVEu6vYdzat2iWBC59H1EWTSVbx5ErxyWO9xfNLX/AGgFWAizVMFh6msoJ/gFcuoryw96kYfwrDs13/yLP6VZGEwOQWfwrB/bQuyt+xXp/wA2lY38C7WWK9zbnO2M+OAArDwOS5XSPZ2EjspoEGp9GVEuDVVB8xlbii0nb6bBc0yOHEqQotcYRirRVgdUFPFA3EUbWjyC7URWAREQBERAEREAREQBERAEREAREQBERAEREAREQBERAEREAREQBERAEREAREQBERA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0" name="Picture 4" descr="Vinamilk – Wikipedia tiếng Việ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2288" y="234951"/>
            <a:ext cx="2820985" cy="2820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Vissan công bố hệ thống nhận diện thương hiệu mới | giaoduc.edu.vn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41"/>
          <a:stretch/>
        </p:blipFill>
        <p:spPr bwMode="auto">
          <a:xfrm>
            <a:off x="4460081" y="3780632"/>
            <a:ext cx="3177477" cy="2677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TopBest- Vietkings2017] Top 100 thương hiệu có sản phẩm bán chạy nhất trên  thị trường Việt Nam: P.12 : Thương hiệu Thiên Long - sản phẩm bút máy Thiên  Long Doreamon FT01/DO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2288" y="3328591"/>
            <a:ext cx="3541617" cy="2849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0130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split orient="vert"/>
      </p:transition>
    </mc:Choice>
    <mc:Fallback xmlns:a14="http://schemas.microsoft.com/office/drawing/2010/main" xmlns:a16="http://schemas.microsoft.com/office/drawing/2014/main" xmlns="">
      <p:transition spd="slow" advTm="2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85986" y="2533562"/>
            <a:ext cx="1905000" cy="552450"/>
          </a:xfrm>
          <a:solidFill>
            <a:srgbClr val="FFCCFF"/>
          </a:solidFill>
          <a:ln>
            <a:solidFill>
              <a:srgbClr val="00CC00"/>
            </a:solidFill>
            <a:miter lim="800000"/>
            <a:headEnd/>
            <a:tailEnd/>
          </a:ln>
        </p:spPr>
        <p:txBody>
          <a:bodyPr>
            <a:normAutofit fontScale="92500"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3600" b="1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/ </a:t>
            </a:r>
            <a:r>
              <a:rPr lang="en-US" altLang="en-US" sz="3600" b="1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Nhanh</a:t>
            </a:r>
            <a:endParaRPr lang="en-US" altLang="en-US" sz="3600" dirty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4371" name="Text Box 3"/>
          <p:cNvSpPr txBox="1">
            <a:spLocks noChangeArrowheads="1"/>
          </p:cNvSpPr>
          <p:nvPr/>
        </p:nvSpPr>
        <p:spPr bwMode="auto">
          <a:xfrm>
            <a:off x="2209799" y="3311526"/>
            <a:ext cx="1790701" cy="600164"/>
          </a:xfrm>
          <a:prstGeom prst="rect">
            <a:avLst/>
          </a:prstGeom>
          <a:solidFill>
            <a:srgbClr val="FFCCFF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3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3300" b="1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/ </a:t>
            </a:r>
            <a:r>
              <a:rPr lang="en-US" altLang="en-US" sz="3300" b="1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Nhiều</a:t>
            </a:r>
            <a:endParaRPr lang="en-US" altLang="en-US" sz="3300" b="1" dirty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4372" name="Text Box 4"/>
          <p:cNvSpPr txBox="1">
            <a:spLocks noChangeArrowheads="1"/>
          </p:cNvSpPr>
          <p:nvPr/>
        </p:nvSpPr>
        <p:spPr bwMode="auto">
          <a:xfrm>
            <a:off x="2209800" y="4073526"/>
            <a:ext cx="1371600" cy="650875"/>
          </a:xfrm>
          <a:prstGeom prst="rect">
            <a:avLst/>
          </a:prstGeom>
          <a:solidFill>
            <a:srgbClr val="FFCCFF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sz="3600" b="1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/ </a:t>
            </a:r>
            <a:r>
              <a:rPr lang="en-US" altLang="en-US" sz="3600" b="1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Tốt</a:t>
            </a:r>
            <a:endParaRPr lang="en-US" altLang="en-US" sz="3600" b="1" dirty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4373" name="Text Box 5"/>
          <p:cNvSpPr txBox="1">
            <a:spLocks noChangeArrowheads="1"/>
          </p:cNvSpPr>
          <p:nvPr/>
        </p:nvSpPr>
        <p:spPr bwMode="auto">
          <a:xfrm>
            <a:off x="2209800" y="4876801"/>
            <a:ext cx="1295400" cy="650875"/>
          </a:xfrm>
          <a:prstGeom prst="rect">
            <a:avLst/>
          </a:prstGeom>
          <a:solidFill>
            <a:srgbClr val="FFCCFF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4</a:t>
            </a:r>
            <a:r>
              <a:rPr lang="en-US" altLang="en-US" sz="3600" b="1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/ </a:t>
            </a:r>
            <a:r>
              <a:rPr lang="en-US" altLang="en-US" sz="3600" b="1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Rẻ</a:t>
            </a:r>
            <a:endParaRPr lang="en-US" altLang="en-US" sz="3600" b="1" dirty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4374" name="Text Box 6"/>
          <p:cNvSpPr txBox="1">
            <a:spLocks noChangeArrowheads="1"/>
          </p:cNvSpPr>
          <p:nvPr/>
        </p:nvSpPr>
        <p:spPr bwMode="auto">
          <a:xfrm>
            <a:off x="5638800" y="2438401"/>
            <a:ext cx="2819400" cy="6508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6600"/>
                </a:solidFill>
                <a:latin typeface="Times New Roman" panose="02020603050405020304" pitchFamily="18" charset="0"/>
              </a:rPr>
              <a:t>a/ Số lượng</a:t>
            </a:r>
          </a:p>
        </p:txBody>
      </p:sp>
      <p:sp>
        <p:nvSpPr>
          <p:cNvPr id="314375" name="Text Box 7"/>
          <p:cNvSpPr txBox="1">
            <a:spLocks noChangeArrowheads="1"/>
          </p:cNvSpPr>
          <p:nvPr/>
        </p:nvSpPr>
        <p:spPr bwMode="auto">
          <a:xfrm>
            <a:off x="5715000" y="3321051"/>
            <a:ext cx="3200400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b</a:t>
            </a:r>
            <a:r>
              <a:rPr lang="en-US" altLang="en-US" sz="3600" b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/ </a:t>
            </a:r>
            <a:r>
              <a:rPr lang="en-US" altLang="en-US" sz="3600" b="1" dirty="0" err="1" smtClean="0">
                <a:solidFill>
                  <a:srgbClr val="006600"/>
                </a:solidFill>
                <a:latin typeface="Times New Roman" panose="02020603050405020304" pitchFamily="18" charset="0"/>
              </a:rPr>
              <a:t>Chất</a:t>
            </a:r>
            <a:r>
              <a:rPr lang="en-US" altLang="en-US" sz="3600" b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lượng</a:t>
            </a:r>
            <a:endParaRPr lang="en-US" altLang="en-US" sz="3600" b="1" dirty="0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4376" name="Text Box 8"/>
          <p:cNvSpPr txBox="1">
            <a:spLocks noChangeArrowheads="1"/>
          </p:cNvSpPr>
          <p:nvPr/>
        </p:nvSpPr>
        <p:spPr bwMode="auto">
          <a:xfrm>
            <a:off x="5715000" y="4114801"/>
            <a:ext cx="2819400" cy="6508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c</a:t>
            </a:r>
            <a:r>
              <a:rPr lang="en-US" altLang="en-US" sz="3600" b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/ </a:t>
            </a:r>
            <a:r>
              <a:rPr lang="en-US" altLang="en-US" sz="3600" b="1" dirty="0" err="1" smtClean="0">
                <a:solidFill>
                  <a:srgbClr val="006600"/>
                </a:solidFill>
                <a:latin typeface="Times New Roman" panose="02020603050405020304" pitchFamily="18" charset="0"/>
              </a:rPr>
              <a:t>Giá</a:t>
            </a:r>
            <a:r>
              <a:rPr lang="en-US" altLang="en-US" sz="3600" b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thành</a:t>
            </a:r>
            <a:endParaRPr lang="en-US" altLang="en-US" sz="3600" b="1" dirty="0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4377" name="Text Box 9"/>
          <p:cNvSpPr txBox="1">
            <a:spLocks noChangeArrowheads="1"/>
          </p:cNvSpPr>
          <p:nvPr/>
        </p:nvSpPr>
        <p:spPr bwMode="auto">
          <a:xfrm>
            <a:off x="5638800" y="4953001"/>
            <a:ext cx="2895600" cy="6508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d</a:t>
            </a:r>
            <a:r>
              <a:rPr lang="en-US" altLang="en-US" sz="3600" b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/ </a:t>
            </a:r>
            <a:r>
              <a:rPr lang="en-US" altLang="en-US" sz="3600" b="1" dirty="0" err="1" smtClean="0">
                <a:solidFill>
                  <a:srgbClr val="006600"/>
                </a:solidFill>
                <a:latin typeface="Times New Roman" panose="02020603050405020304" pitchFamily="18" charset="0"/>
              </a:rPr>
              <a:t>Thời</a:t>
            </a:r>
            <a:r>
              <a:rPr lang="en-US" altLang="en-US" sz="3600" b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gian</a:t>
            </a:r>
            <a:endParaRPr lang="en-US" altLang="en-US" sz="3600" b="1" dirty="0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1755" name="Picture 1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04800"/>
            <a:ext cx="2362200" cy="188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4392" name="Text Box 24"/>
          <p:cNvSpPr txBox="1">
            <a:spLocks noChangeArrowheads="1"/>
          </p:cNvSpPr>
          <p:nvPr/>
        </p:nvSpPr>
        <p:spPr bwMode="auto">
          <a:xfrm>
            <a:off x="3505199" y="654050"/>
            <a:ext cx="8467725" cy="52322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3175" cmpd="dbl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800" b="1" dirty="0" err="1"/>
              <a:t>Sắp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xếp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các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yếu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tố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sau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cho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phù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hợp</a:t>
            </a:r>
            <a:r>
              <a:rPr lang="en-US" altLang="en-US" sz="2800" b="1" dirty="0"/>
              <a:t>. </a:t>
            </a:r>
            <a:r>
              <a:rPr lang="en-US" altLang="en-US" sz="2800" b="1" dirty="0" err="1"/>
              <a:t>Giữa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cột</a:t>
            </a:r>
            <a:r>
              <a:rPr lang="en-US" altLang="en-US" sz="2800" b="1" dirty="0"/>
              <a:t> A </a:t>
            </a:r>
            <a:r>
              <a:rPr lang="en-US" altLang="en-US" sz="2800" b="1" dirty="0" err="1"/>
              <a:t>và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cột</a:t>
            </a:r>
            <a:r>
              <a:rPr lang="en-US" altLang="en-US" sz="2800" b="1" dirty="0"/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3772805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:a16="http://schemas.microsoft.com/office/drawing/2014/main" xmlns="">
      <p:transition spd="slow" advTm="2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1437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14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1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1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14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14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314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314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0" grpId="0" build="p" animBg="1"/>
      <p:bldP spid="314371" grpId="0" animBg="1"/>
      <p:bldP spid="314372" grpId="0" animBg="1"/>
      <p:bldP spid="314373" grpId="0" animBg="1"/>
      <p:bldP spid="314374" grpId="0" animBg="1"/>
      <p:bldP spid="314375" grpId="0" animBg="1"/>
      <p:bldP spid="314376" grpId="0" animBg="1"/>
      <p:bldP spid="31437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0361" y="1174064"/>
            <a:ext cx="1905000" cy="762000"/>
          </a:xfrm>
          <a:solidFill>
            <a:srgbClr val="FFCCFF"/>
          </a:solidFill>
          <a:ln>
            <a:solidFill>
              <a:srgbClr val="00CC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33CC"/>
                </a:solidFill>
                <a:latin typeface="Times New Roman" panose="02020603050405020304" pitchFamily="18" charset="0"/>
              </a:rPr>
              <a:t>1/Nhanh</a:t>
            </a:r>
            <a:endParaRPr lang="en-US" altLang="en-US" sz="360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4371" name="Text Box 3"/>
          <p:cNvSpPr txBox="1">
            <a:spLocks noChangeArrowheads="1"/>
          </p:cNvSpPr>
          <p:nvPr/>
        </p:nvSpPr>
        <p:spPr bwMode="auto">
          <a:xfrm>
            <a:off x="2900361" y="2611889"/>
            <a:ext cx="1752600" cy="650875"/>
          </a:xfrm>
          <a:prstGeom prst="rect">
            <a:avLst/>
          </a:prstGeom>
          <a:solidFill>
            <a:srgbClr val="FFCCFF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33CC"/>
                </a:solidFill>
                <a:latin typeface="Times New Roman" panose="02020603050405020304" pitchFamily="18" charset="0"/>
              </a:rPr>
              <a:t>2/Nhiều</a:t>
            </a:r>
          </a:p>
        </p:txBody>
      </p:sp>
      <p:sp>
        <p:nvSpPr>
          <p:cNvPr id="314372" name="Text Box 4"/>
          <p:cNvSpPr txBox="1">
            <a:spLocks noChangeArrowheads="1"/>
          </p:cNvSpPr>
          <p:nvPr/>
        </p:nvSpPr>
        <p:spPr bwMode="auto">
          <a:xfrm>
            <a:off x="2976562" y="4067630"/>
            <a:ext cx="1371600" cy="650875"/>
          </a:xfrm>
          <a:prstGeom prst="rect">
            <a:avLst/>
          </a:prstGeom>
          <a:solidFill>
            <a:srgbClr val="FFCCFF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33CC"/>
                </a:solidFill>
                <a:latin typeface="Times New Roman" panose="02020603050405020304" pitchFamily="18" charset="0"/>
              </a:rPr>
              <a:t>3/Tốt</a:t>
            </a:r>
          </a:p>
        </p:txBody>
      </p:sp>
      <p:sp>
        <p:nvSpPr>
          <p:cNvPr id="314373" name="Text Box 5"/>
          <p:cNvSpPr txBox="1">
            <a:spLocks noChangeArrowheads="1"/>
          </p:cNvSpPr>
          <p:nvPr/>
        </p:nvSpPr>
        <p:spPr bwMode="auto">
          <a:xfrm>
            <a:off x="2900361" y="5705479"/>
            <a:ext cx="1295400" cy="650875"/>
          </a:xfrm>
          <a:prstGeom prst="rect">
            <a:avLst/>
          </a:prstGeom>
          <a:solidFill>
            <a:srgbClr val="FFCCFF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33CC"/>
                </a:solidFill>
                <a:latin typeface="Times New Roman" panose="02020603050405020304" pitchFamily="18" charset="0"/>
              </a:rPr>
              <a:t>4/Rẻ</a:t>
            </a:r>
          </a:p>
        </p:txBody>
      </p:sp>
      <p:sp>
        <p:nvSpPr>
          <p:cNvPr id="314374" name="Text Box 6"/>
          <p:cNvSpPr txBox="1">
            <a:spLocks noChangeArrowheads="1"/>
          </p:cNvSpPr>
          <p:nvPr/>
        </p:nvSpPr>
        <p:spPr bwMode="auto">
          <a:xfrm>
            <a:off x="6477000" y="2632528"/>
            <a:ext cx="2819400" cy="6508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6600"/>
                </a:solidFill>
                <a:latin typeface="Times New Roman" panose="02020603050405020304" pitchFamily="18" charset="0"/>
              </a:rPr>
              <a:t>a/ Số lượng</a:t>
            </a:r>
          </a:p>
        </p:txBody>
      </p:sp>
      <p:sp>
        <p:nvSpPr>
          <p:cNvPr id="314375" name="Text Box 7"/>
          <p:cNvSpPr txBox="1">
            <a:spLocks noChangeArrowheads="1"/>
          </p:cNvSpPr>
          <p:nvPr/>
        </p:nvSpPr>
        <p:spPr bwMode="auto">
          <a:xfrm>
            <a:off x="6438900" y="4160274"/>
            <a:ext cx="2819400" cy="6508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6600"/>
                </a:solidFill>
                <a:latin typeface="Times New Roman" panose="02020603050405020304" pitchFamily="18" charset="0"/>
              </a:rPr>
              <a:t>b/Chất lượng</a:t>
            </a:r>
          </a:p>
        </p:txBody>
      </p:sp>
      <p:sp>
        <p:nvSpPr>
          <p:cNvPr id="314376" name="Text Box 8"/>
          <p:cNvSpPr txBox="1">
            <a:spLocks noChangeArrowheads="1"/>
          </p:cNvSpPr>
          <p:nvPr/>
        </p:nvSpPr>
        <p:spPr bwMode="auto">
          <a:xfrm>
            <a:off x="6477000" y="5656275"/>
            <a:ext cx="2819400" cy="6508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6600"/>
                </a:solidFill>
                <a:latin typeface="Times New Roman" panose="02020603050405020304" pitchFamily="18" charset="0"/>
              </a:rPr>
              <a:t>c/Giá thành</a:t>
            </a:r>
          </a:p>
        </p:txBody>
      </p:sp>
      <p:sp>
        <p:nvSpPr>
          <p:cNvPr id="314377" name="Text Box 9"/>
          <p:cNvSpPr txBox="1">
            <a:spLocks noChangeArrowheads="1"/>
          </p:cNvSpPr>
          <p:nvPr/>
        </p:nvSpPr>
        <p:spPr bwMode="auto">
          <a:xfrm>
            <a:off x="6438900" y="1285189"/>
            <a:ext cx="2895600" cy="6508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6600"/>
                </a:solidFill>
                <a:latin typeface="Times New Roman" panose="02020603050405020304" pitchFamily="18" charset="0"/>
              </a:rPr>
              <a:t>d/Thời gian</a:t>
            </a:r>
          </a:p>
        </p:txBody>
      </p:sp>
      <p:sp>
        <p:nvSpPr>
          <p:cNvPr id="314390" name="Text Box 22"/>
          <p:cNvSpPr txBox="1">
            <a:spLocks noChangeArrowheads="1"/>
          </p:cNvSpPr>
          <p:nvPr/>
        </p:nvSpPr>
        <p:spPr bwMode="auto">
          <a:xfrm>
            <a:off x="442912" y="173719"/>
            <a:ext cx="11591925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dirty="0" err="1"/>
              <a:t>Làm</a:t>
            </a:r>
            <a:r>
              <a:rPr lang="en-US" altLang="en-US" sz="3600" dirty="0"/>
              <a:t> </a:t>
            </a:r>
            <a:r>
              <a:rPr lang="en-US" altLang="en-US" sz="3600" dirty="0" err="1"/>
              <a:t>việc</a:t>
            </a:r>
            <a:r>
              <a:rPr lang="en-US" altLang="en-US" sz="3600" dirty="0"/>
              <a:t> </a:t>
            </a:r>
            <a:r>
              <a:rPr lang="en-US" altLang="en-US" sz="3600" dirty="0" err="1"/>
              <a:t>có</a:t>
            </a:r>
            <a:r>
              <a:rPr lang="en-US" altLang="en-US" sz="3600" dirty="0"/>
              <a:t> </a:t>
            </a:r>
            <a:r>
              <a:rPr lang="en-US" altLang="en-US" sz="3600" dirty="0" err="1"/>
              <a:t>năng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suất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chất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lượng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hiệu</a:t>
            </a:r>
            <a:r>
              <a:rPr lang="en-US" altLang="en-US" sz="3600" dirty="0"/>
              <a:t> </a:t>
            </a:r>
            <a:r>
              <a:rPr lang="en-US" altLang="en-US" sz="3600" dirty="0" err="1"/>
              <a:t>quả</a:t>
            </a:r>
            <a:r>
              <a:rPr lang="en-US" alt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18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:a16="http://schemas.microsoft.com/office/drawing/2014/main" xmlns="">
      <p:transition spd="slow" advTm="2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1437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14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1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1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14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14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314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314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14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4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0" grpId="0" build="p" animBg="1"/>
      <p:bldP spid="314371" grpId="0" animBg="1"/>
      <p:bldP spid="314372" grpId="0" animBg="1"/>
      <p:bldP spid="314373" grpId="0" animBg="1"/>
      <p:bldP spid="314374" grpId="0" animBg="1"/>
      <p:bldP spid="314375" grpId="0" animBg="1"/>
      <p:bldP spid="314376" grpId="0" animBg="1"/>
      <p:bldP spid="314377" grpId="0" animBg="1"/>
      <p:bldP spid="31439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33701" y="922825"/>
            <a:ext cx="855345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3200" dirty="0" err="1">
                <a:latin typeface="Times New Roman" panose="02020603050405020304" pitchFamily="18" charset="0"/>
              </a:rPr>
              <a:t>Tạo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ra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nhiều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sản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phẩm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giá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trị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cao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về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nội</a:t>
            </a:r>
            <a:r>
              <a:rPr lang="en-US" altLang="en-US" sz="3200" dirty="0">
                <a:latin typeface="Times New Roman" panose="02020603050405020304" pitchFamily="18" charset="0"/>
              </a:rPr>
              <a:t> dung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lẫn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hình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thức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trong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một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thời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gian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nhất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định</a:t>
            </a:r>
            <a:r>
              <a:rPr lang="en-US" altLang="en-US" sz="3200" dirty="0"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1460403" y="188863"/>
            <a:ext cx="6707285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en-US" altLang="en-US" sz="2800" b="1" dirty="0" smtClean="0"/>
              <a:t>4. </a:t>
            </a:r>
            <a:r>
              <a:rPr lang="en-US" altLang="en-US" sz="2800" b="1" dirty="0" err="1"/>
              <a:t>Làm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việc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có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năng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suất</a:t>
            </a:r>
            <a:r>
              <a:rPr lang="en-US" altLang="en-US" sz="2800" b="1" dirty="0"/>
              <a:t>, </a:t>
            </a:r>
            <a:r>
              <a:rPr lang="en-US" altLang="en-US" sz="2800" b="1" dirty="0" err="1"/>
              <a:t>chất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lượng</a:t>
            </a:r>
            <a:r>
              <a:rPr lang="en-US" altLang="en-US" sz="2800" b="1" dirty="0"/>
              <a:t>, </a:t>
            </a:r>
            <a:r>
              <a:rPr lang="en-US" altLang="en-US" sz="2800" b="1" dirty="0" err="1"/>
              <a:t>hiệu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quả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100775" y="3845481"/>
            <a:ext cx="3690434" cy="5847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>
            <a:spAutoFit/>
          </a:bodyPr>
          <a:lstStyle/>
          <a:p>
            <a:r>
              <a:rPr lang="en-US" altLang="en-US" sz="3200" dirty="0" err="1">
                <a:latin typeface="Times New Roman" panose="02020603050405020304" pitchFamily="18" charset="0"/>
              </a:rPr>
              <a:t>N</a:t>
            </a:r>
            <a:r>
              <a:rPr lang="en-US" altLang="en-US" sz="3200" dirty="0" err="1" smtClean="0">
                <a:latin typeface="Times New Roman" panose="02020603050405020304" pitchFamily="18" charset="0"/>
              </a:rPr>
              <a:t>ội</a:t>
            </a:r>
            <a:r>
              <a:rPr lang="en-US" altLang="en-US" sz="3200" dirty="0" smtClean="0">
                <a:latin typeface="Times New Roman" panose="02020603050405020304" pitchFamily="18" charset="0"/>
              </a:rPr>
              <a:t> dung: </a:t>
            </a:r>
            <a:r>
              <a:rPr lang="en-US" altLang="en-US" sz="3200" dirty="0" err="1" smtClean="0">
                <a:latin typeface="Times New Roman" panose="02020603050405020304" pitchFamily="18" charset="0"/>
              </a:rPr>
              <a:t>chất</a:t>
            </a:r>
            <a:r>
              <a:rPr lang="en-US" alt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</a:rPr>
              <a:t>lượng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6601463" y="3845480"/>
            <a:ext cx="3565400" cy="584775"/>
          </a:xfrm>
          <a:prstGeom prst="rect">
            <a:avLst/>
          </a:prstGeom>
          <a:solidFill>
            <a:srgbClr val="00B050"/>
          </a:solidFill>
        </p:spPr>
        <p:txBody>
          <a:bodyPr wrap="none">
            <a:spAutoFit/>
          </a:bodyPr>
          <a:lstStyle/>
          <a:p>
            <a:r>
              <a:rPr lang="en-US" alt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</a:rPr>
              <a:t>Hình</a:t>
            </a:r>
            <a:r>
              <a:rPr lang="en-US" alt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</a:rPr>
              <a:t>thức</a:t>
            </a:r>
            <a:r>
              <a:rPr lang="en-US" altLang="en-US" sz="3200" dirty="0" smtClean="0">
                <a:latin typeface="Times New Roman" panose="02020603050405020304" pitchFamily="18" charset="0"/>
              </a:rPr>
              <a:t>: </a:t>
            </a:r>
            <a:r>
              <a:rPr lang="en-US" altLang="en-US" sz="3200" dirty="0" err="1" smtClean="0">
                <a:latin typeface="Times New Roman" panose="02020603050405020304" pitchFamily="18" charset="0"/>
              </a:rPr>
              <a:t>mẫu</a:t>
            </a:r>
            <a:r>
              <a:rPr lang="en-US" alt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</a:rPr>
              <a:t>mã</a:t>
            </a:r>
            <a:r>
              <a:rPr lang="en-US" altLang="en-US" sz="3200" dirty="0" smtClean="0">
                <a:latin typeface="Times New Roman" panose="02020603050405020304" pitchFamily="18" charset="0"/>
              </a:rPr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29877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split orient="vert"/>
      </p:transition>
    </mc:Choice>
    <mc:Fallback xmlns:a14="http://schemas.microsoft.com/office/drawing/2010/main" xmlns:a16="http://schemas.microsoft.com/office/drawing/2014/main" xmlns="">
      <p:transition spd="slow" advTm="2000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952500" y="1290639"/>
            <a:ext cx="4191000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chú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ý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mà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tâm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6324600" y="1290639"/>
            <a:ext cx="4495800" cy="120032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chú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ý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mà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bỏ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qua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916" name="Text Box 8"/>
          <p:cNvSpPr txBox="1">
            <a:spLocks noChangeArrowheads="1"/>
          </p:cNvSpPr>
          <p:nvPr/>
        </p:nvSpPr>
        <p:spPr bwMode="auto">
          <a:xfrm>
            <a:off x="3962400" y="106364"/>
            <a:ext cx="3930650" cy="57943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 SUY NGHĨ</a:t>
            </a:r>
            <a:endParaRPr lang="en-US" alt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27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split orient="vert"/>
      </p:transition>
    </mc:Choice>
    <mc:Fallback xmlns:a16="http://schemas.microsoft.com/office/drawing/2014/main" xmlns="">
      <p:transition spd="slow" advTm="2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animBg="1"/>
      <p:bldP spid="860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952499" y="957264"/>
            <a:ext cx="4191000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chú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ý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mà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tâm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6753225" y="1581241"/>
            <a:ext cx="4495800" cy="120032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chú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ý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mà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bỏ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qua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916" name="Text Box 8"/>
          <p:cNvSpPr txBox="1">
            <a:spLocks noChangeArrowheads="1"/>
          </p:cNvSpPr>
          <p:nvPr/>
        </p:nvSpPr>
        <p:spPr bwMode="auto">
          <a:xfrm>
            <a:off x="3962400" y="106364"/>
            <a:ext cx="3930650" cy="57943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 SUY NGHĨ</a:t>
            </a:r>
            <a:endParaRPr lang="en-US" alt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037" name="Text Box 21"/>
          <p:cNvSpPr txBox="1">
            <a:spLocks noChangeArrowheads="1"/>
          </p:cNvSpPr>
          <p:nvPr/>
        </p:nvSpPr>
        <p:spPr bwMode="auto">
          <a:xfrm>
            <a:off x="5927725" y="3024548"/>
            <a:ext cx="5743575" cy="3046988"/>
          </a:xfrm>
          <a:prstGeom prst="rect">
            <a:avLst/>
          </a:prstGeom>
          <a:solidFill>
            <a:srgbClr val="00CC66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nhu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dùng</a:t>
            </a:r>
            <a:endParaRPr lang="en-US" alt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quá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dung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lựa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thấp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chi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hoàn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nhiệm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vụ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khối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039" name="Text Box 23"/>
          <p:cNvSpPr txBox="1">
            <a:spLocks noChangeArrowheads="1"/>
          </p:cNvSpPr>
          <p:nvPr/>
        </p:nvSpPr>
        <p:spPr bwMode="auto">
          <a:xfrm>
            <a:off x="743743" y="2395898"/>
            <a:ext cx="4608513" cy="30469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xấu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thụ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thua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lỗ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nhái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</a:t>
            </a:r>
            <a:endParaRPr lang="en-US" alt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gây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hại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endParaRPr lang="en-US" alt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51415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split orient="vert"/>
      </p:transition>
    </mc:Choice>
    <mc:Fallback xmlns:a16="http://schemas.microsoft.com/office/drawing/2014/main" xmlns="">
      <p:transition spd="slow" advTm="2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6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86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animBg="1"/>
      <p:bldP spid="86022" grpId="0" animBg="1"/>
      <p:bldP spid="86037" grpId="0" animBg="1"/>
      <p:bldP spid="860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3428758"/>
            <a:ext cx="3958568" cy="3086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86" y="287506"/>
            <a:ext cx="4037432" cy="2993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 descr="Phân Biệt Giữa Hàng Giả Và Hàng Nhá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6225" y="287506"/>
            <a:ext cx="6059488" cy="6059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28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00">
        <p:split orient="vert"/>
      </p:transition>
    </mc:Choice>
    <mc:Fallback xmlns:a16="http://schemas.microsoft.com/office/drawing/2014/main" xmlns="">
      <p:transition spd="slow" advTm="2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133600"/>
            <a:ext cx="11530012" cy="990600"/>
          </a:xfrm>
          <a:solidFill>
            <a:srgbClr val="FFCCFF"/>
          </a:solidFill>
        </p:spPr>
        <p:txBody>
          <a:bodyPr/>
          <a:lstStyle/>
          <a:p>
            <a:pPr algn="ctr" eaLnBrk="1" hangingPunct="1"/>
            <a:r>
              <a:rPr lang="en-US" altLang="en-US" sz="2600" dirty="0" err="1">
                <a:latin typeface="Times New Roman" panose="02020603050405020304" pitchFamily="18" charset="0"/>
              </a:rPr>
              <a:t>Nêu</a:t>
            </a:r>
            <a:r>
              <a:rPr lang="en-US" altLang="en-US" sz="2600" dirty="0"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</a:rPr>
              <a:t>những</a:t>
            </a:r>
            <a:r>
              <a:rPr lang="en-US" altLang="en-US" sz="2600" dirty="0"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</a:rPr>
              <a:t>biểu</a:t>
            </a:r>
            <a:r>
              <a:rPr lang="en-US" altLang="en-US" sz="2600" dirty="0"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</a:rPr>
              <a:t>hiện</a:t>
            </a:r>
            <a:r>
              <a:rPr lang="en-US" altLang="en-US" sz="2600" dirty="0">
                <a:latin typeface="Times New Roman" panose="02020603050405020304" pitchFamily="18" charset="0"/>
              </a:rPr>
              <a:t>  </a:t>
            </a:r>
            <a:r>
              <a:rPr lang="en-US" altLang="en-US" sz="26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600" dirty="0"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</a:rPr>
              <a:t>lao</a:t>
            </a:r>
            <a:r>
              <a:rPr lang="en-US" altLang="en-US" sz="2600" dirty="0"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</a:rPr>
              <a:t>động</a:t>
            </a:r>
            <a:r>
              <a:rPr lang="en-US" altLang="en-US" sz="2600" dirty="0"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</a:rPr>
              <a:t>năng</a:t>
            </a:r>
            <a:r>
              <a:rPr lang="en-US" altLang="en-US" sz="2600" dirty="0"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</a:rPr>
              <a:t>suất</a:t>
            </a:r>
            <a:r>
              <a:rPr lang="en-US" altLang="en-US" sz="2600" dirty="0">
                <a:latin typeface="Times New Roman" panose="02020603050405020304" pitchFamily="18" charset="0"/>
              </a:rPr>
              <a:t>, </a:t>
            </a:r>
            <a:r>
              <a:rPr lang="en-US" altLang="en-US" sz="2600" dirty="0" err="1">
                <a:latin typeface="Times New Roman" panose="02020603050405020304" pitchFamily="18" charset="0"/>
              </a:rPr>
              <a:t>chất</a:t>
            </a:r>
            <a:r>
              <a:rPr lang="en-US" altLang="en-US" sz="2600" dirty="0"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</a:rPr>
              <a:t>lượng</a:t>
            </a:r>
            <a:r>
              <a:rPr lang="en-US" altLang="en-US" sz="2600" dirty="0">
                <a:latin typeface="Times New Roman" panose="02020603050405020304" pitchFamily="18" charset="0"/>
              </a:rPr>
              <a:t>, </a:t>
            </a:r>
            <a:r>
              <a:rPr lang="en-US" altLang="en-US" sz="2600" dirty="0" err="1">
                <a:latin typeface="Times New Roman" panose="02020603050405020304" pitchFamily="18" charset="0"/>
              </a:rPr>
              <a:t>hiệu</a:t>
            </a:r>
            <a:r>
              <a:rPr lang="en-US" altLang="en-US" sz="2600" dirty="0"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</a:rPr>
              <a:t>quả</a:t>
            </a:r>
            <a:r>
              <a:rPr lang="en-US" altLang="en-US" sz="2600" dirty="0"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latin typeface="Times New Roman" panose="02020603050405020304" pitchFamily="18" charset="0"/>
              </a:rPr>
              <a:t>trong</a:t>
            </a:r>
            <a:r>
              <a:rPr lang="en-US" altLang="en-US" sz="26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latin typeface="Times New Roman" panose="02020603050405020304" pitchFamily="18" charset="0"/>
              </a:rPr>
              <a:t>lao</a:t>
            </a:r>
            <a:r>
              <a:rPr lang="en-US" altLang="en-US" sz="26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latin typeface="Times New Roman" panose="02020603050405020304" pitchFamily="18" charset="0"/>
              </a:rPr>
              <a:t>động</a:t>
            </a:r>
            <a:r>
              <a:rPr lang="en-US" altLang="en-US" sz="26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latin typeface="Times New Roman" panose="02020603050405020304" pitchFamily="18" charset="0"/>
              </a:rPr>
              <a:t>sản</a:t>
            </a:r>
            <a:r>
              <a:rPr lang="en-US" altLang="en-US" sz="26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latin typeface="Times New Roman" panose="02020603050405020304" pitchFamily="18" charset="0"/>
              </a:rPr>
              <a:t>xuất</a:t>
            </a:r>
            <a:r>
              <a:rPr lang="en-US" altLang="en-US" sz="26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latin typeface="Times New Roman" panose="02020603050405020304" pitchFamily="18" charset="0"/>
              </a:rPr>
              <a:t>và</a:t>
            </a:r>
            <a:r>
              <a:rPr lang="en-US" altLang="en-US" sz="26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latin typeface="Times New Roman" panose="02020603050405020304" pitchFamily="18" charset="0"/>
              </a:rPr>
              <a:t>trong</a:t>
            </a:r>
            <a:r>
              <a:rPr lang="en-US" altLang="en-US" sz="26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latin typeface="Times New Roman" panose="02020603050405020304" pitchFamily="18" charset="0"/>
              </a:rPr>
              <a:t>học</a:t>
            </a:r>
            <a:r>
              <a:rPr lang="en-US" altLang="en-US" sz="26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latin typeface="Times New Roman" panose="02020603050405020304" pitchFamily="18" charset="0"/>
              </a:rPr>
              <a:t>tập</a:t>
            </a:r>
            <a:r>
              <a:rPr lang="en-US" altLang="en-US" sz="2600" dirty="0" smtClean="0">
                <a:latin typeface=".VnTime" panose="020B7200000000000000" pitchFamily="34" charset="0"/>
              </a:rPr>
              <a:t>?</a:t>
            </a:r>
            <a:endParaRPr lang="en-US" altLang="en-US" sz="2600" dirty="0">
              <a:latin typeface=".VnTime" panose="020B7200000000000000" pitchFamily="34" charset="0"/>
            </a:endParaRPr>
          </a:p>
        </p:txBody>
      </p:sp>
      <p:sp>
        <p:nvSpPr>
          <p:cNvPr id="45078" name="Text Box 58"/>
          <p:cNvSpPr txBox="1">
            <a:spLocks noChangeArrowheads="1"/>
          </p:cNvSpPr>
          <p:nvPr/>
        </p:nvSpPr>
        <p:spPr bwMode="auto">
          <a:xfrm>
            <a:off x="8975725" y="3389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249306377"/>
      </p:ext>
    </p:extLst>
  </p:cSld>
  <p:clrMapOvr>
    <a:masterClrMapping/>
  </p:clrMapOvr>
  <p:transition advClick="0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659</Words>
  <Application>Microsoft Office PowerPoint</Application>
  <PresentationFormat>Widescreen</PresentationFormat>
  <Paragraphs>91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宋体</vt:lpstr>
      <vt:lpstr>.VnTime</vt:lpstr>
      <vt:lpstr>Arial</vt:lpstr>
      <vt:lpstr>Calibri</vt:lpstr>
      <vt:lpstr>Calibri Light</vt:lpstr>
      <vt:lpstr>Source Han Sans CN Normal</vt:lpstr>
      <vt:lpstr>Tahoma</vt:lpstr>
      <vt:lpstr>Times New Roman</vt:lpstr>
      <vt:lpstr>字魂35号-经典雅黑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Nêu những biểu hiện  của lao động năng suất, chất lượng, hiệu quả trong lao động sản xuất và trong học tập?</vt:lpstr>
      <vt:lpstr>Những biểu hiện  của lao động năng suất, chất lượng, hiệu quả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2021-11-29T02:00:35Z</dcterms:created>
  <dcterms:modified xsi:type="dcterms:W3CDTF">2021-11-29T02:00:48Z</dcterms:modified>
</cp:coreProperties>
</file>