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12" r:id="rId2"/>
    <p:sldId id="281" r:id="rId3"/>
    <p:sldId id="308" r:id="rId4"/>
    <p:sldId id="291" r:id="rId5"/>
    <p:sldId id="287" r:id="rId6"/>
    <p:sldId id="292" r:id="rId7"/>
    <p:sldId id="324" r:id="rId8"/>
    <p:sldId id="318" r:id="rId9"/>
    <p:sldId id="298" r:id="rId10"/>
    <p:sldId id="305" r:id="rId11"/>
    <p:sldId id="299" r:id="rId12"/>
    <p:sldId id="325" r:id="rId13"/>
    <p:sldId id="321" r:id="rId14"/>
    <p:sldId id="322" r:id="rId15"/>
    <p:sldId id="301" r:id="rId16"/>
    <p:sldId id="326" r:id="rId17"/>
    <p:sldId id="327" r:id="rId18"/>
    <p:sldId id="304" r:id="rId19"/>
    <p:sldId id="323" r:id="rId20"/>
    <p:sldId id="309" r:id="rId21"/>
    <p:sldId id="303" r:id="rId22"/>
    <p:sldId id="328" r:id="rId23"/>
    <p:sldId id="310" r:id="rId24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FFCCFF"/>
    <a:srgbClr val="CC3300"/>
    <a:srgbClr val="FFFF66"/>
    <a:srgbClr val="00CC00"/>
    <a:srgbClr val="FFFFFF"/>
    <a:srgbClr val="FFFF00"/>
    <a:srgbClr val="FF66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82" autoAdjust="0"/>
    <p:restoredTop sz="94660"/>
  </p:normalViewPr>
  <p:slideViewPr>
    <p:cSldViewPr>
      <p:cViewPr varScale="1">
        <p:scale>
          <a:sx n="67" d="100"/>
          <a:sy n="67" d="100"/>
        </p:scale>
        <p:origin x="12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8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491CCCE-E409-4B35-A259-C5D885472D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0888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4ADBE02-C87D-4ADE-9F3F-7C50FD1111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8904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642E0-BFF7-4AFF-B8E7-3E87385E29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898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B95F-56E2-4C21-BACF-F917D66C26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69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239BF-E704-4AA4-BC6B-1148AB1050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397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DCBF8-637E-480A-928C-E6EB1A94DF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694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42D31-2245-4D7E-BE7A-533626C837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527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086DC-D1A9-490C-B440-365682F102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631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D9B89-B201-4585-BFB1-5E3BC0E592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3405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A8EFB-865F-44DE-AA36-37DE12915E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849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54B5C-1F39-451D-BE06-C3148CF360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4579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6B67A-69D7-490A-9C6F-8D701DAB21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689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C8F58-3EAF-4084-8726-7372D9D7FE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6419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D847047-3587-4CE3-9543-4A23C188C0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PowerPoint_97-2003_Presentation1.pp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0209455"/>
              </p:ext>
            </p:extLst>
          </p:nvPr>
        </p:nvGraphicFramePr>
        <p:xfrm>
          <a:off x="59361" y="82549"/>
          <a:ext cx="8991600" cy="685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Presentation" r:id="rId4" imgW="5212251" imgH="3909005" progId="PowerPoint.Show.8">
                  <p:embed/>
                </p:oleObj>
              </mc:Choice>
              <mc:Fallback>
                <p:oleObj name="Presentation" r:id="rId4" imgW="5212251" imgH="3909005" progId="PowerPoint.Show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61" y="82549"/>
                        <a:ext cx="8991600" cy="685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Rectangle 8"/>
          <p:cNvSpPr>
            <a:spLocks noChangeArrowheads="1"/>
          </p:cNvSpPr>
          <p:nvPr/>
        </p:nvSpPr>
        <p:spPr bwMode="auto">
          <a:xfrm>
            <a:off x="1451907" y="1310700"/>
            <a:ext cx="4876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BÀI 9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905000"/>
            <a:ext cx="73234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XÂY DỰNG GIA ĐÌNH VĂN HÓA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 </a:t>
            </a:r>
            <a:r>
              <a:rPr lang="en-US" altLang="en-US" smtClean="0">
                <a:solidFill>
                  <a:srgbClr val="660033"/>
                </a:solidFill>
                <a:latin typeface="Times New Roman" panose="02020603050405020304" pitchFamily="18" charset="0"/>
              </a:rPr>
              <a:t>*  Phân biệt các biểu hiện đúng và sai, lành mạnh và không lành mạnh trong sinh hoạt văn hóa ở gia đình.</a:t>
            </a:r>
          </a:p>
        </p:txBody>
      </p:sp>
      <p:sp>
        <p:nvSpPr>
          <p:cNvPr id="97284" name="WordArt 4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FF"/>
                </a:solidFill>
                <a:latin typeface="VNI-Cooper" pitchFamily="2" charset="0"/>
              </a:rPr>
              <a:t>SUY NGHĨ</a:t>
            </a:r>
            <a:endParaRPr lang="en-US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00FF"/>
              </a:solidFill>
              <a:latin typeface="VNI-Cooper" pitchFamily="2" charset="0"/>
            </a:endParaRPr>
          </a:p>
        </p:txBody>
      </p:sp>
      <p:sp>
        <p:nvSpPr>
          <p:cNvPr id="97285" name="AutoShape 5"/>
          <p:cNvSpPr>
            <a:spLocks noChangeArrowheads="1"/>
          </p:cNvSpPr>
          <p:nvPr/>
        </p:nvSpPr>
        <p:spPr bwMode="auto">
          <a:xfrm>
            <a:off x="1371600" y="3200400"/>
            <a:ext cx="6172200" cy="1371600"/>
          </a:xfrm>
          <a:prstGeom prst="wedgeEllipseCallout">
            <a:avLst>
              <a:gd name="adj1" fmla="val -48764"/>
              <a:gd name="adj2" fmla="val 4224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lành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mạnh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288" name="AutoShape 8"/>
          <p:cNvSpPr>
            <a:spLocks noChangeArrowheads="1"/>
          </p:cNvSpPr>
          <p:nvPr/>
        </p:nvSpPr>
        <p:spPr bwMode="auto">
          <a:xfrm>
            <a:off x="2286000" y="4800600"/>
            <a:ext cx="5334000" cy="1524000"/>
          </a:xfrm>
          <a:prstGeom prst="wedgeEllipseCallout">
            <a:avLst>
              <a:gd name="adj1" fmla="val -61579"/>
              <a:gd name="adj2" fmla="val 25000"/>
            </a:avLst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 smtClean="0">
                <a:latin typeface="Times New Roman" panose="02020603050405020304" pitchFamily="18" charset="0"/>
              </a:rPr>
              <a:t>Biểu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hiện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sai</a:t>
            </a:r>
            <a:r>
              <a:rPr lang="en-US" altLang="en-US" dirty="0"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</a:rPr>
              <a:t>thiếu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lành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mạnh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pic>
        <p:nvPicPr>
          <p:cNvPr id="16390" name="Picture 9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5026025"/>
            <a:ext cx="20002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animBg="1"/>
      <p:bldP spid="9728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457200" y="457200"/>
            <a:ext cx="4038600" cy="485775"/>
          </a:xfrm>
          <a:prstGeom prst="rect">
            <a:avLst/>
          </a:prstGeom>
          <a:noFill/>
          <a:ln w="28575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Times New Roman" panose="02020603050405020304" pitchFamily="18" charset="0"/>
              </a:rPr>
              <a:t>Biểu hiện đúng, lành mạnh</a:t>
            </a:r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4724400" y="457200"/>
            <a:ext cx="3962400" cy="485775"/>
          </a:xfrm>
          <a:prstGeom prst="rect">
            <a:avLst/>
          </a:prstGeom>
          <a:noFill/>
          <a:ln w="28575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660033"/>
                </a:solidFill>
                <a:latin typeface="Times New Roman" panose="02020603050405020304" pitchFamily="18" charset="0"/>
              </a:rPr>
              <a:t>Biểu hiện sai, thiếu lành mạnh</a:t>
            </a:r>
          </a:p>
        </p:txBody>
      </p:sp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457200" y="990600"/>
            <a:ext cx="4038600" cy="5461000"/>
          </a:xfrm>
          <a:prstGeom prst="rect">
            <a:avLst/>
          </a:prstGeom>
          <a:noFill/>
          <a:ln w="28575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Mọi thành viên tích cực học tập, tìm hiểu tình hình đất nước, địa phương;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Có nhu cầu, sở thích về văn hóa lành mạnh ( đọc sách báo, phim ảnh, nghệ thuật khác...);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Thường xuyên giúp đỡ nhau thực hiện tốt bổn phận với gia đình.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4724400" y="990600"/>
            <a:ext cx="3962400" cy="5461000"/>
          </a:xfrm>
          <a:prstGeom prst="rect">
            <a:avLst/>
          </a:prstGeom>
          <a:noFill/>
          <a:ln w="28575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>
                <a:solidFill>
                  <a:srgbClr val="660033"/>
                </a:solidFill>
                <a:latin typeface="Times New Roman" panose="02020603050405020304" pitchFamily="18" charset="0"/>
              </a:rPr>
              <a:t>Thành viên trong gia đình ăn chơi, đua đòi, sử dụng văn hóa phẩm độc hại;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>
                <a:solidFill>
                  <a:srgbClr val="660033"/>
                </a:solidFill>
                <a:latin typeface="Times New Roman" panose="02020603050405020304" pitchFamily="18" charset="0"/>
              </a:rPr>
              <a:t>Sa vào tệ nạn xã hội( rượu chè, cờ bạc, ma túy),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>
                <a:solidFill>
                  <a:srgbClr val="660033"/>
                </a:solidFill>
                <a:latin typeface="Times New Roman" panose="02020603050405020304" pitchFamily="18" charset="0"/>
              </a:rPr>
              <a:t>Thiếu tình cảm, trách nhiệm với gia đình, cư xử với nhau thiếu văn hóa, bạo lực gia đình.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altLang="en-US" sz="2800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7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9" grpId="0" animBg="1"/>
      <p:bldP spid="870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671638"/>
            <a:ext cx="507682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 descr="khong hoa th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81505">
            <a:off x="3581400" y="2871788"/>
            <a:ext cx="1600200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" descr="te n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14800"/>
            <a:ext cx="1981200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donng 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886200"/>
            <a:ext cx="21145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 descr="hoc sinh danh nha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76800"/>
            <a:ext cx="2286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 descr="bao luc gia din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2590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9" descr="D:\GA DTCD\Gia dinh van hoa tiet 2\tranh gia dinh\khong nhuong nhin nhau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0"/>
            <a:ext cx="19113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0" descr="D:\GA DTCD\Gia dinh van hoa tiet 2\tranh gia dinh\nghien mua sam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716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35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hòng, chống bạo lực gia đình: Thực trạng và giải phá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4966"/>
            <a:ext cx="4419600" cy="662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053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dn.thaibinhtv.vn/upload/news/10_2020/a1_0857561410202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5" t="10439" r="8579" b="3197"/>
          <a:stretch/>
        </p:blipFill>
        <p:spPr bwMode="auto">
          <a:xfrm>
            <a:off x="19050" y="609600"/>
            <a:ext cx="9124950" cy="498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619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4" descr="danh b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4191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1" name="Picture 5" descr="te n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2" name="Picture 6" descr="ga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52800"/>
            <a:ext cx="4191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4" name="Picture 8" descr="bao lu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52800"/>
            <a:ext cx="4724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-381000" y="6324600"/>
            <a:ext cx="952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SINH HOẠT THIẾU LÀNH MẠNH, BẠO LỰC GIA ĐÌNH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49275"/>
            <a:ext cx="4751388" cy="3152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549275"/>
            <a:ext cx="4594225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622675"/>
            <a:ext cx="444182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31750" y="11113"/>
            <a:ext cx="9112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3702050"/>
            <a:ext cx="4594225" cy="313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922588" y="6459538"/>
            <a:ext cx="555942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ĐIỀU NÊN TRÁNH TRONG GIA ĐÌNH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25488" y="703263"/>
            <a:ext cx="23888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 LỰC GIA ĐÌNH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7950" y="6281738"/>
            <a:ext cx="29017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 NAM KHINH NỮ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49775" y="3702050"/>
            <a:ext cx="1947969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 NẠN XÃ HỘI</a:t>
            </a:r>
          </a:p>
        </p:txBody>
      </p:sp>
    </p:spTree>
    <p:extLst>
      <p:ext uri="{BB962C8B-B14F-4D97-AF65-F5344CB8AC3E}">
        <p14:creationId xmlns:p14="http://schemas.microsoft.com/office/powerpoint/2010/main" val="383796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457200" y="5229225"/>
            <a:ext cx="8229600" cy="200660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ây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79388" y="260350"/>
            <a:ext cx="87137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 GIA ĐÌNH VĂN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2" descr="C:\Users\Administrator\Contacts\Desktop\Downloads\ngay-gia-dinh-v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303338"/>
            <a:ext cx="914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54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ln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 sz="2800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800" u="sng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Ý </a:t>
            </a:r>
            <a:r>
              <a:rPr lang="en-US" altLang="en-US" sz="2800" u="sng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2800" u="sng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u="sng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u="sng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u="sng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2800" u="sng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u="sng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xây</a:t>
            </a:r>
            <a:r>
              <a:rPr lang="en-US" altLang="en-US" sz="2800" u="sng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u="sng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dựng</a:t>
            </a:r>
            <a:r>
              <a:rPr lang="en-US" altLang="en-US" sz="2800" u="sng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u="sng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2800" u="sng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u="sng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en-US" sz="2800" u="sng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u="sng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800" u="sng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u="sng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US" sz="2800" u="sng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:</a:t>
            </a:r>
          </a:p>
          <a:p>
            <a:pPr marL="609600" indent="-609600" eaLnBrk="1" hangingPunct="1">
              <a:buFontTx/>
              <a:buChar char="-"/>
            </a:pPr>
            <a:r>
              <a:rPr lang="en-US" altLang="en-US" sz="2800" u="sng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2800" u="sng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u="sng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u="sng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u="sng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cá</a:t>
            </a:r>
            <a:r>
              <a:rPr lang="en-US" altLang="en-US" sz="2800" u="sng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u="sng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u="sng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u="sng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u="sng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u="sng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2800" u="sng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u="sng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en-US" sz="2800" u="sng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800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Gia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tổ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ấm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nuôi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dưỡng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dục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ình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đầy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đủ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đạo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đức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đem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hạnh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phúc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bền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vững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marL="609600" indent="-609600" eaLnBrk="1" hangingPunct="1">
              <a:buFontTx/>
              <a:buChar char="-"/>
            </a:pPr>
            <a:r>
              <a:rPr lang="en-US" altLang="en-US" sz="2800" u="sng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2800" u="sng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u="sng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u="sng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u="sng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xã</a:t>
            </a:r>
            <a:r>
              <a:rPr lang="en-US" altLang="en-US" sz="2800" u="sng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u="sng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sz="2800" u="sng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800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Gia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xã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 Gia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hạnh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phúc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yên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xã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mới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ổn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góp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xây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dựng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xã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minh,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tiến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hạnh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phúc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152400"/>
            <a:ext cx="3200400" cy="334962"/>
          </a:xfrm>
          <a:solidFill>
            <a:srgbClr val="00B0F0"/>
          </a:solidFill>
        </p:spPr>
        <p:txBody>
          <a:bodyPr/>
          <a:lstStyle/>
          <a:p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 DUNG BÀI VIẾT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85837" y="685800"/>
            <a:ext cx="6400800" cy="2285999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2200" b="1" dirty="0" smtClean="0">
                <a:latin typeface="Times New Roman" panose="02020603050405020304" pitchFamily="18" charset="0"/>
              </a:rPr>
              <a:t>1/ </a:t>
            </a:r>
            <a:r>
              <a:rPr lang="en-US" altLang="en-US" sz="2200" b="1" dirty="0" err="1" smtClean="0">
                <a:latin typeface="Times New Roman" panose="02020603050405020304" pitchFamily="18" charset="0"/>
              </a:rPr>
              <a:t>Tiêu</a:t>
            </a:r>
            <a:r>
              <a:rPr lang="en-US" altLang="en-US" sz="2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</a:rPr>
              <a:t>chuẩn</a:t>
            </a:r>
            <a:r>
              <a:rPr lang="en-US" altLang="en-US" sz="2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</a:rPr>
              <a:t>chính</a:t>
            </a:r>
            <a:r>
              <a:rPr lang="en-US" altLang="en-US" sz="2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</a:rPr>
              <a:t>của</a:t>
            </a:r>
            <a:r>
              <a:rPr lang="en-US" altLang="en-US" sz="2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</a:rPr>
              <a:t>gia</a:t>
            </a:r>
            <a:r>
              <a:rPr lang="en-US" altLang="en-US" sz="2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</a:rPr>
              <a:t>đình</a:t>
            </a:r>
            <a:r>
              <a:rPr lang="en-US" altLang="en-US" sz="2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</a:rPr>
              <a:t>văn</a:t>
            </a:r>
            <a:r>
              <a:rPr lang="en-US" altLang="en-US" sz="2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</a:rPr>
              <a:t>hóa</a:t>
            </a:r>
            <a:r>
              <a:rPr lang="en-US" altLang="en-US" sz="2200" b="1" dirty="0" smtClean="0">
                <a:latin typeface="Times New Roman" panose="02020603050405020304" pitchFamily="18" charset="0"/>
              </a:rPr>
              <a:t>: </a:t>
            </a:r>
          </a:p>
          <a:p>
            <a:pPr marL="812800" indent="-812800" eaLnBrk="1" hangingPunct="1">
              <a:buFontTx/>
              <a:buChar char="-"/>
            </a:pPr>
            <a:r>
              <a:rPr lang="en-US" altLang="en-US" sz="2200" dirty="0" smtClean="0">
                <a:latin typeface="Times New Roman" panose="02020603050405020304" pitchFamily="18" charset="0"/>
              </a:rPr>
              <a:t>Gia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đình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hòa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thuận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hạnh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phúc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tiến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bộ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;</a:t>
            </a:r>
          </a:p>
          <a:p>
            <a:pPr marL="812800" indent="-812800" eaLnBrk="1" hangingPunct="1">
              <a:buFontTx/>
              <a:buChar char="-"/>
            </a:pPr>
            <a:r>
              <a:rPr lang="en-US" altLang="en-US" sz="2200" dirty="0" err="1" smtClean="0">
                <a:latin typeface="Times New Roman" panose="02020603050405020304" pitchFamily="18" charset="0"/>
              </a:rPr>
              <a:t>Thực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hiện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kế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hoạch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hóa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gia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đình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;</a:t>
            </a:r>
          </a:p>
          <a:p>
            <a:pPr marL="812800" indent="-812800" eaLnBrk="1" hangingPunct="1">
              <a:buFontTx/>
              <a:buChar char="-"/>
            </a:pPr>
            <a:r>
              <a:rPr lang="en-US" altLang="en-US" sz="2200" dirty="0" err="1" smtClean="0">
                <a:latin typeface="Times New Roman" panose="02020603050405020304" pitchFamily="18" charset="0"/>
              </a:rPr>
              <a:t>Đoàn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kết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với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xóm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giềng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;</a:t>
            </a:r>
          </a:p>
          <a:p>
            <a:pPr marL="812800" indent="-812800" eaLnBrk="1" hangingPunct="1">
              <a:buFontTx/>
              <a:buChar char="-"/>
            </a:pPr>
            <a:r>
              <a:rPr lang="en-US" altLang="en-US" sz="2200" dirty="0" err="1" smtClean="0">
                <a:latin typeface="Times New Roman" panose="02020603050405020304" pitchFamily="18" charset="0"/>
              </a:rPr>
              <a:t>Làm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tốt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nghĩa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vụ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công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dân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90600" y="3581400"/>
            <a:ext cx="8001000" cy="3048000"/>
          </a:xfrm>
          <a:prstGeom prst="rect">
            <a:avLst/>
          </a:prstGeom>
          <a:solidFill>
            <a:srgbClr val="FFC000"/>
          </a:solidFill>
          <a:ln>
            <a:solidFill>
              <a:srgbClr val="FF3300"/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eaLnBrk="1" hangingPunct="1">
              <a:buFontTx/>
              <a:buNone/>
            </a:pPr>
            <a:r>
              <a:rPr lang="en-US" altLang="en-US" sz="2200" b="1" dirty="0" smtClean="0">
                <a:latin typeface="Times New Roman" panose="02020603050405020304" pitchFamily="18" charset="0"/>
              </a:rPr>
              <a:t>2/ Ý </a:t>
            </a:r>
            <a:r>
              <a:rPr lang="en-US" altLang="en-US" sz="2200" b="1" dirty="0" err="1" smtClean="0">
                <a:latin typeface="Times New Roman" panose="02020603050405020304" pitchFamily="18" charset="0"/>
              </a:rPr>
              <a:t>nghĩa</a:t>
            </a:r>
            <a:r>
              <a:rPr lang="en-US" altLang="en-US" sz="2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</a:rPr>
              <a:t>của</a:t>
            </a:r>
            <a:r>
              <a:rPr lang="en-US" altLang="en-US" sz="2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</a:rPr>
              <a:t>việc</a:t>
            </a:r>
            <a:r>
              <a:rPr lang="en-US" altLang="en-US" sz="2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</a:rPr>
              <a:t>xây</a:t>
            </a:r>
            <a:r>
              <a:rPr lang="en-US" altLang="en-US" sz="2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</a:rPr>
              <a:t>dựng</a:t>
            </a:r>
            <a:r>
              <a:rPr lang="en-US" altLang="en-US" sz="2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</a:rPr>
              <a:t>gia</a:t>
            </a:r>
            <a:r>
              <a:rPr lang="en-US" altLang="en-US" sz="2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</a:rPr>
              <a:t>đình</a:t>
            </a:r>
            <a:r>
              <a:rPr lang="en-US" altLang="en-US" sz="2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</a:rPr>
              <a:t>văn</a:t>
            </a:r>
            <a:r>
              <a:rPr lang="en-US" altLang="en-US" sz="2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</a:rPr>
              <a:t>hóa</a:t>
            </a:r>
            <a:r>
              <a:rPr lang="en-US" altLang="en-US" sz="2200" b="1" dirty="0" smtClean="0">
                <a:latin typeface="Times New Roman" panose="02020603050405020304" pitchFamily="18" charset="0"/>
              </a:rPr>
              <a:t>:</a:t>
            </a:r>
          </a:p>
          <a:p>
            <a:pPr marL="609600" indent="-609600" eaLnBrk="1" hangingPunct="1">
              <a:buFontTx/>
              <a:buChar char="-"/>
            </a:pPr>
            <a:r>
              <a:rPr lang="en-US" altLang="en-US" sz="2200" u="sng" dirty="0" err="1" smtClean="0">
                <a:latin typeface="Times New Roman" panose="02020603050405020304" pitchFamily="18" charset="0"/>
              </a:rPr>
              <a:t>Đối</a:t>
            </a:r>
            <a:r>
              <a:rPr lang="en-US" altLang="en-US" sz="2200" u="sng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u="sng" dirty="0" err="1" smtClean="0">
                <a:latin typeface="Times New Roman" panose="02020603050405020304" pitchFamily="18" charset="0"/>
              </a:rPr>
              <a:t>với</a:t>
            </a:r>
            <a:r>
              <a:rPr lang="en-US" altLang="en-US" sz="2200" u="sng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u="sng" dirty="0" err="1" smtClean="0">
                <a:latin typeface="Times New Roman" panose="02020603050405020304" pitchFamily="18" charset="0"/>
              </a:rPr>
              <a:t>cá</a:t>
            </a:r>
            <a:r>
              <a:rPr lang="en-US" altLang="en-US" sz="2200" u="sng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u="sng" dirty="0" err="1" smtClean="0">
                <a:latin typeface="Times New Roman" panose="02020603050405020304" pitchFamily="18" charset="0"/>
              </a:rPr>
              <a:t>nhân</a:t>
            </a:r>
            <a:r>
              <a:rPr lang="en-US" altLang="en-US" sz="2200" u="sng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u="sng" dirty="0" err="1" smtClean="0">
                <a:latin typeface="Times New Roman" panose="02020603050405020304" pitchFamily="18" charset="0"/>
              </a:rPr>
              <a:t>và</a:t>
            </a:r>
            <a:r>
              <a:rPr lang="en-US" altLang="en-US" sz="2200" u="sng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u="sng" dirty="0" err="1" smtClean="0">
                <a:latin typeface="Times New Roman" panose="02020603050405020304" pitchFamily="18" charset="0"/>
              </a:rPr>
              <a:t>gia</a:t>
            </a:r>
            <a:r>
              <a:rPr lang="en-US" altLang="en-US" sz="2200" u="sng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u="sng" dirty="0" err="1" smtClean="0">
                <a:latin typeface="Times New Roman" panose="02020603050405020304" pitchFamily="18" charset="0"/>
              </a:rPr>
              <a:t>đình</a:t>
            </a:r>
            <a:r>
              <a:rPr lang="en-US" altLang="en-US" sz="2200" u="sng" dirty="0" smtClean="0">
                <a:latin typeface="Times New Roman" panose="02020603050405020304" pitchFamily="18" charset="0"/>
              </a:rPr>
              <a:t>: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Gia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đình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là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tổ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ấm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nuôi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dưỡng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giáo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dục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mỗi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con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người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.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Hình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thành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nên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những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con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người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phát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triển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đầy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đủ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sống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có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văn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hóa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có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đạo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đức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đem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lại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hạnh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phúc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và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sự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phát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triển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bền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vững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cho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gia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đình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.</a:t>
            </a:r>
          </a:p>
          <a:p>
            <a:pPr marL="609600" indent="-609600" eaLnBrk="1" hangingPunct="1">
              <a:buFontTx/>
              <a:buChar char="-"/>
            </a:pPr>
            <a:r>
              <a:rPr lang="en-US" altLang="en-US" sz="2200" u="sng" dirty="0" err="1" smtClean="0">
                <a:latin typeface="Times New Roman" panose="02020603050405020304" pitchFamily="18" charset="0"/>
              </a:rPr>
              <a:t>Đối</a:t>
            </a:r>
            <a:r>
              <a:rPr lang="en-US" altLang="en-US" sz="2200" u="sng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u="sng" dirty="0" err="1" smtClean="0">
                <a:latin typeface="Times New Roman" panose="02020603050405020304" pitchFamily="18" charset="0"/>
              </a:rPr>
              <a:t>với</a:t>
            </a:r>
            <a:r>
              <a:rPr lang="en-US" altLang="en-US" sz="2200" u="sng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u="sng" dirty="0" err="1" smtClean="0">
                <a:latin typeface="Times New Roman" panose="02020603050405020304" pitchFamily="18" charset="0"/>
              </a:rPr>
              <a:t>xã</a:t>
            </a:r>
            <a:r>
              <a:rPr lang="en-US" altLang="en-US" sz="2200" u="sng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u="sng" dirty="0" err="1" smtClean="0">
                <a:latin typeface="Times New Roman" panose="02020603050405020304" pitchFamily="18" charset="0"/>
              </a:rPr>
              <a:t>hội</a:t>
            </a:r>
            <a:r>
              <a:rPr lang="en-US" altLang="en-US" sz="2200" u="sng" dirty="0" smtClean="0">
                <a:latin typeface="Times New Roman" panose="02020603050405020304" pitchFamily="18" charset="0"/>
              </a:rPr>
              <a:t>: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Gia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đình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là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tế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bào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của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xã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hội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. Gia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đình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có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hạnh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phúc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bình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yên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thì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xã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hội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mới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ổn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định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góp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phần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xây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dựng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xã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hội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văn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minh,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tiến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bộ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hạnh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</a:rPr>
              <a:t>phúc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610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ác tiêu chuẩn xét &amp;#39;Gia đình văn hóa&amp;#39; theo quy định mới |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2400"/>
            <a:ext cx="9144000" cy="592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6120825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Truyện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đọc</a:t>
            </a:r>
            <a:r>
              <a:rPr lang="en-US" sz="3200" dirty="0" smtClean="0">
                <a:solidFill>
                  <a:srgbClr val="FF0000"/>
                </a:solidFill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gia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đình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văn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hóa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Lành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cơm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ngọt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canh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B.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Thuận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hòa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C.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Rách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lề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giữ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giấy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D.Vợ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tát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cạn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chồng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cũng</a:t>
            </a:r>
            <a:endParaRPr lang="en-US" altLang="en-US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453" name="WordArt 5"/>
          <p:cNvSpPr>
            <a:spLocks noChangeArrowheads="1" noChangeShapeType="1" noTextEdit="1"/>
          </p:cNvSpPr>
          <p:nvPr/>
        </p:nvSpPr>
        <p:spPr bwMode="auto">
          <a:xfrm>
            <a:off x="823913" y="533400"/>
            <a:ext cx="7496175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ĐẢO CHỮ ĐOÁN NGHĨA</a:t>
            </a:r>
            <a:endParaRPr lang="en-US" sz="3600" kern="10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ngheo d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33400"/>
            <a:ext cx="4343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1" name="AutoShape 7"/>
          <p:cNvSpPr>
            <a:spLocks noChangeArrowheads="1"/>
          </p:cNvSpPr>
          <p:nvPr/>
        </p:nvSpPr>
        <p:spPr bwMode="auto">
          <a:xfrm>
            <a:off x="228600" y="5143500"/>
            <a:ext cx="3733800" cy="609600"/>
          </a:xfrm>
          <a:prstGeom prst="wedgeEllipseCallout">
            <a:avLst>
              <a:gd name="adj1" fmla="val -12671"/>
              <a:gd name="adj2" fmla="val -111718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GIA ĐÌNH ÍT CON</a:t>
            </a:r>
          </a:p>
        </p:txBody>
      </p:sp>
      <p:pic>
        <p:nvPicPr>
          <p:cNvPr id="22535" name="Picture 10" descr="949f56642041d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"/>
            <a:ext cx="4572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5" name="AutoShape 11"/>
          <p:cNvSpPr>
            <a:spLocks noChangeArrowheads="1"/>
          </p:cNvSpPr>
          <p:nvPr/>
        </p:nvSpPr>
        <p:spPr bwMode="auto">
          <a:xfrm>
            <a:off x="5029200" y="5024437"/>
            <a:ext cx="3733800" cy="685800"/>
          </a:xfrm>
          <a:prstGeom prst="wedgeEllipseCallout">
            <a:avLst>
              <a:gd name="adj1" fmla="val -18792"/>
              <a:gd name="adj2" fmla="val -82639"/>
            </a:avLst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GIA ĐÌNH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ĐÔNG 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1" grpId="0" animBg="1"/>
      <p:bldP spid="9319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ngheo d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33400"/>
            <a:ext cx="4343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8" name="Line 4"/>
          <p:cNvSpPr>
            <a:spLocks noChangeShapeType="1"/>
          </p:cNvSpPr>
          <p:nvPr/>
        </p:nvSpPr>
        <p:spPr bwMode="auto">
          <a:xfrm>
            <a:off x="7086600" y="5486400"/>
            <a:ext cx="0" cy="457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3193" name="Group 9"/>
          <p:cNvGrpSpPr>
            <a:grpSpLocks/>
          </p:cNvGrpSpPr>
          <p:nvPr/>
        </p:nvGrpSpPr>
        <p:grpSpPr bwMode="auto">
          <a:xfrm>
            <a:off x="5715000" y="5943600"/>
            <a:ext cx="2819400" cy="685800"/>
            <a:chOff x="2544" y="3792"/>
            <a:chExt cx="1776" cy="432"/>
          </a:xfrm>
        </p:grpSpPr>
        <p:sp>
          <p:nvSpPr>
            <p:cNvPr id="22541" name="Text Box 5"/>
            <p:cNvSpPr txBox="1">
              <a:spLocks noChangeArrowheads="1"/>
            </p:cNvSpPr>
            <p:nvPr/>
          </p:nvSpPr>
          <p:spPr bwMode="auto">
            <a:xfrm>
              <a:off x="2544" y="3840"/>
              <a:ext cx="17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660033"/>
                  </a:solidFill>
                  <a:latin typeface="Times New Roman" panose="02020603050405020304" pitchFamily="18" charset="0"/>
                </a:rPr>
                <a:t>ĐÓI NGHÈO</a:t>
              </a:r>
            </a:p>
          </p:txBody>
        </p:sp>
        <p:sp>
          <p:nvSpPr>
            <p:cNvPr id="22542" name="Oval 6"/>
            <p:cNvSpPr>
              <a:spLocks noChangeArrowheads="1"/>
            </p:cNvSpPr>
            <p:nvPr/>
          </p:nvSpPr>
          <p:spPr bwMode="auto">
            <a:xfrm>
              <a:off x="2592" y="3792"/>
              <a:ext cx="1536" cy="432"/>
            </a:xfrm>
            <a:prstGeom prst="ellips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93191" name="AutoShape 7"/>
          <p:cNvSpPr>
            <a:spLocks noChangeArrowheads="1"/>
          </p:cNvSpPr>
          <p:nvPr/>
        </p:nvSpPr>
        <p:spPr bwMode="auto">
          <a:xfrm>
            <a:off x="228600" y="4876800"/>
            <a:ext cx="3733800" cy="609600"/>
          </a:xfrm>
          <a:prstGeom prst="wedgeEllipseCallout">
            <a:avLst>
              <a:gd name="adj1" fmla="val -12671"/>
              <a:gd name="adj2" fmla="val -111718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GIA ĐÌNH ÍT CON</a:t>
            </a:r>
          </a:p>
        </p:txBody>
      </p:sp>
      <p:sp>
        <p:nvSpPr>
          <p:cNvPr id="22534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6400800"/>
            <a:ext cx="381000" cy="304800"/>
          </a:xfrm>
          <a:prstGeom prst="actionButtonBlank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2535" name="Picture 10" descr="949f56642041d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"/>
            <a:ext cx="4572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5" name="AutoShape 11"/>
          <p:cNvSpPr>
            <a:spLocks noChangeArrowheads="1"/>
          </p:cNvSpPr>
          <p:nvPr/>
        </p:nvSpPr>
        <p:spPr bwMode="auto">
          <a:xfrm>
            <a:off x="5105400" y="4800600"/>
            <a:ext cx="3733800" cy="685800"/>
          </a:xfrm>
          <a:prstGeom prst="wedgeEllipseCallout">
            <a:avLst>
              <a:gd name="adj1" fmla="val -18792"/>
              <a:gd name="adj2" fmla="val -82639"/>
            </a:avLst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GIA ĐÌNH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ĐÔNG CON</a:t>
            </a:r>
          </a:p>
        </p:txBody>
      </p:sp>
      <p:grpSp>
        <p:nvGrpSpPr>
          <p:cNvPr id="93196" name="Group 12"/>
          <p:cNvGrpSpPr>
            <a:grpSpLocks/>
          </p:cNvGrpSpPr>
          <p:nvPr/>
        </p:nvGrpSpPr>
        <p:grpSpPr bwMode="auto">
          <a:xfrm>
            <a:off x="533400" y="5943600"/>
            <a:ext cx="2819400" cy="685800"/>
            <a:chOff x="2544" y="3792"/>
            <a:chExt cx="1776" cy="432"/>
          </a:xfrm>
        </p:grpSpPr>
        <p:sp>
          <p:nvSpPr>
            <p:cNvPr id="22539" name="Text Box 13"/>
            <p:cNvSpPr txBox="1">
              <a:spLocks noChangeArrowheads="1"/>
            </p:cNvSpPr>
            <p:nvPr/>
          </p:nvSpPr>
          <p:spPr bwMode="auto">
            <a:xfrm>
              <a:off x="2544" y="3840"/>
              <a:ext cx="17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 smtClean="0">
                  <a:solidFill>
                    <a:srgbClr val="660033"/>
                  </a:solidFill>
                  <a:latin typeface="Times New Roman" panose="02020603050405020304" pitchFamily="18" charset="0"/>
                </a:rPr>
                <a:t>ĐẦY ĐỦ</a:t>
              </a:r>
              <a:endParaRPr lang="en-US" altLang="en-US" sz="2800" dirty="0">
                <a:solidFill>
                  <a:srgbClr val="660033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540" name="Oval 14"/>
            <p:cNvSpPr>
              <a:spLocks noChangeArrowheads="1"/>
            </p:cNvSpPr>
            <p:nvPr/>
          </p:nvSpPr>
          <p:spPr bwMode="auto">
            <a:xfrm>
              <a:off x="2592" y="3792"/>
              <a:ext cx="1536" cy="432"/>
            </a:xfrm>
            <a:prstGeom prst="ellips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93199" name="Line 15"/>
          <p:cNvSpPr>
            <a:spLocks noChangeShapeType="1"/>
          </p:cNvSpPr>
          <p:nvPr/>
        </p:nvSpPr>
        <p:spPr bwMode="auto">
          <a:xfrm>
            <a:off x="1905000" y="5486400"/>
            <a:ext cx="0" cy="457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9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 animBg="1"/>
      <p:bldP spid="93191" grpId="0" animBg="1"/>
      <p:bldP spid="93195" grpId="0" animBg="1"/>
      <p:bldP spid="9319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-"/>
            </a:pPr>
            <a:r>
              <a:rPr lang="en-US" altLang="en-US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cũ</a:t>
            </a:r>
            <a:r>
              <a:rPr lang="en-US" altLang="en-US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nắm</a:t>
            </a:r>
            <a:r>
              <a:rPr lang="en-US" altLang="en-US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kỹ</a:t>
            </a:r>
            <a:r>
              <a:rPr lang="en-US" altLang="en-US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US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lành</a:t>
            </a:r>
            <a:r>
              <a:rPr lang="en-US" altLang="en-US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mạnh</a:t>
            </a:r>
            <a:r>
              <a:rPr lang="en-US" altLang="en-US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US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lành</a:t>
            </a:r>
            <a:r>
              <a:rPr lang="en-US" altLang="en-US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mạnh</a:t>
            </a:r>
            <a:r>
              <a:rPr lang="en-US" altLang="en-US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Char char="-"/>
            </a:pPr>
            <a:r>
              <a:rPr lang="en-US" altLang="en-US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Sưu</a:t>
            </a:r>
            <a:r>
              <a:rPr lang="en-US" altLang="en-US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tầm</a:t>
            </a:r>
            <a:r>
              <a:rPr lang="en-US" altLang="en-US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ca </a:t>
            </a:r>
            <a:r>
              <a:rPr lang="en-US" altLang="en-US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dao</a:t>
            </a:r>
            <a:r>
              <a:rPr lang="en-US" altLang="en-US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en-US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en-US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Char char="-"/>
            </a:pPr>
            <a:r>
              <a:rPr lang="en-US" altLang="en-US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năm</a:t>
            </a:r>
            <a:endParaRPr lang="en-US" altLang="en-US" dirty="0" smtClean="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WordArt 4"/>
          <p:cNvSpPr>
            <a:spLocks noChangeArrowheads="1" noChangeShapeType="1" noTextEdit="1"/>
          </p:cNvSpPr>
          <p:nvPr/>
        </p:nvSpPr>
        <p:spPr bwMode="auto">
          <a:xfrm>
            <a:off x="1852613" y="914400"/>
            <a:ext cx="5438775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sz="3600" kern="1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457200" y="5105400"/>
            <a:ext cx="1752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</a:rPr>
              <a:t>Gia đình</a:t>
            </a:r>
          </a:p>
        </p:txBody>
      </p:sp>
      <p:sp>
        <p:nvSpPr>
          <p:cNvPr id="101383" name="Oval 7"/>
          <p:cNvSpPr>
            <a:spLocks noChangeArrowheads="1"/>
          </p:cNvSpPr>
          <p:nvPr/>
        </p:nvSpPr>
        <p:spPr bwMode="auto">
          <a:xfrm>
            <a:off x="304800" y="4876800"/>
            <a:ext cx="2057400" cy="990600"/>
          </a:xfrm>
          <a:prstGeom prst="ellipse">
            <a:avLst/>
          </a:prstGeom>
          <a:noFill/>
          <a:ln w="38100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01400" name="Group 24"/>
          <p:cNvGrpSpPr>
            <a:grpSpLocks/>
          </p:cNvGrpSpPr>
          <p:nvPr/>
        </p:nvGrpSpPr>
        <p:grpSpPr bwMode="auto">
          <a:xfrm>
            <a:off x="1295400" y="1752600"/>
            <a:ext cx="7620000" cy="2505076"/>
            <a:chOff x="816" y="1104"/>
            <a:chExt cx="4800" cy="1578"/>
          </a:xfrm>
        </p:grpSpPr>
        <p:sp>
          <p:nvSpPr>
            <p:cNvPr id="7175" name="AutoShape 19"/>
            <p:cNvSpPr>
              <a:spLocks noChangeArrowheads="1"/>
            </p:cNvSpPr>
            <p:nvPr/>
          </p:nvSpPr>
          <p:spPr bwMode="auto">
            <a:xfrm>
              <a:off x="816" y="1104"/>
              <a:ext cx="4800" cy="1488"/>
            </a:xfrm>
            <a:prstGeom prst="cloudCallout">
              <a:avLst>
                <a:gd name="adj1" fmla="val -43125"/>
                <a:gd name="adj2" fmla="val 81116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76" name="Text Box 22"/>
            <p:cNvSpPr txBox="1">
              <a:spLocks noChangeArrowheads="1"/>
            </p:cNvSpPr>
            <p:nvPr/>
          </p:nvSpPr>
          <p:spPr bwMode="auto">
            <a:xfrm>
              <a:off x="1344" y="1344"/>
              <a:ext cx="3814" cy="1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 err="1">
                  <a:latin typeface="Times New Roman" panose="02020603050405020304" pitchFamily="18" charset="0"/>
                </a:rPr>
                <a:t>Tập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hợp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người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cùng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sống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chung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thành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một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đơn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vị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nhỏ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nhất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trong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xã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hội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,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gắn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bó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với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nhau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bằng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quan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hệ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hôn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nhân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và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 smtClean="0">
                  <a:latin typeface="Times New Roman" panose="02020603050405020304" pitchFamily="18" charset="0"/>
                </a:rPr>
                <a:t>huyết</a:t>
              </a:r>
              <a:r>
                <a:rPr lang="en-US" altLang="en-US" sz="2400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 smtClean="0">
                  <a:latin typeface="Times New Roman" panose="02020603050405020304" pitchFamily="18" charset="0"/>
                </a:rPr>
                <a:t>thống</a:t>
              </a:r>
              <a:r>
                <a:rPr lang="en-US" altLang="en-US" sz="2400" dirty="0" smtClean="0">
                  <a:latin typeface="Times New Roman" panose="02020603050405020304" pitchFamily="18" charset="0"/>
                </a:rPr>
                <a:t>,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thường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gồm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có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vợ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chồng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, cha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mẹ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, con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cái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.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400" dirty="0">
                <a:solidFill>
                  <a:srgbClr val="00CC0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7174" name="Picture 2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624388"/>
            <a:ext cx="2438400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AutoShape 2"/>
          <p:cNvSpPr>
            <a:spLocks noChangeArrowheads="1"/>
          </p:cNvSpPr>
          <p:nvPr/>
        </p:nvSpPr>
        <p:spPr bwMode="auto">
          <a:xfrm>
            <a:off x="4648200" y="685800"/>
            <a:ext cx="609600" cy="457200"/>
          </a:xfrm>
          <a:prstGeom prst="leftArrow">
            <a:avLst>
              <a:gd name="adj1" fmla="val 50000"/>
              <a:gd name="adj2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3300"/>
              </a:solidFill>
            </a:endParaRP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5257800" y="5486400"/>
            <a:ext cx="3886200" cy="882650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</a:rPr>
              <a:t>Gia đình 4 thế hệ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(ông-bà, cha-mẹ, con, cháu)</a:t>
            </a:r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auto">
          <a:xfrm>
            <a:off x="4572000" y="5638800"/>
            <a:ext cx="609600" cy="457200"/>
          </a:xfrm>
          <a:prstGeom prst="leftArrow">
            <a:avLst>
              <a:gd name="adj1" fmla="val 50000"/>
              <a:gd name="adj2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3300"/>
              </a:solidFill>
            </a:endParaRPr>
          </a:p>
        </p:txBody>
      </p:sp>
      <p:grpSp>
        <p:nvGrpSpPr>
          <p:cNvPr id="75781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8200" name="Picture 6" descr="949f56642041d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880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1" name="Picture 7" descr="BDV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92"/>
              <a:ext cx="2880" cy="2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Picture 8" descr="bua-com-gia-dinh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912"/>
              <a:ext cx="2736" cy="2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5786" name="AutoShape 10"/>
          <p:cNvSpPr>
            <a:spLocks noChangeArrowheads="1"/>
          </p:cNvSpPr>
          <p:nvPr/>
        </p:nvSpPr>
        <p:spPr bwMode="auto">
          <a:xfrm>
            <a:off x="4800600" y="4038600"/>
            <a:ext cx="4038600" cy="1219200"/>
          </a:xfrm>
          <a:prstGeom prst="star16">
            <a:avLst>
              <a:gd name="adj" fmla="val 37500"/>
            </a:avLst>
          </a:prstGeom>
          <a:solidFill>
            <a:srgbClr val="FFFF99"/>
          </a:solidFill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</a:rPr>
              <a:t>Gia đình 3 thế hệ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1800" b="1">
                <a:latin typeface="Times New Roman" panose="02020603050405020304" pitchFamily="18" charset="0"/>
              </a:rPr>
              <a:t>ông-bà, cha-mẹ, con)</a:t>
            </a:r>
          </a:p>
        </p:txBody>
      </p:sp>
      <p:sp>
        <p:nvSpPr>
          <p:cNvPr id="75787" name="Text Box 11"/>
          <p:cNvSpPr txBox="1">
            <a:spLocks noChangeArrowheads="1"/>
          </p:cNvSpPr>
          <p:nvPr/>
        </p:nvSpPr>
        <p:spPr bwMode="auto">
          <a:xfrm>
            <a:off x="5486400" y="304800"/>
            <a:ext cx="2895600" cy="882650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</a:rPr>
              <a:t>Gia đình 2 thế hệ</a:t>
            </a:r>
            <a:r>
              <a:rPr lang="en-US" altLang="en-US" sz="2000" b="1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CC00FF"/>
                </a:solidFill>
                <a:latin typeface="Times New Roman" panose="02020603050405020304" pitchFamily="18" charset="0"/>
              </a:rPr>
              <a:t>(Cha-mẹ, con)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nimBg="1"/>
      <p:bldP spid="75779" grpId="0" animBg="1"/>
      <p:bldP spid="75780" grpId="0" animBg="1"/>
      <p:bldP spid="75786" grpId="0" animBg="1"/>
      <p:bldP spid="7578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kythuatin.com/hinhanh/28099_1323071760_cuhao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8305800" cy="587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6324600"/>
            <a:ext cx="6934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GIẤY CHỨNG NHẬN GIA ĐÌNH VĂN HÓA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b="1" u="sng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BÀI 9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/>
            </a:r>
            <a:br>
              <a:rPr lang="en-US" altLang="en-US" sz="2800" dirty="0" smtClean="0">
                <a:latin typeface="Times New Roman" panose="02020603050405020304" pitchFamily="18" charset="0"/>
              </a:rPr>
            </a:b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XÂY DỰNG GIA ĐÌNH VĂN HÓA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12800" indent="-812800" eaLnBrk="1" hangingPunct="1">
              <a:buFontTx/>
              <a:buAutoNum type="romanUcPeriod"/>
            </a:pPr>
            <a:r>
              <a:rPr lang="en-US" altLang="en-US" sz="3600" u="sng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3600" u="sng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en-US" sz="3600" u="sng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u="sng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u="sng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u="sng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:</a:t>
            </a:r>
          </a:p>
          <a:p>
            <a:pPr marL="812800" indent="-812800" eaLnBrk="1" hangingPunct="1">
              <a:buFontTx/>
              <a:buAutoNum type="arabicPeriod"/>
            </a:pPr>
            <a:r>
              <a:rPr lang="en-US" altLang="en-US" u="sng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Tiêu</a:t>
            </a:r>
            <a:r>
              <a:rPr lang="en-US" altLang="en-US" u="sng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u="sng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chuẩn</a:t>
            </a:r>
            <a:r>
              <a:rPr lang="en-US" altLang="en-US" u="sng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u="sng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u="sng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u="sng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u="sng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u="sng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u="sng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u="sng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en-US" u="sng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u="sng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u="sng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u="sng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US" u="sng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</a:p>
          <a:p>
            <a:pPr marL="812800" indent="-812800" eaLnBrk="1" hangingPunct="1">
              <a:buFontTx/>
              <a:buChar char="-"/>
            </a:pP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Gia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hòa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thuận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hạnh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phúc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tiến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;</a:t>
            </a:r>
          </a:p>
          <a:p>
            <a:pPr marL="812800" indent="-812800" eaLnBrk="1" hangingPunct="1">
              <a:buFontTx/>
              <a:buChar char="-"/>
            </a:pP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kế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hoạch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;</a:t>
            </a:r>
          </a:p>
          <a:p>
            <a:pPr marL="812800" indent="-812800" eaLnBrk="1" hangingPunct="1">
              <a:buFontTx/>
              <a:buChar char="-"/>
            </a:pP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Đoàn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xóm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giềng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;</a:t>
            </a:r>
          </a:p>
          <a:p>
            <a:pPr marL="812800" indent="-812800" eaLnBrk="1" hangingPunct="1">
              <a:buFontTx/>
              <a:buChar char="-"/>
            </a:pP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vụ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0244" name="Picture 4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026025"/>
            <a:ext cx="24384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595438"/>
            <a:ext cx="54483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 descr="moi nguoi mot viec t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8600"/>
            <a:ext cx="190500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gia dinh 1 con hanh phu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514600"/>
            <a:ext cx="1600200" cy="102711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WordArt 7"/>
          <p:cNvSpPr>
            <a:spLocks noChangeArrowheads="1" noChangeShapeType="1" noTextEdit="1"/>
          </p:cNvSpPr>
          <p:nvPr/>
        </p:nvSpPr>
        <p:spPr bwMode="auto">
          <a:xfrm>
            <a:off x="3810000" y="2590800"/>
            <a:ext cx="1219200" cy="533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</a:rPr>
              <a:t>GIA ĐÌNH VĂN HÓA</a:t>
            </a:r>
          </a:p>
        </p:txBody>
      </p:sp>
      <p:pic>
        <p:nvPicPr>
          <p:cNvPr id="4102" name="Picture 8" descr="hoa h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05200"/>
            <a:ext cx="17716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9" descr="hanh phuc b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2057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0" descr="thuc hien ke hoach hoa gia din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295400"/>
            <a:ext cx="17526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1" descr="imag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0"/>
            <a:ext cx="203835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2" descr="nop thu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181600"/>
            <a:ext cx="19145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98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 descr="http://3.bp.blogspot.com/-D2eHd0vQaFk/T8mOb0Voj_I/AAAAAAAAABg/jYunIgdJh_Q/s400/t%25E1%25BB%259D+r%25C6%25A1i+tuy%25C3%25AAn+truy%25E1%25BB%2581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52400"/>
            <a:ext cx="8503656" cy="656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700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marL="812800" indent="-812800" eaLnBrk="1" hangingPunct="1">
              <a:buFontTx/>
              <a:buNone/>
            </a:pPr>
            <a:endParaRPr lang="en-US" altLang="en-US" sz="3600" u="sng" dirty="0" smtClean="0">
              <a:solidFill>
                <a:srgbClr val="660033"/>
              </a:solidFill>
              <a:latin typeface="Times New Roman" panose="02020603050405020304" pitchFamily="18" charset="0"/>
            </a:endParaRPr>
          </a:p>
          <a:p>
            <a:pPr marL="812800" indent="-812800" eaLnBrk="1" hangingPunct="1">
              <a:buFontTx/>
              <a:buAutoNum type="arabicPeriod"/>
            </a:pPr>
            <a:r>
              <a:rPr lang="en-US" altLang="en-US" u="sng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Tiêu</a:t>
            </a:r>
            <a:r>
              <a:rPr lang="en-US" altLang="en-US" u="sng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u="sng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chuẩn</a:t>
            </a:r>
            <a:r>
              <a:rPr lang="en-US" altLang="en-US" u="sng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u="sng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u="sng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u="sng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u="sng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u="sng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u="sng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u="sng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en-US" u="sng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u="sng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u="sng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u="sng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US" u="sng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</a:p>
          <a:p>
            <a:pPr marL="812800" indent="-812800" eaLnBrk="1" hangingPunct="1">
              <a:buFontTx/>
              <a:buChar char="-"/>
            </a:pPr>
            <a:r>
              <a:rPr lang="en-US" altLang="en-US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Gia </a:t>
            </a:r>
            <a:r>
              <a:rPr lang="en-US" altLang="en-US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en-US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hòa</a:t>
            </a:r>
            <a:r>
              <a:rPr lang="en-US" altLang="en-US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thuận</a:t>
            </a:r>
            <a:r>
              <a:rPr lang="en-US" altLang="en-US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hạnh</a:t>
            </a:r>
            <a:r>
              <a:rPr lang="en-US" altLang="en-US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phúc</a:t>
            </a:r>
            <a:r>
              <a:rPr lang="en-US" altLang="en-US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tiến</a:t>
            </a:r>
            <a:r>
              <a:rPr lang="en-US" altLang="en-US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;</a:t>
            </a:r>
          </a:p>
          <a:p>
            <a:pPr marL="812800" indent="-812800" eaLnBrk="1" hangingPunct="1">
              <a:buFontTx/>
              <a:buChar char="-"/>
            </a:pPr>
            <a:r>
              <a:rPr lang="en-US" altLang="en-US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kế</a:t>
            </a:r>
            <a:r>
              <a:rPr lang="en-US" altLang="en-US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hoạch</a:t>
            </a:r>
            <a:r>
              <a:rPr lang="en-US" altLang="en-US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US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en-US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;</a:t>
            </a:r>
          </a:p>
          <a:p>
            <a:pPr marL="812800" indent="-812800" eaLnBrk="1" hangingPunct="1">
              <a:buFontTx/>
              <a:buChar char="-"/>
            </a:pPr>
            <a:r>
              <a:rPr lang="en-US" altLang="en-US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Đoàn</a:t>
            </a:r>
            <a:r>
              <a:rPr lang="en-US" altLang="en-US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xóm</a:t>
            </a:r>
            <a:r>
              <a:rPr lang="en-US" altLang="en-US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giềng</a:t>
            </a:r>
            <a:r>
              <a:rPr lang="en-US" altLang="en-US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;</a:t>
            </a:r>
          </a:p>
          <a:p>
            <a:pPr marL="812800" indent="-812800" eaLnBrk="1" hangingPunct="1">
              <a:buFontTx/>
              <a:buChar char="-"/>
            </a:pPr>
            <a:r>
              <a:rPr lang="en-US" altLang="en-US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en-US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vụ</a:t>
            </a:r>
            <a:r>
              <a:rPr lang="en-US" altLang="en-US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6021" name="AutoShape 5"/>
          <p:cNvSpPr>
            <a:spLocks noChangeArrowheads="1"/>
          </p:cNvSpPr>
          <p:nvPr/>
        </p:nvSpPr>
        <p:spPr bwMode="auto">
          <a:xfrm flipH="1" flipV="1">
            <a:off x="4876800" y="4648200"/>
            <a:ext cx="4114800" cy="2057400"/>
          </a:xfrm>
          <a:prstGeom prst="wedgeRoundRectCallout">
            <a:avLst>
              <a:gd name="adj1" fmla="val 26968"/>
              <a:gd name="adj2" fmla="val 71065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>
                <a:solidFill>
                  <a:srgbClr val="FF3300"/>
                </a:solidFill>
                <a:latin typeface="Times New Roman" panose="02020603050405020304" pitchFamily="18" charset="0"/>
              </a:rPr>
              <a:t>Chấp hành tốt chủ trương của  Đảng và Nhà nước.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>
                <a:solidFill>
                  <a:srgbClr val="FF3300"/>
                </a:solidFill>
                <a:latin typeface="Times New Roman" panose="02020603050405020304" pitchFamily="18" charset="0"/>
              </a:rPr>
              <a:t> Nghiêm chỉnh thực hiện các qui định của pháp luật.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292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144073c248a650536105e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43525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Windows 7"/>
  <p:tag name="AS_RELEASE_DATE" val="2010.09.05"/>
  <p:tag name="AS_VERSION" val="2.4.0.0"/>
  <p:tag name="AS_TITLE" val="Aspose.Slides for Java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3157</TotalTime>
  <Words>820</Words>
  <Application>Microsoft Office PowerPoint</Application>
  <PresentationFormat>On-screen Show (4:3)</PresentationFormat>
  <Paragraphs>77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Tahoma</vt:lpstr>
      <vt:lpstr>Times New Roman</vt:lpstr>
      <vt:lpstr>VNI-Cooper</vt:lpstr>
      <vt:lpstr>Default Design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9 XÂY DỰNG GIA ĐÌNH VĂN HÓA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NỘI DUNG BÀI VIẾT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iMindMap</dc:creator>
  <cp:lastModifiedBy>Windows User</cp:lastModifiedBy>
  <cp:revision>255</cp:revision>
  <dcterms:created xsi:type="dcterms:W3CDTF">2011-11-16T14:11:20Z</dcterms:created>
  <dcterms:modified xsi:type="dcterms:W3CDTF">2021-11-29T00:42:38Z</dcterms:modified>
</cp:coreProperties>
</file>