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1" r:id="rId4"/>
    <p:sldId id="262" r:id="rId5"/>
    <p:sldId id="275" r:id="rId6"/>
    <p:sldId id="276" r:id="rId7"/>
    <p:sldId id="273" r:id="rId8"/>
    <p:sldId id="263" r:id="rId9"/>
    <p:sldId id="270" r:id="rId10"/>
    <p:sldId id="264" r:id="rId11"/>
    <p:sldId id="265" r:id="rId12"/>
    <p:sldId id="266" r:id="rId13"/>
    <p:sldId id="277" r:id="rId14"/>
    <p:sldId id="27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CA"/>
    <a:srgbClr val="EBFCFD"/>
    <a:srgbClr val="FE4F96"/>
    <a:srgbClr val="B895DE"/>
    <a:srgbClr val="A2DAF3"/>
    <a:srgbClr val="A7D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6D8FDC-2E96-49E6-90CA-99BF87374454}" type="datetimeFigureOut">
              <a:rPr lang="en-US" smtClean="0"/>
              <a:pPr/>
              <a:t>11/14/2021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228FED-CF1A-4054-8EA2-16EFC8E81275}" type="slidenum">
              <a:rPr lang="en-US" smtClean="0"/>
              <a:pPr/>
              <a:t>‹#›</a:t>
            </a:fld>
            <a:endParaRPr lang="en-US"/>
          </a:p>
        </p:txBody>
      </p:sp>
    </p:spTree>
    <p:extLst>
      <p:ext uri="{BB962C8B-B14F-4D97-AF65-F5344CB8AC3E}">
        <p14:creationId xmlns:p14="http://schemas.microsoft.com/office/powerpoint/2010/main" val="308993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28FED-CF1A-4054-8EA2-16EFC8E81275}" type="slidenum">
              <a:rPr lang="en-US" smtClean="0"/>
              <a:pPr/>
              <a:t>4</a:t>
            </a:fld>
            <a:endParaRPr lang="en-US"/>
          </a:p>
        </p:txBody>
      </p:sp>
    </p:spTree>
    <p:extLst>
      <p:ext uri="{BB962C8B-B14F-4D97-AF65-F5344CB8AC3E}">
        <p14:creationId xmlns:p14="http://schemas.microsoft.com/office/powerpoint/2010/main" val="1297073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624516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246587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372596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182752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54173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365351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247176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14214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361866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18267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C65695-559F-46C4-89E8-A9D865DF03CF}"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3CF81-62F0-46F0-A18F-58CC9F9E5FF0}" type="slidenum">
              <a:rPr lang="en-US" smtClean="0"/>
              <a:pPr/>
              <a:t>‹#›</a:t>
            </a:fld>
            <a:endParaRPr lang="en-US"/>
          </a:p>
        </p:txBody>
      </p:sp>
    </p:spTree>
    <p:extLst>
      <p:ext uri="{BB962C8B-B14F-4D97-AF65-F5344CB8AC3E}">
        <p14:creationId xmlns:p14="http://schemas.microsoft.com/office/powerpoint/2010/main" val="25369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65695-559F-46C4-89E8-A9D865DF03CF}" type="datetimeFigureOut">
              <a:rPr lang="en-US" smtClean="0"/>
              <a:pPr/>
              <a:t>11/14/2021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3CF81-62F0-46F0-A18F-58CC9F9E5FF0}" type="slidenum">
              <a:rPr lang="en-US" smtClean="0"/>
              <a:pPr/>
              <a:t>‹#›</a:t>
            </a:fld>
            <a:endParaRPr lang="en-US"/>
          </a:p>
        </p:txBody>
      </p:sp>
    </p:spTree>
    <p:extLst>
      <p:ext uri="{BB962C8B-B14F-4D97-AF65-F5344CB8AC3E}">
        <p14:creationId xmlns:p14="http://schemas.microsoft.com/office/powerpoint/2010/main" val="1991637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gi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00200" y="1147764"/>
            <a:ext cx="5815013" cy="1522576"/>
          </a:xfrm>
          <a:prstGeom prst="rect">
            <a:avLst/>
          </a:prstGeom>
          <a:noFill/>
          <a:ln>
            <a:noFill/>
          </a:ln>
        </p:spPr>
        <p:txBody>
          <a:bodyPr>
            <a:prstTxWarp prst="textDeflate">
              <a:avLst/>
            </a:prstTxWarp>
            <a:spAutoFit/>
          </a:bodyPr>
          <a:lstStyle>
            <a:lvl1pPr eaLnBrk="0" hangingPunct="0">
              <a:defRPr sz="3000" u="sng">
                <a:solidFill>
                  <a:srgbClr val="FF0000"/>
                </a:solidFill>
                <a:latin typeface="VNI-Helve-Condense" pitchFamily="2" charset="0"/>
              </a:defRPr>
            </a:lvl1pPr>
            <a:lvl2pPr marL="742950" indent="-285750" eaLnBrk="0" hangingPunct="0">
              <a:defRPr sz="3000" u="sng">
                <a:solidFill>
                  <a:srgbClr val="FF0000"/>
                </a:solidFill>
                <a:latin typeface="VNI-Helve-Condense" pitchFamily="2" charset="0"/>
              </a:defRPr>
            </a:lvl2pPr>
            <a:lvl3pPr marL="1143000" indent="-228600" eaLnBrk="0" hangingPunct="0">
              <a:defRPr sz="3000" u="sng">
                <a:solidFill>
                  <a:srgbClr val="FF0000"/>
                </a:solidFill>
                <a:latin typeface="VNI-Helve-Condense" pitchFamily="2" charset="0"/>
              </a:defRPr>
            </a:lvl3pPr>
            <a:lvl4pPr marL="1600200" indent="-228600" eaLnBrk="0" hangingPunct="0">
              <a:defRPr sz="3000" u="sng">
                <a:solidFill>
                  <a:srgbClr val="FF0000"/>
                </a:solidFill>
                <a:latin typeface="VNI-Helve-Condense" pitchFamily="2" charset="0"/>
              </a:defRPr>
            </a:lvl4pPr>
            <a:lvl5pPr marL="2057400" indent="-228600" eaLnBrk="0" hangingPunct="0">
              <a:defRPr sz="3000" u="sng">
                <a:solidFill>
                  <a:srgbClr val="FF0000"/>
                </a:solidFill>
                <a:latin typeface="VNI-Helve-Condense" pitchFamily="2" charset="0"/>
              </a:defRPr>
            </a:lvl5pPr>
            <a:lvl6pPr marL="2514600" indent="-228600" algn="ctr" eaLnBrk="0" fontAlgn="base" hangingPunct="0">
              <a:spcBef>
                <a:spcPct val="20000"/>
              </a:spcBef>
              <a:spcAft>
                <a:spcPct val="0"/>
              </a:spcAft>
              <a:buClr>
                <a:schemeClr val="hlink"/>
              </a:buClr>
              <a:buFont typeface="Wingdings" pitchFamily="2" charset="2"/>
              <a:buChar char="§"/>
              <a:defRPr sz="3000" u="sng">
                <a:solidFill>
                  <a:srgbClr val="FF0000"/>
                </a:solidFill>
                <a:latin typeface="VNI-Helve-Condense" pitchFamily="2" charset="0"/>
              </a:defRPr>
            </a:lvl6pPr>
            <a:lvl7pPr marL="2971800" indent="-228600" algn="ctr" eaLnBrk="0" fontAlgn="base" hangingPunct="0">
              <a:spcBef>
                <a:spcPct val="20000"/>
              </a:spcBef>
              <a:spcAft>
                <a:spcPct val="0"/>
              </a:spcAft>
              <a:buClr>
                <a:schemeClr val="hlink"/>
              </a:buClr>
              <a:buFont typeface="Wingdings" pitchFamily="2" charset="2"/>
              <a:buChar char="§"/>
              <a:defRPr sz="3000" u="sng">
                <a:solidFill>
                  <a:srgbClr val="FF0000"/>
                </a:solidFill>
                <a:latin typeface="VNI-Helve-Condense" pitchFamily="2" charset="0"/>
              </a:defRPr>
            </a:lvl7pPr>
            <a:lvl8pPr marL="3429000" indent="-228600" algn="ctr" eaLnBrk="0" fontAlgn="base" hangingPunct="0">
              <a:spcBef>
                <a:spcPct val="20000"/>
              </a:spcBef>
              <a:spcAft>
                <a:spcPct val="0"/>
              </a:spcAft>
              <a:buClr>
                <a:schemeClr val="hlink"/>
              </a:buClr>
              <a:buFont typeface="Wingdings" pitchFamily="2" charset="2"/>
              <a:buChar char="§"/>
              <a:defRPr sz="3000" u="sng">
                <a:solidFill>
                  <a:srgbClr val="FF0000"/>
                </a:solidFill>
                <a:latin typeface="VNI-Helve-Condense" pitchFamily="2" charset="0"/>
              </a:defRPr>
            </a:lvl8pPr>
            <a:lvl9pPr marL="3886200" indent="-228600" algn="ctr" eaLnBrk="0" fontAlgn="base" hangingPunct="0">
              <a:spcBef>
                <a:spcPct val="20000"/>
              </a:spcBef>
              <a:spcAft>
                <a:spcPct val="0"/>
              </a:spcAft>
              <a:buClr>
                <a:schemeClr val="hlink"/>
              </a:buClr>
              <a:buFont typeface="Wingdings" pitchFamily="2" charset="2"/>
              <a:buChar char="§"/>
              <a:defRPr sz="3000" u="sng">
                <a:solidFill>
                  <a:srgbClr val="FF0000"/>
                </a:solidFill>
                <a:latin typeface="VNI-Helve-Condense" pitchFamily="2" charset="0"/>
              </a:defRPr>
            </a:lvl9pPr>
          </a:lstStyle>
          <a:p>
            <a:pPr>
              <a:buFont typeface="Wingdings" pitchFamily="2" charset="2"/>
              <a:buNone/>
              <a:defRPr/>
            </a:pPr>
            <a:r>
              <a:rPr lang="en-US" sz="3200" u="none" dirty="0">
                <a:latin typeface="Times New Roman" pitchFamily="18" charset="0"/>
                <a:cs typeface="Times New Roman" pitchFamily="18" charset="0"/>
              </a:rPr>
              <a:t>KHOAN DUNG</a:t>
            </a:r>
          </a:p>
        </p:txBody>
      </p:sp>
      <p:pic>
        <p:nvPicPr>
          <p:cNvPr id="8" name="Picture 10" descr="flora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36376">
            <a:off x="223929" y="347815"/>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lora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36376">
            <a:off x="71483" y="5527839"/>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flora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36376">
            <a:off x="8101675" y="447594"/>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flora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36376">
            <a:off x="8325204" y="5379519"/>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89"/>
          <p:cNvSpPr txBox="1">
            <a:spLocks noChangeArrowheads="1"/>
          </p:cNvSpPr>
          <p:nvPr/>
        </p:nvSpPr>
        <p:spPr bwMode="auto">
          <a:xfrm>
            <a:off x="428208" y="439051"/>
            <a:ext cx="8291513" cy="762000"/>
          </a:xfrm>
          <a:prstGeom prst="rect">
            <a:avLst/>
          </a:prstGeom>
          <a:noFill/>
          <a:ln w="9525">
            <a:noFill/>
            <a:miter lim="800000"/>
            <a:headEnd/>
            <a:tailEnd/>
          </a:ln>
          <a:effectLst/>
        </p:spPr>
        <p:txBody>
          <a:bodyPr>
            <a:spAutoFit/>
          </a:bodyPr>
          <a:lstStyle/>
          <a:p>
            <a:pPr algn="ctr">
              <a:spcBef>
                <a:spcPct val="50000"/>
              </a:spcBef>
              <a:defRPr/>
            </a:pPr>
            <a:r>
              <a:rPr lang="en-US" sz="4400" b="1" dirty="0" err="1" smtClean="0">
                <a:solidFill>
                  <a:srgbClr val="0000CC"/>
                </a:solidFill>
              </a:rPr>
              <a:t>Bài</a:t>
            </a:r>
            <a:r>
              <a:rPr lang="en-US" sz="4400" b="1" dirty="0" smtClean="0">
                <a:solidFill>
                  <a:srgbClr val="0000CC"/>
                </a:solidFill>
              </a:rPr>
              <a:t> 8 </a:t>
            </a:r>
            <a:endParaRPr lang="en-US" sz="4400" b="1" dirty="0">
              <a:solidFill>
                <a:srgbClr val="0000CC"/>
              </a:solidFill>
              <a:effectLst>
                <a:outerShdw blurRad="38100" dist="38100" dir="2700000" algn="tl">
                  <a:srgbClr val="C0C0C0"/>
                </a:outerShdw>
              </a:effectLst>
            </a:endParaRPr>
          </a:p>
        </p:txBody>
      </p:sp>
      <p:pic>
        <p:nvPicPr>
          <p:cNvPr id="20" name="Picture 22" descr="maxresdefaul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688" y="3191071"/>
            <a:ext cx="6629400" cy="343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2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3" presetClass="emph" presetSubtype="0" fill="hold" nodeType="withEffect">
                                  <p:stCondLst>
                                    <p:cond delay="0"/>
                                  </p:stCondLst>
                                  <p:childTnLst>
                                    <p:animClr clrSpc="hsl" dir="cw">
                                      <p:cBhvr override="childStyle">
                                        <p:cTn id="11" dur="500" fill="hold"/>
                                        <p:tgtEl>
                                          <p:spTgt spid="8"/>
                                        </p:tgtEl>
                                        <p:attrNameLst>
                                          <p:attrName>style.color</p:attrName>
                                        </p:attrNameLst>
                                      </p:cBhvr>
                                      <p:by>
                                        <p:hsl h="10842353" s="0" l="0"/>
                                      </p:by>
                                    </p:animClr>
                                    <p:animClr clrSpc="hsl" dir="cw">
                                      <p:cBhvr>
                                        <p:cTn id="12" dur="500" fill="hold"/>
                                        <p:tgtEl>
                                          <p:spTgt spid="8"/>
                                        </p:tgtEl>
                                        <p:attrNameLst>
                                          <p:attrName>fillcolor</p:attrName>
                                        </p:attrNameLst>
                                      </p:cBhvr>
                                      <p:by>
                                        <p:hsl h="10842353" s="0" l="0"/>
                                      </p:by>
                                    </p:animClr>
                                    <p:animClr clrSpc="hsl" dir="cw">
                                      <p:cBhvr>
                                        <p:cTn id="13" dur="500" fill="hold"/>
                                        <p:tgtEl>
                                          <p:spTgt spid="8"/>
                                        </p:tgtEl>
                                        <p:attrNameLst>
                                          <p:attrName>stroke.color</p:attrName>
                                        </p:attrNameLst>
                                      </p:cBhvr>
                                      <p:by>
                                        <p:hsl h="10842353" s="0" l="0"/>
                                      </p:by>
                                    </p:animClr>
                                    <p:set>
                                      <p:cBhvr>
                                        <p:cTn id="14" dur="500" fill="hold"/>
                                        <p:tgtEl>
                                          <p:spTgt spid="8"/>
                                        </p:tgtEl>
                                        <p:attrNameLst>
                                          <p:attrName>fill.type</p:attrName>
                                        </p:attrNameLst>
                                      </p:cBhvr>
                                      <p:to>
                                        <p:strVal val="solid"/>
                                      </p:to>
                                    </p:set>
                                  </p:childTnLst>
                                </p:cTn>
                              </p:par>
                              <p:par>
                                <p:cTn id="15" presetID="23" presetClass="emph" presetSubtype="0" fill="hold" nodeType="withEffect">
                                  <p:stCondLst>
                                    <p:cond delay="0"/>
                                  </p:stCondLst>
                                  <p:childTnLst>
                                    <p:animClr clrSpc="hsl" dir="cw">
                                      <p:cBhvr override="childStyle">
                                        <p:cTn id="16" dur="500" fill="hold"/>
                                        <p:tgtEl>
                                          <p:spTgt spid="12"/>
                                        </p:tgtEl>
                                        <p:attrNameLst>
                                          <p:attrName>style.color</p:attrName>
                                        </p:attrNameLst>
                                      </p:cBhvr>
                                      <p:by>
                                        <p:hsl h="10842353" s="0" l="0"/>
                                      </p:by>
                                    </p:animClr>
                                    <p:animClr clrSpc="hsl" dir="cw">
                                      <p:cBhvr>
                                        <p:cTn id="17" dur="500" fill="hold"/>
                                        <p:tgtEl>
                                          <p:spTgt spid="12"/>
                                        </p:tgtEl>
                                        <p:attrNameLst>
                                          <p:attrName>fillcolor</p:attrName>
                                        </p:attrNameLst>
                                      </p:cBhvr>
                                      <p:by>
                                        <p:hsl h="10842353" s="0" l="0"/>
                                      </p:by>
                                    </p:animClr>
                                    <p:animClr clrSpc="hsl" dir="cw">
                                      <p:cBhvr>
                                        <p:cTn id="18" dur="500" fill="hold"/>
                                        <p:tgtEl>
                                          <p:spTgt spid="12"/>
                                        </p:tgtEl>
                                        <p:attrNameLst>
                                          <p:attrName>stroke.color</p:attrName>
                                        </p:attrNameLst>
                                      </p:cBhvr>
                                      <p:by>
                                        <p:hsl h="10842353" s="0" l="0"/>
                                      </p:by>
                                    </p:animClr>
                                    <p:set>
                                      <p:cBhvr>
                                        <p:cTn id="19" dur="500" fill="hold"/>
                                        <p:tgtEl>
                                          <p:spTgt spid="12"/>
                                        </p:tgtEl>
                                        <p:attrNameLst>
                                          <p:attrName>fill.type</p:attrName>
                                        </p:attrNameLst>
                                      </p:cBhvr>
                                      <p:to>
                                        <p:strVal val="solid"/>
                                      </p:to>
                                    </p:set>
                                  </p:childTnLst>
                                </p:cTn>
                              </p:par>
                              <p:par>
                                <p:cTn id="20" presetID="23" presetClass="emph" presetSubtype="0" fill="hold" nodeType="withEffect">
                                  <p:stCondLst>
                                    <p:cond delay="0"/>
                                  </p:stCondLst>
                                  <p:childTnLst>
                                    <p:animClr clrSpc="hsl" dir="cw">
                                      <p:cBhvr override="childStyle">
                                        <p:cTn id="21" dur="500" fill="hold"/>
                                        <p:tgtEl>
                                          <p:spTgt spid="13"/>
                                        </p:tgtEl>
                                        <p:attrNameLst>
                                          <p:attrName>style.color</p:attrName>
                                        </p:attrNameLst>
                                      </p:cBhvr>
                                      <p:by>
                                        <p:hsl h="10842353" s="0" l="0"/>
                                      </p:by>
                                    </p:animClr>
                                    <p:animClr clrSpc="hsl" dir="cw">
                                      <p:cBhvr>
                                        <p:cTn id="22" dur="500" fill="hold"/>
                                        <p:tgtEl>
                                          <p:spTgt spid="13"/>
                                        </p:tgtEl>
                                        <p:attrNameLst>
                                          <p:attrName>fillcolor</p:attrName>
                                        </p:attrNameLst>
                                      </p:cBhvr>
                                      <p:by>
                                        <p:hsl h="10842353" s="0" l="0"/>
                                      </p:by>
                                    </p:animClr>
                                    <p:animClr clrSpc="hsl" dir="cw">
                                      <p:cBhvr>
                                        <p:cTn id="23" dur="500" fill="hold"/>
                                        <p:tgtEl>
                                          <p:spTgt spid="13"/>
                                        </p:tgtEl>
                                        <p:attrNameLst>
                                          <p:attrName>stroke.color</p:attrName>
                                        </p:attrNameLst>
                                      </p:cBhvr>
                                      <p:by>
                                        <p:hsl h="10842353" s="0" l="0"/>
                                      </p:by>
                                    </p:animClr>
                                    <p:set>
                                      <p:cBhvr>
                                        <p:cTn id="24" dur="500" fill="hold"/>
                                        <p:tgtEl>
                                          <p:spTgt spid="13"/>
                                        </p:tgtEl>
                                        <p:attrNameLst>
                                          <p:attrName>fill.type</p:attrName>
                                        </p:attrNameLst>
                                      </p:cBhvr>
                                      <p:to>
                                        <p:strVal val="solid"/>
                                      </p:to>
                                    </p:set>
                                  </p:childTnLst>
                                </p:cTn>
                              </p:par>
                              <p:par>
                                <p:cTn id="25" presetID="23" presetClass="emph" presetSubtype="0" fill="hold" nodeType="withEffect">
                                  <p:stCondLst>
                                    <p:cond delay="0"/>
                                  </p:stCondLst>
                                  <p:childTnLst>
                                    <p:animClr clrSpc="hsl" dir="cw">
                                      <p:cBhvr override="childStyle">
                                        <p:cTn id="26" dur="500" fill="hold"/>
                                        <p:tgtEl>
                                          <p:spTgt spid="17"/>
                                        </p:tgtEl>
                                        <p:attrNameLst>
                                          <p:attrName>style.color</p:attrName>
                                        </p:attrNameLst>
                                      </p:cBhvr>
                                      <p:by>
                                        <p:hsl h="10842353" s="0" l="0"/>
                                      </p:by>
                                    </p:animClr>
                                    <p:animClr clrSpc="hsl" dir="cw">
                                      <p:cBhvr>
                                        <p:cTn id="27" dur="500" fill="hold"/>
                                        <p:tgtEl>
                                          <p:spTgt spid="17"/>
                                        </p:tgtEl>
                                        <p:attrNameLst>
                                          <p:attrName>fillcolor</p:attrName>
                                        </p:attrNameLst>
                                      </p:cBhvr>
                                      <p:by>
                                        <p:hsl h="10842353" s="0" l="0"/>
                                      </p:by>
                                    </p:animClr>
                                    <p:animClr clrSpc="hsl" dir="cw">
                                      <p:cBhvr>
                                        <p:cTn id="28" dur="500" fill="hold"/>
                                        <p:tgtEl>
                                          <p:spTgt spid="17"/>
                                        </p:tgtEl>
                                        <p:attrNameLst>
                                          <p:attrName>stroke.color</p:attrName>
                                        </p:attrNameLst>
                                      </p:cBhvr>
                                      <p:by>
                                        <p:hsl h="10842353" s="0" l="0"/>
                                      </p:by>
                                    </p:animClr>
                                    <p:set>
                                      <p:cBhvr>
                                        <p:cTn id="29" dur="500" fill="hold"/>
                                        <p:tgtEl>
                                          <p:spTgt spid="17"/>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80">
                                          <p:stCondLst>
                                            <p:cond delay="0"/>
                                          </p:stCondLst>
                                        </p:cTn>
                                        <p:tgtEl>
                                          <p:spTgt spid="20"/>
                                        </p:tgtEl>
                                      </p:cBhvr>
                                    </p:animEffect>
                                    <p:anim calcmode="lin" valueType="num">
                                      <p:cBhvr>
                                        <p:cTn id="3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0" dur="26">
                                          <p:stCondLst>
                                            <p:cond delay="650"/>
                                          </p:stCondLst>
                                        </p:cTn>
                                        <p:tgtEl>
                                          <p:spTgt spid="20"/>
                                        </p:tgtEl>
                                      </p:cBhvr>
                                      <p:to x="100000" y="60000"/>
                                    </p:animScale>
                                    <p:animScale>
                                      <p:cBhvr>
                                        <p:cTn id="41" dur="166" decel="50000">
                                          <p:stCondLst>
                                            <p:cond delay="676"/>
                                          </p:stCondLst>
                                        </p:cTn>
                                        <p:tgtEl>
                                          <p:spTgt spid="20"/>
                                        </p:tgtEl>
                                      </p:cBhvr>
                                      <p:to x="100000" y="100000"/>
                                    </p:animScale>
                                    <p:animScale>
                                      <p:cBhvr>
                                        <p:cTn id="42" dur="26">
                                          <p:stCondLst>
                                            <p:cond delay="1312"/>
                                          </p:stCondLst>
                                        </p:cTn>
                                        <p:tgtEl>
                                          <p:spTgt spid="20"/>
                                        </p:tgtEl>
                                      </p:cBhvr>
                                      <p:to x="100000" y="80000"/>
                                    </p:animScale>
                                    <p:animScale>
                                      <p:cBhvr>
                                        <p:cTn id="43" dur="166" decel="50000">
                                          <p:stCondLst>
                                            <p:cond delay="1338"/>
                                          </p:stCondLst>
                                        </p:cTn>
                                        <p:tgtEl>
                                          <p:spTgt spid="20"/>
                                        </p:tgtEl>
                                      </p:cBhvr>
                                      <p:to x="100000" y="100000"/>
                                    </p:animScale>
                                    <p:animScale>
                                      <p:cBhvr>
                                        <p:cTn id="44" dur="26">
                                          <p:stCondLst>
                                            <p:cond delay="1642"/>
                                          </p:stCondLst>
                                        </p:cTn>
                                        <p:tgtEl>
                                          <p:spTgt spid="20"/>
                                        </p:tgtEl>
                                      </p:cBhvr>
                                      <p:to x="100000" y="90000"/>
                                    </p:animScale>
                                    <p:animScale>
                                      <p:cBhvr>
                                        <p:cTn id="45" dur="166" decel="50000">
                                          <p:stCondLst>
                                            <p:cond delay="1668"/>
                                          </p:stCondLst>
                                        </p:cTn>
                                        <p:tgtEl>
                                          <p:spTgt spid="20"/>
                                        </p:tgtEl>
                                      </p:cBhvr>
                                      <p:to x="100000" y="100000"/>
                                    </p:animScale>
                                    <p:animScale>
                                      <p:cBhvr>
                                        <p:cTn id="46" dur="26">
                                          <p:stCondLst>
                                            <p:cond delay="1808"/>
                                          </p:stCondLst>
                                        </p:cTn>
                                        <p:tgtEl>
                                          <p:spTgt spid="20"/>
                                        </p:tgtEl>
                                      </p:cBhvr>
                                      <p:to x="100000" y="95000"/>
                                    </p:animScale>
                                    <p:animScale>
                                      <p:cBhvr>
                                        <p:cTn id="47"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7260"/>
          </a:xfrm>
        </p:spPr>
      </p:pic>
      <p:sp>
        <p:nvSpPr>
          <p:cNvPr id="5" name="Rectangle 4"/>
          <p:cNvSpPr>
            <a:spLocks noChangeArrowheads="1"/>
          </p:cNvSpPr>
          <p:nvPr/>
        </p:nvSpPr>
        <p:spPr bwMode="auto">
          <a:xfrm>
            <a:off x="609600" y="110359"/>
            <a:ext cx="6272212" cy="584775"/>
          </a:xfrm>
          <a:prstGeom prst="rect">
            <a:avLst/>
          </a:prstGeom>
          <a:solidFill>
            <a:srgbClr val="FE4F96"/>
          </a:solidFill>
          <a:ln>
            <a:noFill/>
          </a:ln>
          <a:extLst/>
        </p:spPr>
        <p:txBody>
          <a:bodyPr wrap="square">
            <a:spAutoFit/>
          </a:bodyPr>
          <a:lstStyle/>
          <a:p>
            <a:pPr algn="l"/>
            <a:r>
              <a:rPr lang="en-US" sz="3200" dirty="0">
                <a:solidFill>
                  <a:schemeClr val="bg1"/>
                </a:solidFill>
                <a:cs typeface="Times New Roman" pitchFamily="18" charset="0"/>
              </a:rPr>
              <a:t>      </a:t>
            </a:r>
            <a:r>
              <a:rPr lang="en-US" sz="3200" b="1" dirty="0" smtClean="0">
                <a:solidFill>
                  <a:schemeClr val="bg1"/>
                </a:solidFill>
                <a:cs typeface="Times New Roman" pitchFamily="18" charset="0"/>
              </a:rPr>
              <a:t>3</a:t>
            </a:r>
            <a:r>
              <a:rPr lang="en-US" sz="3200" b="1" dirty="0">
                <a:solidFill>
                  <a:schemeClr val="bg1"/>
                </a:solidFill>
                <a:cs typeface="Times New Roman" pitchFamily="18" charset="0"/>
              </a:rPr>
              <a:t>/</a:t>
            </a:r>
            <a:r>
              <a:rPr lang="en-US" sz="3200" b="1" dirty="0" smtClean="0">
                <a:solidFill>
                  <a:schemeClr val="bg1"/>
                </a:solidFill>
                <a:cs typeface="Times New Roman" pitchFamily="18" charset="0"/>
              </a:rPr>
              <a:t> </a:t>
            </a:r>
            <a:r>
              <a:rPr lang="en-US" sz="3200" b="1" dirty="0">
                <a:solidFill>
                  <a:schemeClr val="bg1"/>
                </a:solidFill>
                <a:cs typeface="Times New Roman" pitchFamily="18" charset="0"/>
              </a:rPr>
              <a:t>Ý nghĩa của lòng khoan dung.</a:t>
            </a:r>
          </a:p>
        </p:txBody>
      </p:sp>
      <p:sp>
        <p:nvSpPr>
          <p:cNvPr id="6" name="Rectangle 5"/>
          <p:cNvSpPr/>
          <p:nvPr/>
        </p:nvSpPr>
        <p:spPr>
          <a:xfrm rot="10800000" flipV="1">
            <a:off x="304800" y="861334"/>
            <a:ext cx="8610600" cy="2419124"/>
          </a:xfrm>
          <a:prstGeom prst="rect">
            <a:avLst/>
          </a:prstGeom>
          <a:solidFill>
            <a:schemeClr val="bg1"/>
          </a:solidFill>
        </p:spPr>
        <p:txBody>
          <a:bodyPr wrap="square">
            <a:spAutoFit/>
          </a:bodyPr>
          <a:lstStyle/>
          <a:p>
            <a:pPr algn="l" eaLnBrk="0" hangingPunct="0">
              <a:spcBef>
                <a:spcPct val="20000"/>
              </a:spcBef>
              <a:defRPr/>
            </a:pPr>
            <a:r>
              <a:rPr lang="en-US" sz="2800" b="0" kern="0" dirty="0">
                <a:solidFill>
                  <a:srgbClr val="FF0066"/>
                </a:solidFill>
                <a:cs typeface="Times New Roman" pitchFamily="18" charset="0"/>
              </a:rPr>
              <a:t> - Là 1 phẩm chất cao quý của con </a:t>
            </a:r>
            <a:r>
              <a:rPr lang="en-US" sz="2800" b="0" kern="0" dirty="0" err="1" smtClean="0">
                <a:solidFill>
                  <a:srgbClr val="FF0066"/>
                </a:solidFill>
                <a:cs typeface="Times New Roman" pitchFamily="18" charset="0"/>
              </a:rPr>
              <a:t>người</a:t>
            </a:r>
            <a:endParaRPr lang="en-US" sz="2800" b="0" kern="0" dirty="0" smtClean="0">
              <a:solidFill>
                <a:srgbClr val="FF0066"/>
              </a:solidFill>
              <a:cs typeface="Times New Roman" pitchFamily="18" charset="0"/>
            </a:endParaRPr>
          </a:p>
          <a:p>
            <a:pPr algn="l" eaLnBrk="0" hangingPunct="0">
              <a:spcBef>
                <a:spcPct val="20000"/>
              </a:spcBef>
              <a:defRPr/>
            </a:pP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Người</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có</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lòng</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khoan</a:t>
            </a:r>
            <a:r>
              <a:rPr lang="en-US" sz="2800" b="0" kern="0" dirty="0" smtClean="0">
                <a:solidFill>
                  <a:srgbClr val="FF0066"/>
                </a:solidFill>
                <a:cs typeface="Times New Roman" pitchFamily="18" charset="0"/>
              </a:rPr>
              <a:t> dung </a:t>
            </a:r>
            <a:r>
              <a:rPr lang="en-US" sz="2800" b="0" kern="0" dirty="0" err="1" smtClean="0">
                <a:solidFill>
                  <a:srgbClr val="FF0066"/>
                </a:solidFill>
                <a:cs typeface="Times New Roman" pitchFamily="18" charset="0"/>
              </a:rPr>
              <a:t>sẽ</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được</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mọi</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người</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yêu</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mến</a:t>
            </a:r>
            <a:r>
              <a:rPr lang="en-US" sz="2800" b="0" kern="0" dirty="0" smtClean="0">
                <a:solidFill>
                  <a:srgbClr val="FF0066"/>
                </a:solidFill>
                <a:cs typeface="Times New Roman" pitchFamily="18" charset="0"/>
              </a:rPr>
              <a:t>, tin </a:t>
            </a:r>
            <a:r>
              <a:rPr lang="en-US" sz="2800" b="0" kern="0" dirty="0" err="1" smtClean="0">
                <a:solidFill>
                  <a:srgbClr val="FF0066"/>
                </a:solidFill>
                <a:cs typeface="Times New Roman" pitchFamily="18" charset="0"/>
              </a:rPr>
              <a:t>cậy</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và</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có</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nhiều</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bạn</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tốt</a:t>
            </a:r>
            <a:r>
              <a:rPr lang="en-US" sz="2800" b="0" kern="0" dirty="0" smtClean="0">
                <a:solidFill>
                  <a:srgbClr val="FF0066"/>
                </a:solidFill>
                <a:cs typeface="Times New Roman" pitchFamily="18" charset="0"/>
              </a:rPr>
              <a:t>.</a:t>
            </a:r>
          </a:p>
          <a:p>
            <a:pPr algn="l" eaLnBrk="0" hangingPunct="0">
              <a:spcBef>
                <a:spcPct val="20000"/>
              </a:spcBef>
              <a:defRPr/>
            </a:pP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Góp</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phần</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làm</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cho</a:t>
            </a:r>
            <a:r>
              <a:rPr lang="en-US" sz="2800" b="0" kern="0" dirty="0" smtClean="0">
                <a:solidFill>
                  <a:srgbClr val="FF0066"/>
                </a:solidFill>
                <a:cs typeface="Times New Roman" pitchFamily="18" charset="0"/>
              </a:rPr>
              <a:t> </a:t>
            </a:r>
            <a:r>
              <a:rPr lang="en-US" sz="2800" b="0" kern="0" dirty="0" err="1" smtClean="0">
                <a:solidFill>
                  <a:srgbClr val="FF0066"/>
                </a:solidFill>
                <a:cs typeface="Times New Roman" pitchFamily="18" charset="0"/>
              </a:rPr>
              <a:t>cuộc</a:t>
            </a:r>
            <a:r>
              <a:rPr lang="en-US" sz="2800" b="0" kern="0" dirty="0" smtClean="0">
                <a:solidFill>
                  <a:srgbClr val="FF0066"/>
                </a:solidFill>
                <a:cs typeface="Times New Roman" pitchFamily="18" charset="0"/>
              </a:rPr>
              <a:t> </a:t>
            </a:r>
            <a:r>
              <a:rPr lang="en-US" sz="2800" b="0" kern="0" dirty="0" err="1">
                <a:solidFill>
                  <a:srgbClr val="FF0066"/>
                </a:solidFill>
                <a:cs typeface="Times New Roman" pitchFamily="18" charset="0"/>
              </a:rPr>
              <a:t>sống</a:t>
            </a:r>
            <a:r>
              <a:rPr lang="en-US" sz="2800" b="0" kern="0" dirty="0">
                <a:solidFill>
                  <a:srgbClr val="FF0066"/>
                </a:solidFill>
                <a:cs typeface="Times New Roman" pitchFamily="18" charset="0"/>
              </a:rPr>
              <a:t> </a:t>
            </a:r>
            <a:r>
              <a:rPr lang="en-US" sz="2800" b="0" kern="0" dirty="0" err="1" smtClean="0">
                <a:solidFill>
                  <a:srgbClr val="FF0066"/>
                </a:solidFill>
                <a:cs typeface="Times New Roman" pitchFamily="18" charset="0"/>
              </a:rPr>
              <a:t>và</a:t>
            </a:r>
            <a:r>
              <a:rPr lang="en-US" sz="2800" b="0" kern="0" dirty="0" smtClean="0">
                <a:solidFill>
                  <a:srgbClr val="FF0066"/>
                </a:solidFill>
                <a:cs typeface="Times New Roman" pitchFamily="18" charset="0"/>
              </a:rPr>
              <a:t> </a:t>
            </a:r>
            <a:r>
              <a:rPr lang="en-US" sz="2800" b="0" kern="0" dirty="0">
                <a:solidFill>
                  <a:srgbClr val="FF0066"/>
                </a:solidFill>
                <a:cs typeface="Times New Roman" pitchFamily="18" charset="0"/>
              </a:rPr>
              <a:t>mối quan hệ giữa mọi người trở nên lành mạnh, thân ái, dễ chịu</a:t>
            </a:r>
            <a:endParaRPr lang="en-US" sz="2800" dirty="0"/>
          </a:p>
        </p:txBody>
      </p:sp>
      <p:pic>
        <p:nvPicPr>
          <p:cNvPr id="7" name="Picture 22" descr="maxresdefaul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411701"/>
            <a:ext cx="6629400" cy="343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7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7260"/>
          </a:xfrm>
        </p:spPr>
      </p:pic>
      <p:sp>
        <p:nvSpPr>
          <p:cNvPr id="5" name="TextBox 4"/>
          <p:cNvSpPr txBox="1">
            <a:spLocks noChangeArrowheads="1"/>
          </p:cNvSpPr>
          <p:nvPr/>
        </p:nvSpPr>
        <p:spPr bwMode="auto">
          <a:xfrm>
            <a:off x="533400" y="1143000"/>
            <a:ext cx="8381999" cy="3600986"/>
          </a:xfrm>
          <a:prstGeom prst="rect">
            <a:avLst/>
          </a:prstGeom>
          <a:solidFill>
            <a:srgbClr val="A7D7EF"/>
          </a:solidFill>
          <a:ln>
            <a:noFill/>
          </a:ln>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2400" b="1">
                <a:solidFill>
                  <a:schemeClr val="tx1"/>
                </a:solidFill>
                <a:latin typeface="Times New Roman" pitchFamily="18" charset="0"/>
                <a:cs typeface="Arial" charset="0"/>
              </a:defRPr>
            </a:lvl9pPr>
          </a:lstStyle>
          <a:p>
            <a:pPr algn="l" eaLnBrk="1" hangingPunct="1"/>
            <a:r>
              <a:rPr lang="en-US" sz="3600" dirty="0" smtClean="0">
                <a:solidFill>
                  <a:srgbClr val="0070C0"/>
                </a:solidFill>
              </a:rPr>
              <a:t>4/</a:t>
            </a:r>
            <a:r>
              <a:rPr lang="en-US" sz="3600" dirty="0" err="1" smtClean="0">
                <a:solidFill>
                  <a:srgbClr val="0070C0"/>
                </a:solidFill>
              </a:rPr>
              <a:t>Cách</a:t>
            </a:r>
            <a:r>
              <a:rPr lang="en-US" sz="3600" dirty="0" smtClean="0">
                <a:solidFill>
                  <a:srgbClr val="0070C0"/>
                </a:solidFill>
              </a:rPr>
              <a:t> </a:t>
            </a:r>
            <a:r>
              <a:rPr lang="en-US" sz="3600" dirty="0">
                <a:solidFill>
                  <a:srgbClr val="0070C0"/>
                </a:solidFill>
              </a:rPr>
              <a:t>rèn luyện</a:t>
            </a:r>
          </a:p>
          <a:p>
            <a:pPr algn="l" eaLnBrk="1" hangingPunct="1"/>
            <a:r>
              <a:rPr lang="en-US" sz="3200" b="0" dirty="0"/>
              <a:t>-Sống cởi mở, gần gũi với mọi người</a:t>
            </a:r>
          </a:p>
          <a:p>
            <a:pPr algn="l" eaLnBrk="1" hangingPunct="1"/>
            <a:r>
              <a:rPr lang="en-US" sz="3200" b="0" dirty="0"/>
              <a:t>-Cư xử chân thành, biết lắng nghe, chấp nhận những ý kiến, quan điểm đúng</a:t>
            </a:r>
          </a:p>
          <a:p>
            <a:pPr algn="l" eaLnBrk="1" hangingPunct="1"/>
            <a:r>
              <a:rPr lang="en-US" sz="3200" b="0" dirty="0"/>
              <a:t>-Tôn trọng thói quen, sở thích của người khác</a:t>
            </a:r>
          </a:p>
          <a:p>
            <a:pPr algn="l" eaLnBrk="1" hangingPunct="1"/>
            <a:r>
              <a:rPr lang="en-US" sz="3200" b="0" dirty="0"/>
              <a:t>-Khi người đã biết lỗi và thay đổi ta nên tha thứ, chấp nhận, đối xử tử tế.</a:t>
            </a:r>
          </a:p>
        </p:txBody>
      </p:sp>
    </p:spTree>
    <p:extLst>
      <p:ext uri="{BB962C8B-B14F-4D97-AF65-F5344CB8AC3E}">
        <p14:creationId xmlns:p14="http://schemas.microsoft.com/office/powerpoint/2010/main" val="16663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a:spLocks noChangeArrowheads="1"/>
          </p:cNvSpPr>
          <p:nvPr/>
        </p:nvSpPr>
        <p:spPr bwMode="auto">
          <a:xfrm>
            <a:off x="0" y="2362200"/>
            <a:ext cx="891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2400" b="1">
                <a:solidFill>
                  <a:schemeClr val="tx1"/>
                </a:solidFill>
                <a:latin typeface="Times New Roman" pitchFamily="18" charset="0"/>
                <a:cs typeface="Arial" charset="0"/>
              </a:defRPr>
            </a:lvl9pPr>
          </a:lstStyle>
          <a:p>
            <a:pPr eaLnBrk="1" hangingPunct="1"/>
            <a:r>
              <a:rPr lang="en-US" sz="3200" dirty="0"/>
              <a:t>      </a:t>
            </a:r>
            <a:r>
              <a:rPr lang="en-US" sz="4000" dirty="0" smtClean="0">
                <a:solidFill>
                  <a:srgbClr val="0070C0"/>
                </a:solidFill>
              </a:rPr>
              <a:t>5/</a:t>
            </a:r>
            <a:r>
              <a:rPr lang="en-US" sz="4000" dirty="0" err="1">
                <a:solidFill>
                  <a:srgbClr val="0070C0"/>
                </a:solidFill>
              </a:rPr>
              <a:t>T</a:t>
            </a:r>
            <a:r>
              <a:rPr lang="en-US" sz="4000" dirty="0" err="1" smtClean="0">
                <a:solidFill>
                  <a:srgbClr val="0070C0"/>
                </a:solidFill>
              </a:rPr>
              <a:t>hành</a:t>
            </a:r>
            <a:r>
              <a:rPr lang="en-US" sz="4000" dirty="0" smtClean="0">
                <a:solidFill>
                  <a:srgbClr val="0070C0"/>
                </a:solidFill>
              </a:rPr>
              <a:t> </a:t>
            </a:r>
            <a:r>
              <a:rPr lang="en-US" sz="4000" dirty="0">
                <a:solidFill>
                  <a:srgbClr val="0070C0"/>
                </a:solidFill>
              </a:rPr>
              <a:t>ngữ, tục ngữ về </a:t>
            </a:r>
            <a:r>
              <a:rPr lang="en-US" sz="4000" dirty="0" err="1">
                <a:solidFill>
                  <a:srgbClr val="0070C0"/>
                </a:solidFill>
              </a:rPr>
              <a:t>khoan</a:t>
            </a:r>
            <a:r>
              <a:rPr lang="en-US" sz="4000" dirty="0">
                <a:solidFill>
                  <a:srgbClr val="0070C0"/>
                </a:solidFill>
              </a:rPr>
              <a:t> </a:t>
            </a:r>
            <a:r>
              <a:rPr lang="en-US" sz="4000" dirty="0" smtClean="0">
                <a:solidFill>
                  <a:srgbClr val="0070C0"/>
                </a:solidFill>
              </a:rPr>
              <a:t>dung</a:t>
            </a:r>
            <a:endParaRPr lang="en-US" sz="4000" dirty="0">
              <a:solidFill>
                <a:srgbClr val="0070C0"/>
              </a:solidFill>
            </a:endParaRPr>
          </a:p>
        </p:txBody>
      </p:sp>
    </p:spTree>
    <p:extLst>
      <p:ext uri="{BB962C8B-B14F-4D97-AF65-F5344CB8AC3E}">
        <p14:creationId xmlns:p14="http://schemas.microsoft.com/office/powerpoint/2010/main" val="2819745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8" y="0"/>
            <a:ext cx="9144000" cy="6857260"/>
          </a:xfrm>
        </p:spPr>
      </p:pic>
      <p:sp>
        <p:nvSpPr>
          <p:cNvPr id="5" name="TextBox 4"/>
          <p:cNvSpPr txBox="1">
            <a:spLocks noChangeArrowheads="1"/>
          </p:cNvSpPr>
          <p:nvPr/>
        </p:nvSpPr>
        <p:spPr bwMode="auto">
          <a:xfrm>
            <a:off x="1447800" y="130253"/>
            <a:ext cx="3733800" cy="523220"/>
          </a:xfrm>
          <a:prstGeom prst="rect">
            <a:avLst/>
          </a:prstGeom>
          <a:solidFill>
            <a:srgbClr val="A7D7EF"/>
          </a:solidFill>
          <a:ln>
            <a:noFill/>
          </a:ln>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2400" b="1">
                <a:solidFill>
                  <a:schemeClr val="tx1"/>
                </a:solidFill>
                <a:latin typeface="Times New Roman" pitchFamily="18" charset="0"/>
                <a:cs typeface="Arial" charset="0"/>
              </a:defRPr>
            </a:lvl9pPr>
          </a:lstStyle>
          <a:p>
            <a:pPr algn="l" eaLnBrk="1" hangingPunct="1"/>
            <a:r>
              <a:rPr lang="en-US" sz="2800" dirty="0" smtClean="0">
                <a:solidFill>
                  <a:srgbClr val="0070C0"/>
                </a:solidFill>
              </a:rPr>
              <a:t>NỘI DUNG BÀI VIẾT</a:t>
            </a:r>
            <a:endParaRPr lang="en-US" sz="2800" b="0" dirty="0"/>
          </a:p>
        </p:txBody>
      </p:sp>
      <p:sp>
        <p:nvSpPr>
          <p:cNvPr id="10" name="Rectangle 9"/>
          <p:cNvSpPr>
            <a:spLocks noChangeArrowheads="1"/>
          </p:cNvSpPr>
          <p:nvPr/>
        </p:nvSpPr>
        <p:spPr bwMode="auto">
          <a:xfrm>
            <a:off x="76200" y="743189"/>
            <a:ext cx="4191000" cy="800219"/>
          </a:xfrm>
          <a:prstGeom prst="rect">
            <a:avLst/>
          </a:prstGeom>
          <a:solidFill>
            <a:srgbClr val="FBF2CA"/>
          </a:solidFill>
          <a:ln>
            <a:noFill/>
          </a:ln>
          <a:extLst/>
        </p:spPr>
        <p:txBody>
          <a:bodyPr wrap="square">
            <a:spAutoFit/>
          </a:bodyPr>
          <a:lstStyle/>
          <a:p>
            <a:pPr algn="just" eaLnBrk="0" hangingPunct="0">
              <a:tabLst>
                <a:tab pos="300038" algn="l"/>
              </a:tabLst>
            </a:pPr>
            <a:r>
              <a:rPr lang="en-US" sz="2300" dirty="0" smtClean="0">
                <a:solidFill>
                  <a:srgbClr val="FF0000"/>
                </a:solidFill>
                <a:cs typeface="Times New Roman" pitchFamily="18" charset="0"/>
              </a:rPr>
              <a:t>1/ </a:t>
            </a:r>
            <a:r>
              <a:rPr lang="en-US" sz="2300" dirty="0" err="1" smtClean="0">
                <a:solidFill>
                  <a:srgbClr val="FF0000"/>
                </a:solidFill>
                <a:cs typeface="Times New Roman" pitchFamily="18" charset="0"/>
              </a:rPr>
              <a:t>Thế</a:t>
            </a:r>
            <a:r>
              <a:rPr lang="en-US" sz="2300" dirty="0" smtClean="0">
                <a:solidFill>
                  <a:srgbClr val="FF0000"/>
                </a:solidFill>
                <a:cs typeface="Times New Roman" pitchFamily="18" charset="0"/>
              </a:rPr>
              <a:t> </a:t>
            </a:r>
            <a:r>
              <a:rPr lang="en-US" sz="2300" dirty="0" err="1" smtClean="0">
                <a:solidFill>
                  <a:srgbClr val="FF0000"/>
                </a:solidFill>
                <a:cs typeface="Times New Roman" pitchFamily="18" charset="0"/>
              </a:rPr>
              <a:t>nào</a:t>
            </a:r>
            <a:r>
              <a:rPr lang="en-US" sz="2300" dirty="0" smtClean="0">
                <a:solidFill>
                  <a:srgbClr val="FF0000"/>
                </a:solidFill>
                <a:cs typeface="Times New Roman" pitchFamily="18" charset="0"/>
              </a:rPr>
              <a:t> </a:t>
            </a:r>
            <a:r>
              <a:rPr lang="en-US" sz="2300" dirty="0" err="1" smtClean="0">
                <a:solidFill>
                  <a:srgbClr val="FF0000"/>
                </a:solidFill>
                <a:cs typeface="Times New Roman" pitchFamily="18" charset="0"/>
              </a:rPr>
              <a:t>là</a:t>
            </a:r>
            <a:r>
              <a:rPr lang="en-US" sz="2300" dirty="0" smtClean="0">
                <a:solidFill>
                  <a:srgbClr val="FF0000"/>
                </a:solidFill>
                <a:cs typeface="Times New Roman" pitchFamily="18" charset="0"/>
              </a:rPr>
              <a:t> </a:t>
            </a:r>
            <a:r>
              <a:rPr lang="en-US" sz="2300" dirty="0" err="1" smtClean="0">
                <a:solidFill>
                  <a:srgbClr val="FF0000"/>
                </a:solidFill>
                <a:cs typeface="Times New Roman" pitchFamily="18" charset="0"/>
              </a:rPr>
              <a:t>khoan</a:t>
            </a:r>
            <a:r>
              <a:rPr lang="en-US" sz="2300" dirty="0" smtClean="0">
                <a:solidFill>
                  <a:srgbClr val="FF0000"/>
                </a:solidFill>
                <a:cs typeface="Times New Roman" pitchFamily="18" charset="0"/>
              </a:rPr>
              <a:t> dung?</a:t>
            </a:r>
          </a:p>
          <a:p>
            <a:pPr algn="just" eaLnBrk="0" hangingPunct="0">
              <a:tabLst>
                <a:tab pos="300038" algn="l"/>
              </a:tabLst>
            </a:pPr>
            <a:r>
              <a:rPr lang="en-US" sz="2300" dirty="0" err="1" smtClean="0">
                <a:solidFill>
                  <a:srgbClr val="03231B"/>
                </a:solidFill>
                <a:cs typeface="Times New Roman" pitchFamily="18" charset="0"/>
              </a:rPr>
              <a:t>Khoan</a:t>
            </a:r>
            <a:r>
              <a:rPr lang="en-US" sz="2300" dirty="0" smtClean="0">
                <a:solidFill>
                  <a:srgbClr val="03231B"/>
                </a:solidFill>
                <a:cs typeface="Times New Roman" pitchFamily="18" charset="0"/>
              </a:rPr>
              <a:t> </a:t>
            </a:r>
            <a:r>
              <a:rPr lang="en-US" sz="2300" dirty="0">
                <a:solidFill>
                  <a:srgbClr val="03231B"/>
                </a:solidFill>
                <a:cs typeface="Times New Roman" pitchFamily="18" charset="0"/>
              </a:rPr>
              <a:t>dung </a:t>
            </a:r>
            <a:r>
              <a:rPr lang="en-US" sz="2300" dirty="0">
                <a:solidFill>
                  <a:srgbClr val="FF0066"/>
                </a:solidFill>
                <a:cs typeface="Times New Roman" pitchFamily="18" charset="0"/>
              </a:rPr>
              <a:t>là </a:t>
            </a:r>
            <a:r>
              <a:rPr lang="en-US" sz="2300" dirty="0" err="1">
                <a:solidFill>
                  <a:srgbClr val="FF0066"/>
                </a:solidFill>
                <a:cs typeface="Times New Roman" pitchFamily="18" charset="0"/>
              </a:rPr>
              <a:t>rộng</a:t>
            </a:r>
            <a:r>
              <a:rPr lang="en-US" sz="2300" dirty="0">
                <a:solidFill>
                  <a:srgbClr val="FF0066"/>
                </a:solidFill>
                <a:cs typeface="Times New Roman" pitchFamily="18" charset="0"/>
              </a:rPr>
              <a:t> </a:t>
            </a:r>
            <a:r>
              <a:rPr lang="en-US" sz="2300" dirty="0" err="1">
                <a:solidFill>
                  <a:srgbClr val="FF0066"/>
                </a:solidFill>
                <a:cs typeface="Times New Roman" pitchFamily="18" charset="0"/>
              </a:rPr>
              <a:t>lòng</a:t>
            </a:r>
            <a:r>
              <a:rPr lang="en-US" sz="2300" dirty="0">
                <a:solidFill>
                  <a:srgbClr val="FF0066"/>
                </a:solidFill>
                <a:cs typeface="Times New Roman" pitchFamily="18" charset="0"/>
              </a:rPr>
              <a:t> </a:t>
            </a:r>
            <a:r>
              <a:rPr lang="en-US" sz="2300" dirty="0" err="1">
                <a:solidFill>
                  <a:srgbClr val="FF0066"/>
                </a:solidFill>
                <a:cs typeface="Times New Roman" pitchFamily="18" charset="0"/>
              </a:rPr>
              <a:t>tha</a:t>
            </a:r>
            <a:r>
              <a:rPr lang="en-US" sz="2300" dirty="0">
                <a:solidFill>
                  <a:srgbClr val="FF0066"/>
                </a:solidFill>
                <a:cs typeface="Times New Roman" pitchFamily="18" charset="0"/>
              </a:rPr>
              <a:t> </a:t>
            </a:r>
            <a:r>
              <a:rPr lang="en-US" sz="2300" dirty="0" err="1">
                <a:solidFill>
                  <a:srgbClr val="FF0066"/>
                </a:solidFill>
                <a:cs typeface="Times New Roman" pitchFamily="18" charset="0"/>
              </a:rPr>
              <a:t>thứ</a:t>
            </a:r>
            <a:r>
              <a:rPr lang="en-US" sz="2300" dirty="0" smtClean="0">
                <a:solidFill>
                  <a:srgbClr val="FF0066"/>
                </a:solidFill>
                <a:cs typeface="Times New Roman" pitchFamily="18" charset="0"/>
              </a:rPr>
              <a:t>.</a:t>
            </a:r>
            <a:endParaRPr lang="en-US" sz="2300" dirty="0">
              <a:solidFill>
                <a:srgbClr val="FF0066"/>
              </a:solidFill>
              <a:cs typeface="Times New Roman" pitchFamily="18" charset="0"/>
            </a:endParaRPr>
          </a:p>
        </p:txBody>
      </p:sp>
      <p:sp>
        <p:nvSpPr>
          <p:cNvPr id="11" name="Rectangle 10"/>
          <p:cNvSpPr>
            <a:spLocks noChangeArrowheads="1"/>
          </p:cNvSpPr>
          <p:nvPr/>
        </p:nvSpPr>
        <p:spPr bwMode="auto">
          <a:xfrm>
            <a:off x="123825" y="1807831"/>
            <a:ext cx="4143375" cy="1862048"/>
          </a:xfrm>
          <a:prstGeom prst="rect">
            <a:avLst/>
          </a:prstGeom>
          <a:solidFill>
            <a:schemeClr val="accent6">
              <a:lumMod val="40000"/>
              <a:lumOff val="60000"/>
            </a:schemeClr>
          </a:solidFill>
          <a:ln>
            <a:noFill/>
          </a:ln>
          <a:extLst/>
        </p:spPr>
        <p:txBody>
          <a:bodyPr wrap="square">
            <a:spAutoFit/>
          </a:bodyPr>
          <a:lstStyle/>
          <a:p>
            <a:pPr algn="just" eaLnBrk="0" hangingPunct="0">
              <a:tabLst>
                <a:tab pos="300038" algn="l"/>
              </a:tabLst>
            </a:pPr>
            <a:r>
              <a:rPr lang="en-US" sz="2300" dirty="0" smtClean="0">
                <a:solidFill>
                  <a:srgbClr val="0E0397"/>
                </a:solidFill>
                <a:cs typeface="Times New Roman" pitchFamily="18" charset="0"/>
              </a:rPr>
              <a:t>2/</a:t>
            </a:r>
            <a:r>
              <a:rPr lang="en-US" sz="2300" dirty="0" err="1" smtClean="0">
                <a:solidFill>
                  <a:srgbClr val="0E0397"/>
                </a:solidFill>
                <a:cs typeface="Times New Roman" pitchFamily="18" charset="0"/>
              </a:rPr>
              <a:t>Người</a:t>
            </a:r>
            <a:r>
              <a:rPr lang="en-US" sz="2300" dirty="0" smtClean="0">
                <a:solidFill>
                  <a:srgbClr val="0E0397"/>
                </a:solidFill>
                <a:cs typeface="Times New Roman" pitchFamily="18" charset="0"/>
              </a:rPr>
              <a:t> </a:t>
            </a:r>
            <a:r>
              <a:rPr lang="en-US" sz="2300" dirty="0">
                <a:solidFill>
                  <a:srgbClr val="0E0397"/>
                </a:solidFill>
                <a:cs typeface="Times New Roman" pitchFamily="18" charset="0"/>
              </a:rPr>
              <a:t>có lòng </a:t>
            </a:r>
            <a:r>
              <a:rPr lang="en-US" sz="2300" dirty="0" err="1">
                <a:solidFill>
                  <a:srgbClr val="0E0397"/>
                </a:solidFill>
                <a:cs typeface="Times New Roman" pitchFamily="18" charset="0"/>
              </a:rPr>
              <a:t>khoan</a:t>
            </a:r>
            <a:r>
              <a:rPr lang="en-US" sz="2300" dirty="0">
                <a:solidFill>
                  <a:srgbClr val="0E0397"/>
                </a:solidFill>
                <a:cs typeface="Times New Roman" pitchFamily="18" charset="0"/>
              </a:rPr>
              <a:t> </a:t>
            </a:r>
            <a:r>
              <a:rPr lang="en-US" sz="2300" dirty="0" smtClean="0">
                <a:solidFill>
                  <a:srgbClr val="0E0397"/>
                </a:solidFill>
                <a:cs typeface="Times New Roman" pitchFamily="18" charset="0"/>
              </a:rPr>
              <a:t>dung</a:t>
            </a:r>
            <a:endParaRPr lang="en-US" sz="2300" dirty="0">
              <a:solidFill>
                <a:srgbClr val="0E0397"/>
              </a:solidFill>
              <a:cs typeface="Times New Roman" pitchFamily="18" charset="0"/>
            </a:endParaRPr>
          </a:p>
          <a:p>
            <a:pPr algn="l" eaLnBrk="0" hangingPunct="0">
              <a:tabLst>
                <a:tab pos="300038" algn="l"/>
              </a:tabLst>
            </a:pPr>
            <a:r>
              <a:rPr lang="en-US" sz="2300" dirty="0" smtClean="0">
                <a:solidFill>
                  <a:srgbClr val="FF0066"/>
                </a:solidFill>
                <a:cs typeface="Times New Roman" pitchFamily="18" charset="0"/>
              </a:rPr>
              <a:t>- </a:t>
            </a:r>
            <a:r>
              <a:rPr lang="en-US" sz="2300" dirty="0" err="1" smtClean="0">
                <a:solidFill>
                  <a:srgbClr val="FF0066"/>
                </a:solidFill>
                <a:cs typeface="Times New Roman" pitchFamily="18" charset="0"/>
              </a:rPr>
              <a:t>Luôn</a:t>
            </a:r>
            <a:r>
              <a:rPr lang="en-US" sz="2300" dirty="0" smtClean="0">
                <a:solidFill>
                  <a:srgbClr val="FF0066"/>
                </a:solidFill>
                <a:cs typeface="Times New Roman" pitchFamily="18" charset="0"/>
              </a:rPr>
              <a:t> </a:t>
            </a:r>
            <a:r>
              <a:rPr lang="en-US" sz="2300" dirty="0">
                <a:solidFill>
                  <a:srgbClr val="FF0066"/>
                </a:solidFill>
                <a:cs typeface="Times New Roman" pitchFamily="18" charset="0"/>
              </a:rPr>
              <a:t>tôn trọng và thông cảm với </a:t>
            </a:r>
            <a:r>
              <a:rPr lang="en-US" sz="2300" dirty="0" err="1">
                <a:solidFill>
                  <a:srgbClr val="FF0066"/>
                </a:solidFill>
                <a:cs typeface="Times New Roman" pitchFamily="18" charset="0"/>
              </a:rPr>
              <a:t>người</a:t>
            </a:r>
            <a:r>
              <a:rPr lang="en-US" sz="2300" dirty="0">
                <a:solidFill>
                  <a:srgbClr val="FF0066"/>
                </a:solidFill>
                <a:cs typeface="Times New Roman" pitchFamily="18" charset="0"/>
              </a:rPr>
              <a:t> </a:t>
            </a:r>
            <a:r>
              <a:rPr lang="en-US" sz="2300" dirty="0" err="1" smtClean="0">
                <a:solidFill>
                  <a:srgbClr val="FF0066"/>
                </a:solidFill>
                <a:cs typeface="Times New Roman" pitchFamily="18" charset="0"/>
              </a:rPr>
              <a:t>khác</a:t>
            </a:r>
            <a:endParaRPr lang="en-US" sz="2300" dirty="0" smtClean="0">
              <a:solidFill>
                <a:srgbClr val="FF0066"/>
              </a:solidFill>
              <a:cs typeface="Times New Roman" pitchFamily="18" charset="0"/>
            </a:endParaRPr>
          </a:p>
          <a:p>
            <a:pPr algn="l" eaLnBrk="0" hangingPunct="0">
              <a:tabLst>
                <a:tab pos="300038" algn="l"/>
              </a:tabLst>
            </a:pPr>
            <a:r>
              <a:rPr lang="en-US" sz="2300" dirty="0" smtClean="0">
                <a:solidFill>
                  <a:srgbClr val="FF0066"/>
                </a:solidFill>
                <a:cs typeface="Times New Roman" pitchFamily="18" charset="0"/>
              </a:rPr>
              <a:t>- </a:t>
            </a:r>
            <a:r>
              <a:rPr lang="en-US" sz="2300" dirty="0" err="1" smtClean="0">
                <a:solidFill>
                  <a:srgbClr val="FF0066"/>
                </a:solidFill>
                <a:cs typeface="Times New Roman" pitchFamily="18" charset="0"/>
              </a:rPr>
              <a:t>Biết</a:t>
            </a:r>
            <a:r>
              <a:rPr lang="en-US" sz="2300" dirty="0" smtClean="0">
                <a:solidFill>
                  <a:srgbClr val="FF0066"/>
                </a:solidFill>
                <a:cs typeface="Times New Roman" pitchFamily="18" charset="0"/>
              </a:rPr>
              <a:t> </a:t>
            </a:r>
            <a:r>
              <a:rPr lang="en-US" sz="2300" dirty="0">
                <a:solidFill>
                  <a:srgbClr val="FF0066"/>
                </a:solidFill>
                <a:cs typeface="Times New Roman" pitchFamily="18" charset="0"/>
              </a:rPr>
              <a:t>tha thứ cho người khác khi họ hối hận và sửa chữa lỗi lầm.</a:t>
            </a:r>
            <a:endParaRPr lang="en-US" sz="2300" dirty="0">
              <a:solidFill>
                <a:srgbClr val="FF0066"/>
              </a:solidFill>
            </a:endParaRPr>
          </a:p>
        </p:txBody>
      </p:sp>
      <p:sp>
        <p:nvSpPr>
          <p:cNvPr id="13" name="Rectangle 12"/>
          <p:cNvSpPr/>
          <p:nvPr/>
        </p:nvSpPr>
        <p:spPr>
          <a:xfrm rot="10800000" flipV="1">
            <a:off x="4467225" y="884501"/>
            <a:ext cx="4462462" cy="2785378"/>
          </a:xfrm>
          <a:prstGeom prst="rect">
            <a:avLst/>
          </a:prstGeom>
          <a:solidFill>
            <a:srgbClr val="EBFCFD"/>
          </a:solidFill>
        </p:spPr>
        <p:txBody>
          <a:bodyPr wrap="square">
            <a:spAutoFit/>
          </a:bodyPr>
          <a:lstStyle/>
          <a:p>
            <a:pPr eaLnBrk="0" hangingPunct="0">
              <a:spcBef>
                <a:spcPct val="20000"/>
              </a:spcBef>
              <a:defRPr/>
            </a:pPr>
            <a:r>
              <a:rPr lang="en-US" sz="2300" b="0" kern="0" dirty="0">
                <a:solidFill>
                  <a:srgbClr val="FE4F96"/>
                </a:solidFill>
                <a:cs typeface="Times New Roman" pitchFamily="18" charset="0"/>
              </a:rPr>
              <a:t> </a:t>
            </a:r>
            <a:r>
              <a:rPr lang="en-US" sz="2300" dirty="0">
                <a:solidFill>
                  <a:srgbClr val="FE4F96"/>
                </a:solidFill>
                <a:cs typeface="Times New Roman" pitchFamily="18" charset="0"/>
              </a:rPr>
              <a:t> </a:t>
            </a:r>
            <a:r>
              <a:rPr lang="en-US" sz="2000" b="1" dirty="0">
                <a:solidFill>
                  <a:schemeClr val="accent3">
                    <a:lumMod val="75000"/>
                  </a:schemeClr>
                </a:solidFill>
                <a:cs typeface="Times New Roman" pitchFamily="18" charset="0"/>
              </a:rPr>
              <a:t>3/ Ý </a:t>
            </a:r>
            <a:r>
              <a:rPr lang="en-US" sz="2000" b="1" dirty="0" err="1">
                <a:solidFill>
                  <a:schemeClr val="accent3">
                    <a:lumMod val="75000"/>
                  </a:schemeClr>
                </a:solidFill>
                <a:cs typeface="Times New Roman" pitchFamily="18" charset="0"/>
              </a:rPr>
              <a:t>nghĩa</a:t>
            </a:r>
            <a:r>
              <a:rPr lang="en-US" sz="2000" b="1" dirty="0">
                <a:solidFill>
                  <a:schemeClr val="accent3">
                    <a:lumMod val="75000"/>
                  </a:schemeClr>
                </a:solidFill>
                <a:cs typeface="Times New Roman" pitchFamily="18" charset="0"/>
              </a:rPr>
              <a:t> </a:t>
            </a:r>
            <a:r>
              <a:rPr lang="en-US" sz="2000" b="1" dirty="0" err="1">
                <a:solidFill>
                  <a:schemeClr val="accent3">
                    <a:lumMod val="75000"/>
                  </a:schemeClr>
                </a:solidFill>
                <a:cs typeface="Times New Roman" pitchFamily="18" charset="0"/>
              </a:rPr>
              <a:t>của</a:t>
            </a:r>
            <a:r>
              <a:rPr lang="en-US" sz="2000" b="1" dirty="0">
                <a:solidFill>
                  <a:schemeClr val="accent3">
                    <a:lumMod val="75000"/>
                  </a:schemeClr>
                </a:solidFill>
                <a:cs typeface="Times New Roman" pitchFamily="18" charset="0"/>
              </a:rPr>
              <a:t> </a:t>
            </a:r>
            <a:r>
              <a:rPr lang="en-US" sz="2000" b="1" dirty="0" err="1">
                <a:solidFill>
                  <a:schemeClr val="accent3">
                    <a:lumMod val="75000"/>
                  </a:schemeClr>
                </a:solidFill>
                <a:cs typeface="Times New Roman" pitchFamily="18" charset="0"/>
              </a:rPr>
              <a:t>lòng</a:t>
            </a:r>
            <a:r>
              <a:rPr lang="en-US" sz="2000" b="1" dirty="0">
                <a:solidFill>
                  <a:schemeClr val="accent3">
                    <a:lumMod val="75000"/>
                  </a:schemeClr>
                </a:solidFill>
                <a:cs typeface="Times New Roman" pitchFamily="18" charset="0"/>
              </a:rPr>
              <a:t> </a:t>
            </a:r>
            <a:r>
              <a:rPr lang="en-US" sz="2000" b="1" dirty="0" err="1">
                <a:solidFill>
                  <a:schemeClr val="accent3">
                    <a:lumMod val="75000"/>
                  </a:schemeClr>
                </a:solidFill>
                <a:cs typeface="Times New Roman" pitchFamily="18" charset="0"/>
              </a:rPr>
              <a:t>khoan</a:t>
            </a:r>
            <a:r>
              <a:rPr lang="en-US" sz="2000" b="1" dirty="0">
                <a:solidFill>
                  <a:schemeClr val="accent3">
                    <a:lumMod val="75000"/>
                  </a:schemeClr>
                </a:solidFill>
                <a:cs typeface="Times New Roman" pitchFamily="18" charset="0"/>
              </a:rPr>
              <a:t> dung.</a:t>
            </a:r>
            <a:endParaRPr lang="en-US" sz="2000" b="0" kern="0" dirty="0" smtClean="0">
              <a:solidFill>
                <a:schemeClr val="accent3">
                  <a:lumMod val="75000"/>
                </a:schemeClr>
              </a:solidFill>
              <a:cs typeface="Times New Roman" pitchFamily="18" charset="0"/>
            </a:endParaRPr>
          </a:p>
          <a:p>
            <a:pPr algn="l" eaLnBrk="0" hangingPunct="0">
              <a:spcBef>
                <a:spcPct val="20000"/>
              </a:spcBef>
              <a:defRPr/>
            </a:pPr>
            <a:r>
              <a:rPr lang="en-US" sz="2000" b="0" kern="0" dirty="0" smtClean="0">
                <a:solidFill>
                  <a:srgbClr val="FE4F96"/>
                </a:solidFill>
                <a:cs typeface="Times New Roman" pitchFamily="18" charset="0"/>
              </a:rPr>
              <a:t>- </a:t>
            </a:r>
            <a:r>
              <a:rPr lang="en-US" sz="2000" b="0" kern="0" dirty="0">
                <a:solidFill>
                  <a:srgbClr val="FE4F96"/>
                </a:solidFill>
                <a:cs typeface="Times New Roman" pitchFamily="18" charset="0"/>
              </a:rPr>
              <a:t>Là 1 phẩm chất cao quý của con </a:t>
            </a:r>
            <a:r>
              <a:rPr lang="en-US" sz="2000" b="0" kern="0" dirty="0" err="1" smtClean="0">
                <a:solidFill>
                  <a:srgbClr val="FE4F96"/>
                </a:solidFill>
                <a:cs typeface="Times New Roman" pitchFamily="18" charset="0"/>
              </a:rPr>
              <a:t>người</a:t>
            </a:r>
            <a:endParaRPr lang="en-US" sz="2000" b="0" kern="0" dirty="0" smtClean="0">
              <a:solidFill>
                <a:srgbClr val="FE4F96"/>
              </a:solidFill>
              <a:cs typeface="Times New Roman" pitchFamily="18" charset="0"/>
            </a:endParaRPr>
          </a:p>
          <a:p>
            <a:pPr algn="l" eaLnBrk="0" hangingPunct="0">
              <a:spcBef>
                <a:spcPct val="20000"/>
              </a:spcBef>
              <a:defRPr/>
            </a:pP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Người</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có</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lòng</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khoan</a:t>
            </a:r>
            <a:r>
              <a:rPr lang="en-US" sz="2000" b="0" kern="0" dirty="0" smtClean="0">
                <a:solidFill>
                  <a:srgbClr val="FE4F96"/>
                </a:solidFill>
                <a:cs typeface="Times New Roman" pitchFamily="18" charset="0"/>
              </a:rPr>
              <a:t> dung </a:t>
            </a:r>
            <a:r>
              <a:rPr lang="en-US" sz="2000" b="0" kern="0" dirty="0" err="1" smtClean="0">
                <a:solidFill>
                  <a:srgbClr val="FE4F96"/>
                </a:solidFill>
                <a:cs typeface="Times New Roman" pitchFamily="18" charset="0"/>
              </a:rPr>
              <a:t>sẽ</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được</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mọi</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người</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yêu</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mến</a:t>
            </a:r>
            <a:r>
              <a:rPr lang="en-US" sz="2000" b="0" kern="0" dirty="0" smtClean="0">
                <a:solidFill>
                  <a:srgbClr val="FE4F96"/>
                </a:solidFill>
                <a:cs typeface="Times New Roman" pitchFamily="18" charset="0"/>
              </a:rPr>
              <a:t>, tin </a:t>
            </a:r>
            <a:r>
              <a:rPr lang="en-US" sz="2000" b="0" kern="0" dirty="0" err="1" smtClean="0">
                <a:solidFill>
                  <a:srgbClr val="FE4F96"/>
                </a:solidFill>
                <a:cs typeface="Times New Roman" pitchFamily="18" charset="0"/>
              </a:rPr>
              <a:t>cậy</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và</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có</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nhiều</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bạn</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tốt</a:t>
            </a:r>
            <a:r>
              <a:rPr lang="en-US" sz="2000" b="0" kern="0" dirty="0" smtClean="0">
                <a:solidFill>
                  <a:srgbClr val="FE4F96"/>
                </a:solidFill>
                <a:cs typeface="Times New Roman" pitchFamily="18" charset="0"/>
              </a:rPr>
              <a:t>.</a:t>
            </a:r>
          </a:p>
          <a:p>
            <a:pPr algn="l" eaLnBrk="0" hangingPunct="0">
              <a:spcBef>
                <a:spcPct val="20000"/>
              </a:spcBef>
              <a:defRPr/>
            </a:pPr>
            <a:r>
              <a:rPr lang="en-US" sz="2000" b="0" kern="0" dirty="0" smtClean="0">
                <a:solidFill>
                  <a:srgbClr val="FE4F96"/>
                </a:solidFill>
                <a:cs typeface="Times New Roman" pitchFamily="18" charset="0"/>
              </a:rPr>
              <a:t> - </a:t>
            </a:r>
            <a:r>
              <a:rPr lang="en-US" sz="2000" b="0" kern="0" dirty="0" err="1" smtClean="0">
                <a:solidFill>
                  <a:srgbClr val="FE4F96"/>
                </a:solidFill>
                <a:cs typeface="Times New Roman" pitchFamily="18" charset="0"/>
              </a:rPr>
              <a:t>Góp</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phần</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làm</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cho</a:t>
            </a:r>
            <a:r>
              <a:rPr lang="en-US" sz="2000" b="0" kern="0" dirty="0" smtClean="0">
                <a:solidFill>
                  <a:srgbClr val="FE4F96"/>
                </a:solidFill>
                <a:cs typeface="Times New Roman" pitchFamily="18" charset="0"/>
              </a:rPr>
              <a:t> </a:t>
            </a:r>
            <a:r>
              <a:rPr lang="en-US" sz="2000" b="0" kern="0" dirty="0" err="1" smtClean="0">
                <a:solidFill>
                  <a:srgbClr val="FE4F96"/>
                </a:solidFill>
                <a:cs typeface="Times New Roman" pitchFamily="18" charset="0"/>
              </a:rPr>
              <a:t>cuộc</a:t>
            </a:r>
            <a:r>
              <a:rPr lang="en-US" sz="2000" b="0" kern="0" dirty="0" smtClean="0">
                <a:solidFill>
                  <a:srgbClr val="FE4F96"/>
                </a:solidFill>
                <a:cs typeface="Times New Roman" pitchFamily="18" charset="0"/>
              </a:rPr>
              <a:t> </a:t>
            </a:r>
            <a:r>
              <a:rPr lang="en-US" sz="2000" b="0" kern="0" dirty="0" err="1">
                <a:solidFill>
                  <a:srgbClr val="FE4F96"/>
                </a:solidFill>
                <a:cs typeface="Times New Roman" pitchFamily="18" charset="0"/>
              </a:rPr>
              <a:t>sống</a:t>
            </a:r>
            <a:r>
              <a:rPr lang="en-US" sz="2000" b="0" kern="0" dirty="0">
                <a:solidFill>
                  <a:srgbClr val="FE4F96"/>
                </a:solidFill>
                <a:cs typeface="Times New Roman" pitchFamily="18" charset="0"/>
              </a:rPr>
              <a:t> </a:t>
            </a:r>
            <a:r>
              <a:rPr lang="en-US" sz="2000" b="0" kern="0" dirty="0" err="1" smtClean="0">
                <a:solidFill>
                  <a:srgbClr val="FE4F96"/>
                </a:solidFill>
                <a:cs typeface="Times New Roman" pitchFamily="18" charset="0"/>
              </a:rPr>
              <a:t>và</a:t>
            </a:r>
            <a:r>
              <a:rPr lang="en-US" sz="2000" b="0" kern="0" dirty="0" smtClean="0">
                <a:solidFill>
                  <a:srgbClr val="FE4F96"/>
                </a:solidFill>
                <a:cs typeface="Times New Roman" pitchFamily="18" charset="0"/>
              </a:rPr>
              <a:t> </a:t>
            </a:r>
            <a:r>
              <a:rPr lang="en-US" sz="2000" b="0" kern="0" dirty="0">
                <a:solidFill>
                  <a:srgbClr val="FE4F96"/>
                </a:solidFill>
                <a:cs typeface="Times New Roman" pitchFamily="18" charset="0"/>
              </a:rPr>
              <a:t>mối quan hệ giữa mọi người trở nên lành mạnh, thân ái, dễ chịu</a:t>
            </a:r>
            <a:endParaRPr lang="en-US" sz="2000" dirty="0">
              <a:solidFill>
                <a:srgbClr val="FE4F96"/>
              </a:solidFill>
            </a:endParaRPr>
          </a:p>
        </p:txBody>
      </p:sp>
      <p:sp>
        <p:nvSpPr>
          <p:cNvPr id="14" name="TextBox 13"/>
          <p:cNvSpPr txBox="1">
            <a:spLocks noChangeArrowheads="1"/>
          </p:cNvSpPr>
          <p:nvPr/>
        </p:nvSpPr>
        <p:spPr bwMode="auto">
          <a:xfrm>
            <a:off x="538163" y="3881856"/>
            <a:ext cx="8381999" cy="1631216"/>
          </a:xfrm>
          <a:prstGeom prst="rect">
            <a:avLst/>
          </a:prstGeom>
          <a:solidFill>
            <a:srgbClr val="FBF2CA"/>
          </a:solidFill>
          <a:ln>
            <a:noFill/>
          </a:ln>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2400" b="1">
                <a:solidFill>
                  <a:schemeClr val="tx1"/>
                </a:solidFill>
                <a:latin typeface="Times New Roman" pitchFamily="18" charset="0"/>
                <a:cs typeface="Arial" charset="0"/>
              </a:defRPr>
            </a:lvl9pPr>
          </a:lstStyle>
          <a:p>
            <a:pPr algn="l" eaLnBrk="1" hangingPunct="1"/>
            <a:r>
              <a:rPr lang="en-US" sz="2000" dirty="0" smtClean="0">
                <a:solidFill>
                  <a:srgbClr val="0070C0"/>
                </a:solidFill>
              </a:rPr>
              <a:t>4/</a:t>
            </a:r>
            <a:r>
              <a:rPr lang="en-US" sz="2000" dirty="0" err="1" smtClean="0">
                <a:solidFill>
                  <a:srgbClr val="0070C0"/>
                </a:solidFill>
              </a:rPr>
              <a:t>Cách</a:t>
            </a:r>
            <a:r>
              <a:rPr lang="en-US" sz="2000" dirty="0" smtClean="0">
                <a:solidFill>
                  <a:srgbClr val="0070C0"/>
                </a:solidFill>
              </a:rPr>
              <a:t> </a:t>
            </a:r>
            <a:r>
              <a:rPr lang="en-US" sz="2000" dirty="0">
                <a:solidFill>
                  <a:srgbClr val="0070C0"/>
                </a:solidFill>
              </a:rPr>
              <a:t>rèn luyện</a:t>
            </a:r>
          </a:p>
          <a:p>
            <a:pPr algn="l" eaLnBrk="1" hangingPunct="1"/>
            <a:r>
              <a:rPr lang="en-US" sz="2000" b="0" dirty="0">
                <a:solidFill>
                  <a:schemeClr val="accent3">
                    <a:lumMod val="75000"/>
                  </a:schemeClr>
                </a:solidFill>
              </a:rPr>
              <a:t>-Sống cởi mở, gần gũi với mọi người</a:t>
            </a:r>
          </a:p>
          <a:p>
            <a:pPr algn="l" eaLnBrk="1" hangingPunct="1"/>
            <a:r>
              <a:rPr lang="en-US" sz="2000" b="0" dirty="0">
                <a:solidFill>
                  <a:schemeClr val="accent3">
                    <a:lumMod val="75000"/>
                  </a:schemeClr>
                </a:solidFill>
              </a:rPr>
              <a:t>-Cư xử chân thành, biết lắng nghe, chấp nhận những ý kiến, quan điểm đúng</a:t>
            </a:r>
          </a:p>
          <a:p>
            <a:pPr algn="l" eaLnBrk="1" hangingPunct="1"/>
            <a:r>
              <a:rPr lang="en-US" sz="2000" b="0" dirty="0">
                <a:solidFill>
                  <a:schemeClr val="accent3">
                    <a:lumMod val="75000"/>
                  </a:schemeClr>
                </a:solidFill>
              </a:rPr>
              <a:t>-Tôn trọng thói quen, sở thích của người khác</a:t>
            </a:r>
          </a:p>
          <a:p>
            <a:pPr algn="l" eaLnBrk="1" hangingPunct="1"/>
            <a:r>
              <a:rPr lang="en-US" sz="2000" b="0" dirty="0">
                <a:solidFill>
                  <a:schemeClr val="accent3">
                    <a:lumMod val="75000"/>
                  </a:schemeClr>
                </a:solidFill>
              </a:rPr>
              <a:t>-Khi người đã biết lỗi và thay đổi ta nên tha thứ, chấp nhận, đối xử tử tế.</a:t>
            </a:r>
          </a:p>
        </p:txBody>
      </p:sp>
      <p:sp>
        <p:nvSpPr>
          <p:cNvPr id="15" name="TextBox 14"/>
          <p:cNvSpPr txBox="1">
            <a:spLocks noChangeArrowheads="1"/>
          </p:cNvSpPr>
          <p:nvPr/>
        </p:nvSpPr>
        <p:spPr bwMode="auto">
          <a:xfrm>
            <a:off x="2105025" y="5725049"/>
            <a:ext cx="4724400" cy="400110"/>
          </a:xfrm>
          <a:prstGeom prst="rect">
            <a:avLst/>
          </a:prstGeom>
          <a:solidFill>
            <a:schemeClr val="bg2"/>
          </a:solidFill>
          <a:ln>
            <a:noFill/>
          </a:ln>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2400" b="1">
                <a:solidFill>
                  <a:schemeClr val="tx1"/>
                </a:solidFill>
                <a:latin typeface="Times New Roman" pitchFamily="18" charset="0"/>
                <a:cs typeface="Arial" charset="0"/>
              </a:defRPr>
            </a:lvl9pPr>
          </a:lstStyle>
          <a:p>
            <a:pPr eaLnBrk="1" hangingPunct="1"/>
            <a:r>
              <a:rPr lang="en-US" sz="2000" dirty="0"/>
              <a:t>      </a:t>
            </a:r>
            <a:r>
              <a:rPr lang="en-US" sz="2000" dirty="0" smtClean="0">
                <a:solidFill>
                  <a:srgbClr val="0070C0"/>
                </a:solidFill>
              </a:rPr>
              <a:t>5/ </a:t>
            </a:r>
            <a:r>
              <a:rPr lang="en-US" sz="2000" dirty="0" err="1" smtClean="0">
                <a:solidFill>
                  <a:srgbClr val="0070C0"/>
                </a:solidFill>
              </a:rPr>
              <a:t>Thành</a:t>
            </a:r>
            <a:r>
              <a:rPr lang="en-US" sz="2000" dirty="0" smtClean="0">
                <a:solidFill>
                  <a:srgbClr val="0070C0"/>
                </a:solidFill>
              </a:rPr>
              <a:t> </a:t>
            </a:r>
            <a:r>
              <a:rPr lang="en-US" sz="2000" dirty="0">
                <a:solidFill>
                  <a:srgbClr val="0070C0"/>
                </a:solidFill>
              </a:rPr>
              <a:t>ngữ, tục ngữ về </a:t>
            </a:r>
            <a:r>
              <a:rPr lang="en-US" sz="2000" dirty="0" err="1">
                <a:solidFill>
                  <a:srgbClr val="0070C0"/>
                </a:solidFill>
              </a:rPr>
              <a:t>khoan</a:t>
            </a:r>
            <a:r>
              <a:rPr lang="en-US" sz="2000" dirty="0">
                <a:solidFill>
                  <a:srgbClr val="0070C0"/>
                </a:solidFill>
              </a:rPr>
              <a:t> </a:t>
            </a:r>
            <a:r>
              <a:rPr lang="en-US" sz="2000" dirty="0" smtClean="0">
                <a:solidFill>
                  <a:srgbClr val="0070C0"/>
                </a:solidFill>
              </a:rPr>
              <a:t>dung</a:t>
            </a:r>
            <a:endParaRPr lang="en-US" sz="2000" dirty="0">
              <a:solidFill>
                <a:srgbClr val="0070C0"/>
              </a:solidFill>
            </a:endParaRPr>
          </a:p>
        </p:txBody>
      </p:sp>
    </p:spTree>
    <p:extLst>
      <p:ext uri="{BB962C8B-B14F-4D97-AF65-F5344CB8AC3E}">
        <p14:creationId xmlns:p14="http://schemas.microsoft.com/office/powerpoint/2010/main" val="97760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down)">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wipe(down)">
                                      <p:cBhvr>
                                        <p:cTn id="38" dur="500"/>
                                        <p:tgtEl>
                                          <p:spTgt spid="1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down)">
                                      <p:cBhvr>
                                        <p:cTn id="43" dur="500"/>
                                        <p:tgtEl>
                                          <p:spTgt spid="1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a:spLocks noChangeArrowheads="1"/>
          </p:cNvSpPr>
          <p:nvPr/>
        </p:nvSpPr>
        <p:spPr bwMode="auto">
          <a:xfrm>
            <a:off x="228600" y="1676400"/>
            <a:ext cx="89154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algn="r"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algn="r"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algn="r"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algn="r" eaLnBrk="0" fontAlgn="base" hangingPunct="0">
              <a:spcBef>
                <a:spcPct val="0"/>
              </a:spcBef>
              <a:spcAft>
                <a:spcPct val="0"/>
              </a:spcAft>
              <a:defRPr sz="2400" b="1">
                <a:solidFill>
                  <a:schemeClr val="tx1"/>
                </a:solidFill>
                <a:latin typeface="Times New Roman" pitchFamily="18" charset="0"/>
                <a:cs typeface="Arial" charset="0"/>
              </a:defRPr>
            </a:lvl9pPr>
          </a:lstStyle>
          <a:p>
            <a:pPr eaLnBrk="1" hangingPunct="1"/>
            <a:r>
              <a:rPr lang="en-US" sz="3200" dirty="0"/>
              <a:t>      </a:t>
            </a:r>
            <a:r>
              <a:rPr lang="en-US" sz="4000" dirty="0" smtClean="0">
                <a:solidFill>
                  <a:srgbClr val="0070C0"/>
                </a:solidFill>
              </a:rPr>
              <a:t>DẶN DÒ</a:t>
            </a:r>
          </a:p>
          <a:p>
            <a:pPr eaLnBrk="1" hangingPunct="1"/>
            <a:r>
              <a:rPr lang="en-US" sz="2800" dirty="0" err="1" smtClean="0">
                <a:solidFill>
                  <a:srgbClr val="0070C0"/>
                </a:solidFill>
              </a:rPr>
              <a:t>Em</a:t>
            </a:r>
            <a:r>
              <a:rPr lang="en-US" sz="2800" dirty="0" smtClean="0">
                <a:solidFill>
                  <a:srgbClr val="0070C0"/>
                </a:solidFill>
              </a:rPr>
              <a:t> </a:t>
            </a:r>
            <a:r>
              <a:rPr lang="en-US" sz="2800" dirty="0" err="1" smtClean="0">
                <a:solidFill>
                  <a:srgbClr val="0070C0"/>
                </a:solidFill>
              </a:rPr>
              <a:t>viết</a:t>
            </a:r>
            <a:r>
              <a:rPr lang="en-US" sz="2800" dirty="0" smtClean="0">
                <a:solidFill>
                  <a:srgbClr val="0070C0"/>
                </a:solidFill>
              </a:rPr>
              <a:t> </a:t>
            </a:r>
            <a:r>
              <a:rPr lang="en-US" sz="2800" dirty="0" err="1" smtClean="0">
                <a:solidFill>
                  <a:srgbClr val="0070C0"/>
                </a:solidFill>
              </a:rPr>
              <a:t>bài</a:t>
            </a:r>
            <a:r>
              <a:rPr lang="en-US" sz="2800" dirty="0" smtClean="0">
                <a:solidFill>
                  <a:srgbClr val="0070C0"/>
                </a:solidFill>
              </a:rPr>
              <a:t> </a:t>
            </a:r>
            <a:r>
              <a:rPr lang="en-US" sz="2800" dirty="0" err="1" smtClean="0">
                <a:solidFill>
                  <a:srgbClr val="0070C0"/>
                </a:solidFill>
              </a:rPr>
              <a:t>vô</a:t>
            </a:r>
            <a:r>
              <a:rPr lang="en-US" sz="2800" dirty="0" smtClean="0">
                <a:solidFill>
                  <a:srgbClr val="0070C0"/>
                </a:solidFill>
              </a:rPr>
              <a:t> </a:t>
            </a:r>
            <a:r>
              <a:rPr lang="en-US" sz="2800" dirty="0" err="1" smtClean="0">
                <a:solidFill>
                  <a:srgbClr val="0070C0"/>
                </a:solidFill>
              </a:rPr>
              <a:t>vở</a:t>
            </a:r>
            <a:endParaRPr lang="en-US" sz="2800" dirty="0" smtClean="0">
              <a:solidFill>
                <a:srgbClr val="0070C0"/>
              </a:solidFill>
            </a:endParaRPr>
          </a:p>
          <a:p>
            <a:pPr eaLnBrk="1" hangingPunct="1"/>
            <a:r>
              <a:rPr lang="en-US" sz="2800" dirty="0" err="1" smtClean="0">
                <a:solidFill>
                  <a:srgbClr val="0070C0"/>
                </a:solidFill>
              </a:rPr>
              <a:t>Tự</a:t>
            </a:r>
            <a:r>
              <a:rPr lang="en-US" sz="2800" dirty="0" smtClean="0">
                <a:solidFill>
                  <a:srgbClr val="0070C0"/>
                </a:solidFill>
              </a:rPr>
              <a:t> </a:t>
            </a:r>
            <a:r>
              <a:rPr lang="en-US" sz="2800" dirty="0" err="1" smtClean="0">
                <a:solidFill>
                  <a:srgbClr val="0070C0"/>
                </a:solidFill>
              </a:rPr>
              <a:t>đọc</a:t>
            </a:r>
            <a:r>
              <a:rPr lang="en-US" sz="2800" dirty="0" smtClean="0">
                <a:solidFill>
                  <a:srgbClr val="0070C0"/>
                </a:solidFill>
              </a:rPr>
              <a:t> </a:t>
            </a:r>
            <a:r>
              <a:rPr lang="en-US" sz="2800" dirty="0" err="1" smtClean="0">
                <a:solidFill>
                  <a:srgbClr val="0070C0"/>
                </a:solidFill>
              </a:rPr>
              <a:t>nội</a:t>
            </a:r>
            <a:r>
              <a:rPr lang="en-US" sz="2800" dirty="0" smtClean="0">
                <a:solidFill>
                  <a:srgbClr val="0070C0"/>
                </a:solidFill>
              </a:rPr>
              <a:t> dung </a:t>
            </a:r>
            <a:r>
              <a:rPr lang="en-US" sz="2800" dirty="0" err="1" smtClean="0">
                <a:solidFill>
                  <a:srgbClr val="0070C0"/>
                </a:solidFill>
              </a:rPr>
              <a:t>Truyên</a:t>
            </a:r>
            <a:r>
              <a:rPr lang="en-US" sz="2800" dirty="0" smtClean="0">
                <a:solidFill>
                  <a:srgbClr val="0070C0"/>
                </a:solidFill>
              </a:rPr>
              <a:t> </a:t>
            </a:r>
            <a:r>
              <a:rPr lang="en-US" sz="2800" dirty="0" err="1" smtClean="0">
                <a:solidFill>
                  <a:srgbClr val="0070C0"/>
                </a:solidFill>
              </a:rPr>
              <a:t>đọc</a:t>
            </a:r>
            <a:r>
              <a:rPr lang="en-US" sz="2800" dirty="0" smtClean="0">
                <a:solidFill>
                  <a:srgbClr val="0070C0"/>
                </a:solidFill>
              </a:rPr>
              <a:t>: “</a:t>
            </a:r>
            <a:r>
              <a:rPr lang="en-US" sz="2800" dirty="0" err="1" smtClean="0">
                <a:solidFill>
                  <a:srgbClr val="0070C0"/>
                </a:solidFill>
              </a:rPr>
              <a:t>Hãy</a:t>
            </a:r>
            <a:r>
              <a:rPr lang="en-US" sz="2800" dirty="0" smtClean="0">
                <a:solidFill>
                  <a:srgbClr val="0070C0"/>
                </a:solidFill>
              </a:rPr>
              <a:t> </a:t>
            </a:r>
            <a:r>
              <a:rPr lang="en-US" sz="2800" dirty="0" err="1" smtClean="0">
                <a:solidFill>
                  <a:srgbClr val="0070C0"/>
                </a:solidFill>
              </a:rPr>
              <a:t>tha</a:t>
            </a:r>
            <a:r>
              <a:rPr lang="en-US" sz="2800" dirty="0" smtClean="0">
                <a:solidFill>
                  <a:srgbClr val="0070C0"/>
                </a:solidFill>
              </a:rPr>
              <a:t> </a:t>
            </a:r>
            <a:r>
              <a:rPr lang="en-US" sz="2800" dirty="0" err="1" smtClean="0">
                <a:solidFill>
                  <a:srgbClr val="0070C0"/>
                </a:solidFill>
              </a:rPr>
              <a:t>lỗi</a:t>
            </a:r>
            <a:r>
              <a:rPr lang="en-US" sz="2800" dirty="0" smtClean="0">
                <a:solidFill>
                  <a:srgbClr val="0070C0"/>
                </a:solidFill>
              </a:rPr>
              <a:t> </a:t>
            </a:r>
            <a:r>
              <a:rPr lang="en-US" sz="2800" dirty="0" err="1" smtClean="0">
                <a:solidFill>
                  <a:srgbClr val="0070C0"/>
                </a:solidFill>
              </a:rPr>
              <a:t>cho</a:t>
            </a:r>
            <a:r>
              <a:rPr lang="en-US" sz="2800" dirty="0" smtClean="0">
                <a:solidFill>
                  <a:srgbClr val="0070C0"/>
                </a:solidFill>
              </a:rPr>
              <a:t> </a:t>
            </a:r>
            <a:r>
              <a:rPr lang="en-US" sz="2800" dirty="0" err="1" smtClean="0">
                <a:solidFill>
                  <a:srgbClr val="0070C0"/>
                </a:solidFill>
              </a:rPr>
              <a:t>em</a:t>
            </a:r>
            <a:r>
              <a:rPr lang="en-US" sz="2800" dirty="0" smtClean="0">
                <a:solidFill>
                  <a:srgbClr val="0070C0"/>
                </a:solidFill>
              </a:rPr>
              <a:t>”</a:t>
            </a:r>
          </a:p>
          <a:p>
            <a:pPr eaLnBrk="1" hangingPunct="1"/>
            <a:r>
              <a:rPr lang="en-US" sz="2800" dirty="0" err="1" smtClean="0">
                <a:solidFill>
                  <a:srgbClr val="0070C0"/>
                </a:solidFill>
              </a:rPr>
              <a:t>Đọc</a:t>
            </a:r>
            <a:r>
              <a:rPr lang="en-US" sz="2800" dirty="0" smtClean="0">
                <a:solidFill>
                  <a:srgbClr val="0070C0"/>
                </a:solidFill>
              </a:rPr>
              <a:t> </a:t>
            </a:r>
            <a:r>
              <a:rPr lang="en-US" sz="2800" dirty="0" err="1" smtClean="0">
                <a:solidFill>
                  <a:srgbClr val="0070C0"/>
                </a:solidFill>
              </a:rPr>
              <a:t>lại</a:t>
            </a:r>
            <a:r>
              <a:rPr lang="en-US" sz="2800" dirty="0" smtClean="0">
                <a:solidFill>
                  <a:srgbClr val="0070C0"/>
                </a:solidFill>
              </a:rPr>
              <a:t> </a:t>
            </a:r>
            <a:r>
              <a:rPr lang="en-US" sz="2800" dirty="0" err="1" smtClean="0">
                <a:solidFill>
                  <a:srgbClr val="0070C0"/>
                </a:solidFill>
              </a:rPr>
              <a:t>nhiều</a:t>
            </a:r>
            <a:r>
              <a:rPr lang="en-US" sz="2800" dirty="0" smtClean="0">
                <a:solidFill>
                  <a:srgbClr val="0070C0"/>
                </a:solidFill>
              </a:rPr>
              <a:t> </a:t>
            </a:r>
            <a:r>
              <a:rPr lang="en-US" sz="2800" dirty="0" err="1" smtClean="0">
                <a:solidFill>
                  <a:srgbClr val="0070C0"/>
                </a:solidFill>
              </a:rPr>
              <a:t>lần</a:t>
            </a:r>
            <a:r>
              <a:rPr lang="en-US" sz="2800" dirty="0" smtClean="0">
                <a:solidFill>
                  <a:srgbClr val="0070C0"/>
                </a:solidFill>
              </a:rPr>
              <a:t> </a:t>
            </a:r>
            <a:r>
              <a:rPr lang="en-US" sz="2800" dirty="0" err="1" smtClean="0">
                <a:solidFill>
                  <a:srgbClr val="0070C0"/>
                </a:solidFill>
              </a:rPr>
              <a:t>nội</a:t>
            </a:r>
            <a:r>
              <a:rPr lang="en-US" sz="2800" dirty="0" smtClean="0">
                <a:solidFill>
                  <a:srgbClr val="0070C0"/>
                </a:solidFill>
              </a:rPr>
              <a:t> dung </a:t>
            </a:r>
            <a:r>
              <a:rPr lang="en-US" sz="2800" dirty="0" err="1" smtClean="0">
                <a:solidFill>
                  <a:srgbClr val="0070C0"/>
                </a:solidFill>
              </a:rPr>
              <a:t>bài</a:t>
            </a:r>
            <a:r>
              <a:rPr lang="en-US" sz="2800" dirty="0" smtClean="0">
                <a:solidFill>
                  <a:srgbClr val="0070C0"/>
                </a:solidFill>
              </a:rPr>
              <a:t> </a:t>
            </a:r>
            <a:r>
              <a:rPr lang="en-US" sz="2800" dirty="0" err="1" smtClean="0">
                <a:solidFill>
                  <a:srgbClr val="0070C0"/>
                </a:solidFill>
              </a:rPr>
              <a:t>học</a:t>
            </a:r>
            <a:endParaRPr lang="en-US" sz="2800" dirty="0">
              <a:solidFill>
                <a:srgbClr val="0070C0"/>
              </a:solidFill>
            </a:endParaRPr>
          </a:p>
        </p:txBody>
      </p:sp>
    </p:spTree>
    <p:extLst>
      <p:ext uri="{BB962C8B-B14F-4D97-AF65-F5344CB8AC3E}">
        <p14:creationId xmlns:p14="http://schemas.microsoft.com/office/powerpoint/2010/main" val="3612459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0" y="0"/>
            <a:ext cx="381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en-US" sz="4400" b="1" dirty="0" smtClean="0">
                <a:solidFill>
                  <a:srgbClr val="FF0000"/>
                </a:solidFill>
                <a:cs typeface="Times New Roman" pitchFamily="18" charset="0"/>
              </a:rPr>
              <a:t>I/</a:t>
            </a:r>
            <a:r>
              <a:rPr lang="en-US" sz="4400" b="1" dirty="0" err="1" smtClean="0">
                <a:solidFill>
                  <a:srgbClr val="FF0000"/>
                </a:solidFill>
                <a:cs typeface="Times New Roman" pitchFamily="18" charset="0"/>
              </a:rPr>
              <a:t>Truyện</a:t>
            </a:r>
            <a:r>
              <a:rPr lang="en-US" sz="4400" b="1" dirty="0" smtClean="0">
                <a:solidFill>
                  <a:srgbClr val="FF0000"/>
                </a:solidFill>
                <a:cs typeface="Times New Roman" pitchFamily="18" charset="0"/>
              </a:rPr>
              <a:t> </a:t>
            </a:r>
            <a:r>
              <a:rPr lang="en-US" sz="4400" b="1" dirty="0" err="1">
                <a:solidFill>
                  <a:srgbClr val="FF0000"/>
                </a:solidFill>
                <a:cs typeface="Times New Roman" pitchFamily="18" charset="0"/>
              </a:rPr>
              <a:t>đọc</a:t>
            </a:r>
            <a:endParaRPr lang="en-US" sz="4400" b="1" dirty="0">
              <a:solidFill>
                <a:srgbClr val="FF0000"/>
              </a:solidFill>
              <a:cs typeface="Times New Roman" pitchFamily="18" charset="0"/>
            </a:endParaRPr>
          </a:p>
        </p:txBody>
      </p:sp>
      <p:grpSp>
        <p:nvGrpSpPr>
          <p:cNvPr id="6" name="Group 18"/>
          <p:cNvGrpSpPr>
            <a:grpSpLocks/>
          </p:cNvGrpSpPr>
          <p:nvPr/>
        </p:nvGrpSpPr>
        <p:grpSpPr bwMode="auto">
          <a:xfrm>
            <a:off x="124657" y="1459706"/>
            <a:ext cx="8867775" cy="4900612"/>
            <a:chOff x="432" y="714"/>
            <a:chExt cx="4870" cy="3087"/>
          </a:xfrm>
        </p:grpSpPr>
        <p:pic>
          <p:nvPicPr>
            <p:cNvPr id="7" name="Picture 9" descr="bg1"/>
            <p:cNvPicPr>
              <a:picLocks noChangeAspect="1" noChangeArrowheads="1"/>
            </p:cNvPicPr>
            <p:nvPr/>
          </p:nvPicPr>
          <p:blipFill>
            <a:blip r:embed="rId2">
              <a:extLst>
                <a:ext uri="{28A0092B-C50C-407E-A947-70E740481C1C}">
                  <a14:useLocalDpi xmlns:a14="http://schemas.microsoft.com/office/drawing/2010/main" val="0"/>
                </a:ext>
              </a:extLst>
            </a:blip>
            <a:srcRect l="14415" t="7385" r="3099" b="21158"/>
            <a:stretch>
              <a:fillRect/>
            </a:stretch>
          </p:blipFill>
          <p:spPr bwMode="auto">
            <a:xfrm>
              <a:off x="432" y="714"/>
              <a:ext cx="4870" cy="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IMG_2254"/>
            <p:cNvPicPr>
              <a:picLocks noChangeAspect="1" noChangeArrowheads="1"/>
            </p:cNvPicPr>
            <p:nvPr/>
          </p:nvPicPr>
          <p:blipFill>
            <a:blip r:embed="rId3"/>
            <a:srcRect/>
            <a:stretch>
              <a:fillRect/>
            </a:stretch>
          </p:blipFill>
          <p:spPr bwMode="auto">
            <a:xfrm>
              <a:off x="672" y="921"/>
              <a:ext cx="1978" cy="2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WordArt 11" descr="&quot;HÃY THA THỨ CHO EM&quot;"/>
            <p:cNvSpPr>
              <a:spLocks noChangeArrowheads="1" noChangeShapeType="1" noTextEdit="1"/>
            </p:cNvSpPr>
            <p:nvPr/>
          </p:nvSpPr>
          <p:spPr bwMode="auto">
            <a:xfrm>
              <a:off x="3024" y="1305"/>
              <a:ext cx="2112" cy="720"/>
            </a:xfrm>
            <a:prstGeom prst="rect">
              <a:avLst/>
            </a:prstGeom>
          </p:spPr>
          <p:txBody>
            <a:bodyPr wrap="none" fromWordArt="1">
              <a:prstTxWarp prst="textPlain">
                <a:avLst>
                  <a:gd name="adj" fmla="val 46542"/>
                </a:avLst>
              </a:prstTxWarp>
            </a:bodyPr>
            <a:lstStyle/>
            <a:p>
              <a:pPr algn="ctr"/>
              <a:r>
                <a:rPr lang="en-US" sz="3200" kern="10" dirty="0">
                  <a:ln w="9525">
                    <a:solidFill>
                      <a:srgbClr val="000000"/>
                    </a:solidFill>
                    <a:round/>
                    <a:headEnd/>
                    <a:tailEnd/>
                  </a:ln>
                  <a:latin typeface="Times New Roman"/>
                  <a:cs typeface="Times New Roman"/>
                </a:rPr>
                <a:t>"</a:t>
              </a:r>
              <a:r>
                <a:rPr lang="en-US" sz="3200" kern="10" dirty="0" err="1">
                  <a:ln w="9525">
                    <a:solidFill>
                      <a:srgbClr val="000000"/>
                    </a:solidFill>
                    <a:round/>
                    <a:headEnd/>
                    <a:tailEnd/>
                  </a:ln>
                  <a:latin typeface="Times New Roman"/>
                  <a:cs typeface="Times New Roman"/>
                </a:rPr>
                <a:t>Hãy</a:t>
              </a:r>
              <a:r>
                <a:rPr lang="en-US" sz="3200" kern="10" dirty="0">
                  <a:ln w="9525">
                    <a:solidFill>
                      <a:srgbClr val="000000"/>
                    </a:solidFill>
                    <a:round/>
                    <a:headEnd/>
                    <a:tailEnd/>
                  </a:ln>
                  <a:latin typeface="Times New Roman"/>
                  <a:cs typeface="Times New Roman"/>
                </a:rPr>
                <a:t> </a:t>
              </a:r>
              <a:r>
                <a:rPr lang="en-US" sz="3200" kern="10" dirty="0" err="1">
                  <a:ln w="9525">
                    <a:solidFill>
                      <a:srgbClr val="000000"/>
                    </a:solidFill>
                    <a:round/>
                    <a:headEnd/>
                    <a:tailEnd/>
                  </a:ln>
                  <a:latin typeface="Times New Roman"/>
                  <a:cs typeface="Times New Roman"/>
                </a:rPr>
                <a:t>tha</a:t>
              </a:r>
              <a:r>
                <a:rPr lang="en-US" sz="3200" kern="10" dirty="0">
                  <a:ln w="9525">
                    <a:solidFill>
                      <a:srgbClr val="000000"/>
                    </a:solidFill>
                    <a:round/>
                    <a:headEnd/>
                    <a:tailEnd/>
                  </a:ln>
                  <a:latin typeface="Times New Roman"/>
                  <a:cs typeface="Times New Roman"/>
                </a:rPr>
                <a:t> </a:t>
              </a:r>
              <a:r>
                <a:rPr lang="en-US" sz="3200" kern="10" dirty="0" err="1">
                  <a:ln w="9525">
                    <a:solidFill>
                      <a:srgbClr val="000000"/>
                    </a:solidFill>
                    <a:round/>
                    <a:headEnd/>
                    <a:tailEnd/>
                  </a:ln>
                  <a:latin typeface="Times New Roman"/>
                  <a:cs typeface="Times New Roman"/>
                </a:rPr>
                <a:t>lỗi</a:t>
              </a:r>
              <a:r>
                <a:rPr lang="en-US" sz="3200" kern="10" dirty="0">
                  <a:ln w="9525">
                    <a:solidFill>
                      <a:srgbClr val="000000"/>
                    </a:solidFill>
                    <a:round/>
                    <a:headEnd/>
                    <a:tailEnd/>
                  </a:ln>
                  <a:latin typeface="Times New Roman"/>
                  <a:cs typeface="Times New Roman"/>
                </a:rPr>
                <a:t> </a:t>
              </a:r>
              <a:r>
                <a:rPr lang="en-US" sz="3200" kern="10" dirty="0" err="1">
                  <a:ln w="9525">
                    <a:solidFill>
                      <a:srgbClr val="000000"/>
                    </a:solidFill>
                    <a:round/>
                    <a:headEnd/>
                    <a:tailEnd/>
                  </a:ln>
                  <a:latin typeface="Times New Roman"/>
                  <a:cs typeface="Times New Roman"/>
                </a:rPr>
                <a:t>cho</a:t>
              </a:r>
              <a:r>
                <a:rPr lang="en-US" sz="3200" kern="10" dirty="0">
                  <a:ln w="9525">
                    <a:solidFill>
                      <a:srgbClr val="000000"/>
                    </a:solidFill>
                    <a:round/>
                    <a:headEnd/>
                    <a:tailEnd/>
                  </a:ln>
                  <a:latin typeface="Times New Roman"/>
                  <a:cs typeface="Times New Roman"/>
                </a:rPr>
                <a:t> </a:t>
              </a:r>
              <a:r>
                <a:rPr lang="en-US" sz="3200" kern="10" dirty="0" err="1">
                  <a:ln w="9525">
                    <a:solidFill>
                      <a:srgbClr val="000000"/>
                    </a:solidFill>
                    <a:round/>
                    <a:headEnd/>
                    <a:tailEnd/>
                  </a:ln>
                  <a:latin typeface="Times New Roman"/>
                  <a:cs typeface="Times New Roman"/>
                </a:rPr>
                <a:t>em</a:t>
              </a:r>
              <a:r>
                <a:rPr lang="en-US" sz="3200" kern="10" dirty="0">
                  <a:ln w="9525">
                    <a:solidFill>
                      <a:srgbClr val="000000"/>
                    </a:solidFill>
                    <a:round/>
                    <a:headEnd/>
                    <a:tailEnd/>
                  </a:ln>
                  <a:latin typeface="Times New Roman"/>
                  <a:cs typeface="Times New Roman"/>
                </a:rPr>
                <a:t>" </a:t>
              </a:r>
            </a:p>
          </p:txBody>
        </p:sp>
      </p:grpSp>
      <p:sp>
        <p:nvSpPr>
          <p:cNvPr id="2" name="TextBox 1"/>
          <p:cNvSpPr txBox="1"/>
          <p:nvPr/>
        </p:nvSpPr>
        <p:spPr>
          <a:xfrm>
            <a:off x="4844427" y="4191000"/>
            <a:ext cx="3845736" cy="461665"/>
          </a:xfrm>
          <a:prstGeom prst="rect">
            <a:avLst/>
          </a:prstGeom>
          <a:noFill/>
        </p:spPr>
        <p:txBody>
          <a:bodyPr wrap="square" rtlCol="0">
            <a:spAutoFit/>
          </a:bodyPr>
          <a:lstStyle/>
          <a:p>
            <a:r>
              <a:rPr lang="en-US" sz="2400" i="1" dirty="0" err="1" smtClean="0">
                <a:latin typeface="Tahoma" panose="020B0604030504040204" pitchFamily="34" charset="0"/>
                <a:ea typeface="Tahoma" panose="020B0604030504040204" pitchFamily="34" charset="0"/>
                <a:cs typeface="Tahoma" panose="020B0604030504040204" pitchFamily="34" charset="0"/>
              </a:rPr>
              <a:t>Em</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tự</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đọc</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và</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tìm</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hiểu</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nhé</a:t>
            </a:r>
            <a:endParaRPr lang="en-US" sz="24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97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82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04800" y="90488"/>
            <a:ext cx="739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4000" b="1" dirty="0" smtClean="0">
                <a:solidFill>
                  <a:srgbClr val="FF0000"/>
                </a:solidFill>
                <a:cs typeface="Times New Roman" pitchFamily="18" charset="0"/>
              </a:rPr>
              <a:t>II/ </a:t>
            </a:r>
            <a:r>
              <a:rPr lang="en-US" sz="4000" b="1" dirty="0">
                <a:solidFill>
                  <a:srgbClr val="FF0000"/>
                </a:solidFill>
                <a:cs typeface="Times New Roman" pitchFamily="18" charset="0"/>
              </a:rPr>
              <a:t>Nội dung bài học:</a:t>
            </a:r>
          </a:p>
        </p:txBody>
      </p:sp>
      <p:sp>
        <p:nvSpPr>
          <p:cNvPr id="7" name="Rectangle 6"/>
          <p:cNvSpPr>
            <a:spLocks noChangeArrowheads="1"/>
          </p:cNvSpPr>
          <p:nvPr/>
        </p:nvSpPr>
        <p:spPr bwMode="auto">
          <a:xfrm>
            <a:off x="533400" y="2667000"/>
            <a:ext cx="5867400" cy="1077218"/>
          </a:xfrm>
          <a:prstGeom prst="rect">
            <a:avLst/>
          </a:prstGeom>
          <a:solidFill>
            <a:srgbClr val="FBF2CA"/>
          </a:solidFill>
          <a:ln>
            <a:noFill/>
          </a:ln>
          <a:extLst/>
        </p:spPr>
        <p:txBody>
          <a:bodyPr wrap="square">
            <a:spAutoFit/>
          </a:bodyPr>
          <a:lstStyle/>
          <a:p>
            <a:pPr algn="just" eaLnBrk="0" hangingPunct="0">
              <a:tabLst>
                <a:tab pos="300038" algn="l"/>
              </a:tabLst>
            </a:pPr>
            <a:r>
              <a:rPr lang="en-US" sz="3200" dirty="0" smtClean="0">
                <a:solidFill>
                  <a:srgbClr val="FF0000"/>
                </a:solidFill>
                <a:cs typeface="Times New Roman" pitchFamily="18" charset="0"/>
              </a:rPr>
              <a:t>1/ </a:t>
            </a:r>
            <a:r>
              <a:rPr lang="en-US" sz="3200" dirty="0" err="1" smtClean="0">
                <a:solidFill>
                  <a:srgbClr val="FF0000"/>
                </a:solidFill>
                <a:cs typeface="Times New Roman" pitchFamily="18" charset="0"/>
              </a:rPr>
              <a:t>Thế</a:t>
            </a:r>
            <a:r>
              <a:rPr lang="en-US" sz="3200" dirty="0" smtClean="0">
                <a:solidFill>
                  <a:srgbClr val="FF0000"/>
                </a:solidFill>
                <a:cs typeface="Times New Roman" pitchFamily="18" charset="0"/>
              </a:rPr>
              <a:t> </a:t>
            </a:r>
            <a:r>
              <a:rPr lang="en-US" sz="3200" dirty="0" err="1" smtClean="0">
                <a:solidFill>
                  <a:srgbClr val="FF0000"/>
                </a:solidFill>
                <a:cs typeface="Times New Roman" pitchFamily="18" charset="0"/>
              </a:rPr>
              <a:t>nào</a:t>
            </a:r>
            <a:r>
              <a:rPr lang="en-US" sz="3200" dirty="0" smtClean="0">
                <a:solidFill>
                  <a:srgbClr val="FF0000"/>
                </a:solidFill>
                <a:cs typeface="Times New Roman" pitchFamily="18" charset="0"/>
              </a:rPr>
              <a:t> </a:t>
            </a:r>
            <a:r>
              <a:rPr lang="en-US" sz="3200" dirty="0" err="1" smtClean="0">
                <a:solidFill>
                  <a:srgbClr val="FF0000"/>
                </a:solidFill>
                <a:cs typeface="Times New Roman" pitchFamily="18" charset="0"/>
              </a:rPr>
              <a:t>là</a:t>
            </a:r>
            <a:r>
              <a:rPr lang="en-US" sz="3200" dirty="0" smtClean="0">
                <a:solidFill>
                  <a:srgbClr val="FF0000"/>
                </a:solidFill>
                <a:cs typeface="Times New Roman" pitchFamily="18" charset="0"/>
              </a:rPr>
              <a:t> </a:t>
            </a:r>
            <a:r>
              <a:rPr lang="en-US" sz="3200" dirty="0" err="1" smtClean="0">
                <a:solidFill>
                  <a:srgbClr val="FF0000"/>
                </a:solidFill>
                <a:cs typeface="Times New Roman" pitchFamily="18" charset="0"/>
              </a:rPr>
              <a:t>khoan</a:t>
            </a:r>
            <a:r>
              <a:rPr lang="en-US" sz="3200" dirty="0" smtClean="0">
                <a:solidFill>
                  <a:srgbClr val="FF0000"/>
                </a:solidFill>
                <a:cs typeface="Times New Roman" pitchFamily="18" charset="0"/>
              </a:rPr>
              <a:t> dung?</a:t>
            </a:r>
          </a:p>
          <a:p>
            <a:pPr algn="just" eaLnBrk="0" hangingPunct="0">
              <a:tabLst>
                <a:tab pos="300038" algn="l"/>
              </a:tabLst>
            </a:pPr>
            <a:r>
              <a:rPr lang="en-US" sz="3200" dirty="0" err="1" smtClean="0">
                <a:solidFill>
                  <a:srgbClr val="03231B"/>
                </a:solidFill>
                <a:cs typeface="Times New Roman" pitchFamily="18" charset="0"/>
              </a:rPr>
              <a:t>Khoan</a:t>
            </a:r>
            <a:r>
              <a:rPr lang="en-US" sz="3200" dirty="0" smtClean="0">
                <a:solidFill>
                  <a:srgbClr val="03231B"/>
                </a:solidFill>
                <a:cs typeface="Times New Roman" pitchFamily="18" charset="0"/>
              </a:rPr>
              <a:t> </a:t>
            </a:r>
            <a:r>
              <a:rPr lang="en-US" sz="3200" dirty="0">
                <a:solidFill>
                  <a:srgbClr val="03231B"/>
                </a:solidFill>
                <a:cs typeface="Times New Roman" pitchFamily="18" charset="0"/>
              </a:rPr>
              <a:t>dung </a:t>
            </a:r>
            <a:r>
              <a:rPr lang="en-US" sz="3200" dirty="0">
                <a:solidFill>
                  <a:srgbClr val="FF0066"/>
                </a:solidFill>
                <a:cs typeface="Times New Roman" pitchFamily="18" charset="0"/>
              </a:rPr>
              <a:t>là </a:t>
            </a:r>
            <a:r>
              <a:rPr lang="en-US" sz="3200" dirty="0" err="1">
                <a:solidFill>
                  <a:srgbClr val="FF0066"/>
                </a:solidFill>
                <a:cs typeface="Times New Roman" pitchFamily="18" charset="0"/>
              </a:rPr>
              <a:t>rộng</a:t>
            </a:r>
            <a:r>
              <a:rPr lang="en-US" sz="3200" dirty="0">
                <a:solidFill>
                  <a:srgbClr val="FF0066"/>
                </a:solidFill>
                <a:cs typeface="Times New Roman" pitchFamily="18" charset="0"/>
              </a:rPr>
              <a:t> </a:t>
            </a:r>
            <a:r>
              <a:rPr lang="en-US" sz="3200" dirty="0" err="1">
                <a:solidFill>
                  <a:srgbClr val="FF0066"/>
                </a:solidFill>
                <a:cs typeface="Times New Roman" pitchFamily="18" charset="0"/>
              </a:rPr>
              <a:t>lòng</a:t>
            </a:r>
            <a:r>
              <a:rPr lang="en-US" sz="3200" dirty="0">
                <a:solidFill>
                  <a:srgbClr val="FF0066"/>
                </a:solidFill>
                <a:cs typeface="Times New Roman" pitchFamily="18" charset="0"/>
              </a:rPr>
              <a:t> </a:t>
            </a:r>
            <a:r>
              <a:rPr lang="en-US" sz="3200" dirty="0" err="1">
                <a:solidFill>
                  <a:srgbClr val="FF0066"/>
                </a:solidFill>
                <a:cs typeface="Times New Roman" pitchFamily="18" charset="0"/>
              </a:rPr>
              <a:t>tha</a:t>
            </a:r>
            <a:r>
              <a:rPr lang="en-US" sz="3200" dirty="0">
                <a:solidFill>
                  <a:srgbClr val="FF0066"/>
                </a:solidFill>
                <a:cs typeface="Times New Roman" pitchFamily="18" charset="0"/>
              </a:rPr>
              <a:t> </a:t>
            </a:r>
            <a:r>
              <a:rPr lang="en-US" sz="3200" dirty="0" err="1">
                <a:solidFill>
                  <a:srgbClr val="FF0066"/>
                </a:solidFill>
                <a:cs typeface="Times New Roman" pitchFamily="18" charset="0"/>
              </a:rPr>
              <a:t>thứ</a:t>
            </a:r>
            <a:r>
              <a:rPr lang="en-US" sz="3200" dirty="0" smtClean="0">
                <a:solidFill>
                  <a:srgbClr val="FF0066"/>
                </a:solidFill>
                <a:cs typeface="Times New Roman" pitchFamily="18" charset="0"/>
              </a:rPr>
              <a:t>.</a:t>
            </a:r>
            <a:endParaRPr lang="en-US" sz="3200" dirty="0">
              <a:solidFill>
                <a:srgbClr val="FF0066"/>
              </a:solidFill>
              <a:cs typeface="Times New Roman" pitchFamily="18" charset="0"/>
            </a:endParaRPr>
          </a:p>
        </p:txBody>
      </p:sp>
    </p:spTree>
    <p:extLst>
      <p:ext uri="{BB962C8B-B14F-4D97-AF65-F5344CB8AC3E}">
        <p14:creationId xmlns:p14="http://schemas.microsoft.com/office/powerpoint/2010/main" val="4784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8335" cy="6858000"/>
          </a:xfrm>
        </p:spPr>
      </p:pic>
      <p:pic>
        <p:nvPicPr>
          <p:cNvPr id="13" name="Content Placeholder 11" descr="me-b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6200" y="1575047"/>
            <a:ext cx="4608983" cy="3309914"/>
          </a:xfrm>
          <a:prstGeom prst="rect">
            <a:avLst/>
          </a:prstGeom>
        </p:spPr>
      </p:pic>
      <p:pic>
        <p:nvPicPr>
          <p:cNvPr id="14" name="Picture 13" descr="gia-dinh-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5183" y="1600200"/>
            <a:ext cx="43592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425708" y="538162"/>
            <a:ext cx="8306917" cy="571500"/>
          </a:xfrm>
          <a:prstGeom prst="rect">
            <a:avLst/>
          </a:prstGeom>
          <a:solidFill>
            <a:srgbClr val="92D050"/>
          </a:solidFill>
          <a:ln>
            <a:noFill/>
          </a:ln>
          <a:extLst/>
        </p:spPr>
        <p:txBody>
          <a:bodyPr anchor="ctr"/>
          <a:lstStyle/>
          <a:p>
            <a:r>
              <a:rPr lang="en-US" sz="3600" dirty="0">
                <a:cs typeface="Times New Roman" pitchFamily="18" charset="0"/>
              </a:rPr>
              <a:t>Cha mẹ khoan dung cho lỗi lầm của con cái.</a:t>
            </a:r>
          </a:p>
        </p:txBody>
      </p:sp>
    </p:spTree>
    <p:extLst>
      <p:ext uri="{BB962C8B-B14F-4D97-AF65-F5344CB8AC3E}">
        <p14:creationId xmlns:p14="http://schemas.microsoft.com/office/powerpoint/2010/main" val="166269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648200" y="1223962"/>
            <a:ext cx="4141787" cy="4719638"/>
          </a:xfrm>
          <a:prstGeom prst="rect">
            <a:avLst/>
          </a:prstGeom>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9144000" cy="6858000"/>
          </a:xfrm>
        </p:spPr>
      </p:pic>
      <p:pic>
        <p:nvPicPr>
          <p:cNvPr id="11" name="Picture 10" descr="noi-chuyen-rieng-trong-gio-hoc-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2" y="2138362"/>
            <a:ext cx="4419600" cy="475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267201" y="2138362"/>
            <a:ext cx="4876800" cy="4719638"/>
          </a:xfrm>
          <a:prstGeom prst="rect">
            <a:avLst/>
          </a:prstGeom>
        </p:spPr>
      </p:pic>
      <p:sp>
        <p:nvSpPr>
          <p:cNvPr id="13" name="Rectangle 14"/>
          <p:cNvSpPr>
            <a:spLocks noChangeArrowheads="1"/>
          </p:cNvSpPr>
          <p:nvPr/>
        </p:nvSpPr>
        <p:spPr bwMode="auto">
          <a:xfrm>
            <a:off x="786606" y="652462"/>
            <a:ext cx="7723187" cy="685800"/>
          </a:xfrm>
          <a:prstGeom prst="rect">
            <a:avLst/>
          </a:prstGeom>
          <a:solidFill>
            <a:srgbClr val="EBFCFD"/>
          </a:solidFill>
          <a:ln>
            <a:noFill/>
          </a:ln>
          <a:extLst/>
        </p:spPr>
        <p:txBody>
          <a:bodyPr anchor="ctr"/>
          <a:lstStyle/>
          <a:p>
            <a:r>
              <a:rPr lang="en-US" sz="3600" dirty="0" err="1">
                <a:cs typeface="Times New Roman" pitchFamily="18" charset="0"/>
              </a:rPr>
              <a:t>Thầy</a:t>
            </a:r>
            <a:r>
              <a:rPr lang="en-US" sz="3600" dirty="0">
                <a:cs typeface="Times New Roman" pitchFamily="18" charset="0"/>
              </a:rPr>
              <a:t> </a:t>
            </a:r>
            <a:r>
              <a:rPr lang="en-US" sz="3600" dirty="0" err="1">
                <a:cs typeface="Times New Roman" pitchFamily="18" charset="0"/>
              </a:rPr>
              <a:t>cô</a:t>
            </a:r>
            <a:r>
              <a:rPr lang="en-US" sz="3600" dirty="0">
                <a:cs typeface="Times New Roman" pitchFamily="18" charset="0"/>
              </a:rPr>
              <a:t> </a:t>
            </a:r>
            <a:r>
              <a:rPr lang="en-US" sz="3600" dirty="0" err="1">
                <a:cs typeface="Times New Roman" pitchFamily="18" charset="0"/>
              </a:rPr>
              <a:t>khoan</a:t>
            </a:r>
            <a:r>
              <a:rPr lang="en-US" sz="3600" dirty="0">
                <a:cs typeface="Times New Roman" pitchFamily="18" charset="0"/>
              </a:rPr>
              <a:t> dung </a:t>
            </a:r>
            <a:r>
              <a:rPr lang="en-US" sz="3600" dirty="0" err="1">
                <a:cs typeface="Times New Roman" pitchFamily="18" charset="0"/>
              </a:rPr>
              <a:t>cho</a:t>
            </a:r>
            <a:r>
              <a:rPr lang="en-US" sz="3600" dirty="0">
                <a:cs typeface="Times New Roman" pitchFamily="18" charset="0"/>
              </a:rPr>
              <a:t> </a:t>
            </a:r>
            <a:r>
              <a:rPr lang="en-US" sz="3600" dirty="0" err="1">
                <a:cs typeface="Times New Roman" pitchFamily="18" charset="0"/>
              </a:rPr>
              <a:t>lỗi</a:t>
            </a:r>
            <a:r>
              <a:rPr lang="en-US" sz="3600" dirty="0">
                <a:cs typeface="Times New Roman" pitchFamily="18" charset="0"/>
              </a:rPr>
              <a:t> </a:t>
            </a:r>
            <a:r>
              <a:rPr lang="en-US" sz="3600" dirty="0" err="1">
                <a:cs typeface="Times New Roman" pitchFamily="18" charset="0"/>
              </a:rPr>
              <a:t>lầm</a:t>
            </a:r>
            <a:r>
              <a:rPr lang="en-US" sz="3600" dirty="0">
                <a:cs typeface="Times New Roman" pitchFamily="18" charset="0"/>
              </a:rPr>
              <a:t> </a:t>
            </a:r>
            <a:r>
              <a:rPr lang="en-US" sz="3600" dirty="0" err="1">
                <a:cs typeface="Times New Roman" pitchFamily="18" charset="0"/>
              </a:rPr>
              <a:t>của</a:t>
            </a:r>
            <a:r>
              <a:rPr lang="en-US" sz="3600" dirty="0">
                <a:cs typeface="Times New Roman" pitchFamily="18" charset="0"/>
              </a:rPr>
              <a:t> HS</a:t>
            </a:r>
          </a:p>
        </p:txBody>
      </p:sp>
    </p:spTree>
    <p:extLst>
      <p:ext uri="{BB962C8B-B14F-4D97-AF65-F5344CB8AC3E}">
        <p14:creationId xmlns:p14="http://schemas.microsoft.com/office/powerpoint/2010/main" val="6577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82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04800" y="90488"/>
            <a:ext cx="4648200" cy="707886"/>
          </a:xfrm>
          <a:prstGeom prst="rect">
            <a:avLst/>
          </a:prstGeom>
          <a:solidFill>
            <a:schemeClr val="accent6">
              <a:lumMod val="40000"/>
              <a:lumOff val="60000"/>
            </a:schemeClr>
          </a:solidFill>
          <a:ln>
            <a:noFill/>
          </a:ln>
          <a:extLst/>
        </p:spPr>
        <p:txBody>
          <a:bodyPr wrap="square">
            <a:spAutoFit/>
          </a:bodyPr>
          <a:lstStyle/>
          <a:p>
            <a:pPr algn="just"/>
            <a:r>
              <a:rPr lang="en-US" sz="4000" b="1" dirty="0" smtClean="0">
                <a:solidFill>
                  <a:srgbClr val="FF0000"/>
                </a:solidFill>
                <a:cs typeface="Times New Roman" pitchFamily="18" charset="0"/>
              </a:rPr>
              <a:t>II/ </a:t>
            </a:r>
            <a:r>
              <a:rPr lang="en-US" sz="4000" b="1" dirty="0" err="1" smtClean="0">
                <a:solidFill>
                  <a:srgbClr val="FF0000"/>
                </a:solidFill>
                <a:cs typeface="Times New Roman" pitchFamily="18" charset="0"/>
              </a:rPr>
              <a:t>Nội</a:t>
            </a:r>
            <a:r>
              <a:rPr lang="en-US" sz="4000" b="1" dirty="0" smtClean="0">
                <a:solidFill>
                  <a:srgbClr val="FF0000"/>
                </a:solidFill>
                <a:cs typeface="Times New Roman" pitchFamily="18" charset="0"/>
              </a:rPr>
              <a:t> </a:t>
            </a:r>
            <a:r>
              <a:rPr lang="en-US" sz="4000" b="1" dirty="0">
                <a:solidFill>
                  <a:srgbClr val="FF0000"/>
                </a:solidFill>
                <a:cs typeface="Times New Roman" pitchFamily="18" charset="0"/>
              </a:rPr>
              <a:t>dung bài học:</a:t>
            </a:r>
          </a:p>
        </p:txBody>
      </p:sp>
      <p:sp>
        <p:nvSpPr>
          <p:cNvPr id="7" name="Rectangle 6"/>
          <p:cNvSpPr>
            <a:spLocks noChangeArrowheads="1"/>
          </p:cNvSpPr>
          <p:nvPr/>
        </p:nvSpPr>
        <p:spPr bwMode="auto">
          <a:xfrm>
            <a:off x="304800" y="1546446"/>
            <a:ext cx="8665947" cy="2308324"/>
          </a:xfrm>
          <a:prstGeom prst="rect">
            <a:avLst/>
          </a:prstGeom>
          <a:solidFill>
            <a:schemeClr val="accent6">
              <a:lumMod val="40000"/>
              <a:lumOff val="60000"/>
            </a:schemeClr>
          </a:solidFill>
          <a:ln>
            <a:noFill/>
          </a:ln>
          <a:extLst/>
        </p:spPr>
        <p:txBody>
          <a:bodyPr wrap="square">
            <a:spAutoFit/>
          </a:bodyPr>
          <a:lstStyle/>
          <a:p>
            <a:pPr algn="just" eaLnBrk="0" hangingPunct="0">
              <a:tabLst>
                <a:tab pos="300038" algn="l"/>
              </a:tabLst>
            </a:pPr>
            <a:r>
              <a:rPr lang="en-US" sz="3600" dirty="0" smtClean="0">
                <a:solidFill>
                  <a:srgbClr val="0E0397"/>
                </a:solidFill>
                <a:cs typeface="Times New Roman" pitchFamily="18" charset="0"/>
              </a:rPr>
              <a:t>2/</a:t>
            </a:r>
            <a:r>
              <a:rPr lang="en-US" sz="3600" dirty="0" err="1" smtClean="0">
                <a:solidFill>
                  <a:srgbClr val="0E0397"/>
                </a:solidFill>
                <a:cs typeface="Times New Roman" pitchFamily="18" charset="0"/>
              </a:rPr>
              <a:t>Người</a:t>
            </a:r>
            <a:r>
              <a:rPr lang="en-US" sz="3600" dirty="0" smtClean="0">
                <a:solidFill>
                  <a:srgbClr val="0E0397"/>
                </a:solidFill>
                <a:cs typeface="Times New Roman" pitchFamily="18" charset="0"/>
              </a:rPr>
              <a:t> </a:t>
            </a:r>
            <a:r>
              <a:rPr lang="en-US" sz="3600" dirty="0">
                <a:solidFill>
                  <a:srgbClr val="0E0397"/>
                </a:solidFill>
                <a:cs typeface="Times New Roman" pitchFamily="18" charset="0"/>
              </a:rPr>
              <a:t>có lòng </a:t>
            </a:r>
            <a:r>
              <a:rPr lang="en-US" sz="3600" dirty="0" err="1">
                <a:solidFill>
                  <a:srgbClr val="0E0397"/>
                </a:solidFill>
                <a:cs typeface="Times New Roman" pitchFamily="18" charset="0"/>
              </a:rPr>
              <a:t>khoan</a:t>
            </a:r>
            <a:r>
              <a:rPr lang="en-US" sz="3600" dirty="0">
                <a:solidFill>
                  <a:srgbClr val="0E0397"/>
                </a:solidFill>
                <a:cs typeface="Times New Roman" pitchFamily="18" charset="0"/>
              </a:rPr>
              <a:t> </a:t>
            </a:r>
            <a:r>
              <a:rPr lang="en-US" sz="3600" dirty="0" smtClean="0">
                <a:solidFill>
                  <a:srgbClr val="0E0397"/>
                </a:solidFill>
                <a:cs typeface="Times New Roman" pitchFamily="18" charset="0"/>
              </a:rPr>
              <a:t>dung</a:t>
            </a:r>
            <a:endParaRPr lang="en-US" sz="3600" dirty="0">
              <a:solidFill>
                <a:srgbClr val="0E0397"/>
              </a:solidFill>
              <a:cs typeface="Times New Roman" pitchFamily="18" charset="0"/>
            </a:endParaRPr>
          </a:p>
          <a:p>
            <a:pPr algn="l" eaLnBrk="0" hangingPunct="0">
              <a:tabLst>
                <a:tab pos="300038" algn="l"/>
              </a:tabLst>
            </a:pPr>
            <a:r>
              <a:rPr lang="en-US" sz="3600" dirty="0" smtClean="0">
                <a:solidFill>
                  <a:srgbClr val="FF0066"/>
                </a:solidFill>
                <a:cs typeface="Times New Roman" pitchFamily="18" charset="0"/>
              </a:rPr>
              <a:t>- </a:t>
            </a:r>
            <a:r>
              <a:rPr lang="en-US" sz="3600" dirty="0" err="1" smtClean="0">
                <a:solidFill>
                  <a:srgbClr val="FF0066"/>
                </a:solidFill>
                <a:cs typeface="Times New Roman" pitchFamily="18" charset="0"/>
              </a:rPr>
              <a:t>Luôn</a:t>
            </a:r>
            <a:r>
              <a:rPr lang="en-US" sz="3600" dirty="0" smtClean="0">
                <a:solidFill>
                  <a:srgbClr val="FF0066"/>
                </a:solidFill>
                <a:cs typeface="Times New Roman" pitchFamily="18" charset="0"/>
              </a:rPr>
              <a:t> </a:t>
            </a:r>
            <a:r>
              <a:rPr lang="en-US" sz="3600" dirty="0">
                <a:solidFill>
                  <a:srgbClr val="FF0066"/>
                </a:solidFill>
                <a:cs typeface="Times New Roman" pitchFamily="18" charset="0"/>
              </a:rPr>
              <a:t>tôn trọng và thông cảm với </a:t>
            </a:r>
            <a:r>
              <a:rPr lang="en-US" sz="3600" dirty="0" err="1">
                <a:solidFill>
                  <a:srgbClr val="FF0066"/>
                </a:solidFill>
                <a:cs typeface="Times New Roman" pitchFamily="18" charset="0"/>
              </a:rPr>
              <a:t>người</a:t>
            </a:r>
            <a:r>
              <a:rPr lang="en-US" sz="3600" dirty="0">
                <a:solidFill>
                  <a:srgbClr val="FF0066"/>
                </a:solidFill>
                <a:cs typeface="Times New Roman" pitchFamily="18" charset="0"/>
              </a:rPr>
              <a:t> </a:t>
            </a:r>
            <a:r>
              <a:rPr lang="en-US" sz="3600" dirty="0" err="1" smtClean="0">
                <a:solidFill>
                  <a:srgbClr val="FF0066"/>
                </a:solidFill>
                <a:cs typeface="Times New Roman" pitchFamily="18" charset="0"/>
              </a:rPr>
              <a:t>khác</a:t>
            </a:r>
            <a:endParaRPr lang="en-US" sz="3600" dirty="0" smtClean="0">
              <a:solidFill>
                <a:srgbClr val="FF0066"/>
              </a:solidFill>
              <a:cs typeface="Times New Roman" pitchFamily="18" charset="0"/>
            </a:endParaRPr>
          </a:p>
          <a:p>
            <a:pPr algn="l" eaLnBrk="0" hangingPunct="0">
              <a:tabLst>
                <a:tab pos="300038" algn="l"/>
              </a:tabLst>
            </a:pPr>
            <a:r>
              <a:rPr lang="en-US" sz="3600" dirty="0" smtClean="0">
                <a:solidFill>
                  <a:srgbClr val="FF0066"/>
                </a:solidFill>
                <a:cs typeface="Times New Roman" pitchFamily="18" charset="0"/>
              </a:rPr>
              <a:t>- </a:t>
            </a:r>
            <a:r>
              <a:rPr lang="en-US" sz="3600" dirty="0" err="1" smtClean="0">
                <a:solidFill>
                  <a:srgbClr val="FF0066"/>
                </a:solidFill>
                <a:cs typeface="Times New Roman" pitchFamily="18" charset="0"/>
              </a:rPr>
              <a:t>Biết</a:t>
            </a:r>
            <a:r>
              <a:rPr lang="en-US" sz="3600" dirty="0" smtClean="0">
                <a:solidFill>
                  <a:srgbClr val="FF0066"/>
                </a:solidFill>
                <a:cs typeface="Times New Roman" pitchFamily="18" charset="0"/>
              </a:rPr>
              <a:t> </a:t>
            </a:r>
            <a:r>
              <a:rPr lang="en-US" sz="3600" dirty="0">
                <a:solidFill>
                  <a:srgbClr val="FF0066"/>
                </a:solidFill>
                <a:cs typeface="Times New Roman" pitchFamily="18" charset="0"/>
              </a:rPr>
              <a:t>tha thứ cho người khác khi họ hối hận và sửa chữa lỗi lầm.</a:t>
            </a:r>
            <a:endParaRPr lang="en-US" sz="3600" dirty="0">
              <a:solidFill>
                <a:srgbClr val="FF0066"/>
              </a:solidFill>
            </a:endParaRPr>
          </a:p>
        </p:txBody>
      </p:sp>
    </p:spTree>
    <p:extLst>
      <p:ext uri="{BB962C8B-B14F-4D97-AF65-F5344CB8AC3E}">
        <p14:creationId xmlns:p14="http://schemas.microsoft.com/office/powerpoint/2010/main" val="3395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titl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086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2200" dirty="0">
                <a:solidFill>
                  <a:srgbClr val="7030A0"/>
                </a:solidFill>
                <a:latin typeface="Times New Roman" pitchFamily="18" charset="0"/>
              </a:rPr>
              <a:t>Chính sách khoan hồng, của Đảng và nhà nước ta thể hiện tính nhân đạo để những phạm nhân cải tạo tốt có cơ hội sớm hòa nhập với cộng đồng.</a:t>
            </a:r>
          </a:p>
        </p:txBody>
      </p:sp>
      <p:sp>
        <p:nvSpPr>
          <p:cNvPr id="6" name="Text Box 3"/>
          <p:cNvSpPr txBox="1">
            <a:spLocks noChangeArrowheads="1"/>
          </p:cNvSpPr>
          <p:nvPr/>
        </p:nvSpPr>
        <p:spPr bwMode="auto">
          <a:xfrm>
            <a:off x="1071563" y="6096000"/>
            <a:ext cx="6777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2000" dirty="0">
                <a:solidFill>
                  <a:srgbClr val="FF0000"/>
                </a:solidFill>
                <a:cs typeface="Arial" charset="0"/>
              </a:rPr>
              <a:t>Lễ công bố quyết định đặc xá của chủ tịch nước cho các phạm nhân cải tạo tốt</a:t>
            </a:r>
          </a:p>
        </p:txBody>
      </p:sp>
    </p:spTree>
    <p:extLst>
      <p:ext uri="{BB962C8B-B14F-4D97-AF65-F5344CB8AC3E}">
        <p14:creationId xmlns:p14="http://schemas.microsoft.com/office/powerpoint/2010/main" val="1648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7260"/>
          </a:xfrm>
        </p:spPr>
      </p:pic>
      <p:sp>
        <p:nvSpPr>
          <p:cNvPr id="5" name="Rectangle 2"/>
          <p:cNvSpPr>
            <a:spLocks noChangeArrowheads="1"/>
          </p:cNvSpPr>
          <p:nvPr/>
        </p:nvSpPr>
        <p:spPr bwMode="auto">
          <a:xfrm>
            <a:off x="533400" y="1981200"/>
            <a:ext cx="8077200" cy="3108543"/>
          </a:xfrm>
          <a:prstGeom prst="rect">
            <a:avLst/>
          </a:prstGeom>
          <a:solidFill>
            <a:srgbClr val="EBFCFD"/>
          </a:solidFill>
          <a:ln>
            <a:noFill/>
          </a:ln>
          <a:extLst/>
        </p:spPr>
        <p:txBody>
          <a:bodyPr>
            <a:spAutoFit/>
          </a:bodyPr>
          <a:lstStyle/>
          <a:p>
            <a:pPr algn="just">
              <a:spcBef>
                <a:spcPct val="50000"/>
              </a:spcBef>
            </a:pPr>
            <a:r>
              <a:rPr lang="en-US" sz="2800" b="0" dirty="0">
                <a:latin typeface="Arial" charset="0"/>
              </a:rPr>
              <a:t>Bác </a:t>
            </a:r>
            <a:r>
              <a:rPr lang="en-US" sz="2800" b="0" dirty="0" err="1">
                <a:latin typeface="Arial" charset="0"/>
              </a:rPr>
              <a:t>Hồ</a:t>
            </a:r>
            <a:r>
              <a:rPr lang="en-US" sz="2800" b="0" dirty="0">
                <a:latin typeface="Arial" charset="0"/>
              </a:rPr>
              <a:t> </a:t>
            </a:r>
            <a:r>
              <a:rPr lang="en-US" sz="2800" b="0" dirty="0" err="1" smtClean="0">
                <a:latin typeface="Arial" charset="0"/>
              </a:rPr>
              <a:t>đã</a:t>
            </a:r>
            <a:r>
              <a:rPr lang="en-US" sz="2800" b="0" dirty="0" smtClean="0">
                <a:latin typeface="Arial" charset="0"/>
              </a:rPr>
              <a:t> </a:t>
            </a:r>
            <a:r>
              <a:rPr lang="en-US" sz="2800" b="0" dirty="0" err="1">
                <a:latin typeface="Arial" charset="0"/>
              </a:rPr>
              <a:t>từng</a:t>
            </a:r>
            <a:r>
              <a:rPr lang="en-US" sz="2800" b="0" dirty="0">
                <a:latin typeface="Arial" charset="0"/>
              </a:rPr>
              <a:t> </a:t>
            </a:r>
            <a:r>
              <a:rPr lang="en-US" sz="2800" b="0" dirty="0" err="1" smtClean="0">
                <a:latin typeface="Arial" charset="0"/>
              </a:rPr>
              <a:t>nói</a:t>
            </a:r>
            <a:r>
              <a:rPr lang="en-US" sz="2800" dirty="0" smtClean="0">
                <a:latin typeface="Arial" charset="0"/>
              </a:rPr>
              <a:t>: </a:t>
            </a:r>
            <a:r>
              <a:rPr lang="en-US" sz="2800" b="0" dirty="0" smtClean="0">
                <a:latin typeface="Arial" charset="0"/>
              </a:rPr>
              <a:t>“</a:t>
            </a:r>
            <a:r>
              <a:rPr lang="en-US" sz="2800" b="0" dirty="0" err="1" smtClean="0">
                <a:latin typeface="Arial" charset="0"/>
              </a:rPr>
              <a:t>Tôi</a:t>
            </a:r>
            <a:r>
              <a:rPr lang="en-US" sz="2800" b="0" dirty="0" smtClean="0">
                <a:latin typeface="Arial" charset="0"/>
              </a:rPr>
              <a:t> </a:t>
            </a:r>
            <a:r>
              <a:rPr lang="en-US" sz="2800" b="0" dirty="0">
                <a:latin typeface="Arial" charset="0"/>
              </a:rPr>
              <a:t>khuyên đồng bào đoàn kết chặt chẽ và rộng rãi. Năm ngón tay cũng có ngón ngắn, ngón dài. Nhưng ngắn, dài đều hợp nhau lại nơi bàn tay. Trong mấy triệu người cũng có người thế này, người thế khác, nhưng thế này hay thế khác đều thuộc dòng dõi tổ tiên ta. Vậy nên ta phải khoan hồng, đại độ”.</a:t>
            </a:r>
          </a:p>
        </p:txBody>
      </p:sp>
    </p:spTree>
    <p:extLst>
      <p:ext uri="{BB962C8B-B14F-4D97-AF65-F5344CB8AC3E}">
        <p14:creationId xmlns:p14="http://schemas.microsoft.com/office/powerpoint/2010/main" val="7874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èn luyện lòng khoan dung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341" y="1295400"/>
            <a:ext cx="8655859" cy="5486400"/>
          </a:xfrm>
          <a:prstGeom prst="roundRect">
            <a:avLst>
              <a:gd name="adj" fmla="val 5439"/>
            </a:avLst>
          </a:prstGeom>
          <a:ln>
            <a:noFill/>
          </a:ln>
          <a:effectLst>
            <a:innerShdw blurRad="114300" dist="50800">
              <a:srgbClr val="000000">
                <a:alpha val="0"/>
              </a:srgbClr>
            </a:innerShdw>
          </a:effectLst>
        </p:spPr>
      </p:pic>
      <p:sp>
        <p:nvSpPr>
          <p:cNvPr id="5" name="Title 1"/>
          <p:cNvSpPr>
            <a:spLocks noGrp="1"/>
          </p:cNvSpPr>
          <p:nvPr>
            <p:ph type="title"/>
          </p:nvPr>
        </p:nvSpPr>
        <p:spPr>
          <a:xfrm>
            <a:off x="457200" y="274638"/>
            <a:ext cx="8229600" cy="1143000"/>
          </a:xfrm>
        </p:spPr>
        <p:txBody>
          <a:bodyPr/>
          <a:lstStyle/>
          <a:p>
            <a:r>
              <a:rPr lang="en-US" dirty="0"/>
              <a:t>Video về lòng khoan dung</a:t>
            </a:r>
          </a:p>
        </p:txBody>
      </p:sp>
      <p:pic>
        <p:nvPicPr>
          <p:cNvPr id="6" name="Picture 10" descr="flora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028881">
            <a:off x="-100559" y="-90824"/>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flora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31242">
            <a:off x="8428037" y="-12561"/>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01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3" presetClass="emph" presetSubtype="0" fill="hold" nodeType="withEffect">
                                  <p:stCondLst>
                                    <p:cond delay="0"/>
                                  </p:stCondLst>
                                  <p:childTnLst>
                                    <p:animClr clrSpc="hsl" dir="cw">
                                      <p:cBhvr override="childStyle">
                                        <p:cTn id="11" dur="500" fill="hold"/>
                                        <p:tgtEl>
                                          <p:spTgt spid="6"/>
                                        </p:tgtEl>
                                        <p:attrNameLst>
                                          <p:attrName>style.color</p:attrName>
                                        </p:attrNameLst>
                                      </p:cBhvr>
                                      <p:by>
                                        <p:hsl h="10842353" s="0" l="0"/>
                                      </p:by>
                                    </p:animClr>
                                    <p:animClr clrSpc="hsl" dir="cw">
                                      <p:cBhvr>
                                        <p:cTn id="12" dur="500" fill="hold"/>
                                        <p:tgtEl>
                                          <p:spTgt spid="6"/>
                                        </p:tgtEl>
                                        <p:attrNameLst>
                                          <p:attrName>fillcolor</p:attrName>
                                        </p:attrNameLst>
                                      </p:cBhvr>
                                      <p:by>
                                        <p:hsl h="10842353" s="0" l="0"/>
                                      </p:by>
                                    </p:animClr>
                                    <p:animClr clrSpc="hsl" dir="cw">
                                      <p:cBhvr>
                                        <p:cTn id="13" dur="500" fill="hold"/>
                                        <p:tgtEl>
                                          <p:spTgt spid="6"/>
                                        </p:tgtEl>
                                        <p:attrNameLst>
                                          <p:attrName>stroke.color</p:attrName>
                                        </p:attrNameLst>
                                      </p:cBhvr>
                                      <p:by>
                                        <p:hsl h="10842353" s="0" l="0"/>
                                      </p:by>
                                    </p:animClr>
                                    <p:set>
                                      <p:cBhvr>
                                        <p:cTn id="14" dur="500" fill="hold"/>
                                        <p:tgtEl>
                                          <p:spTgt spid="6"/>
                                        </p:tgtEl>
                                        <p:attrNameLst>
                                          <p:attrName>fill.type</p:attrName>
                                        </p:attrNameLst>
                                      </p:cBhvr>
                                      <p:to>
                                        <p:strVal val="solid"/>
                                      </p:to>
                                    </p:set>
                                  </p:childTnLst>
                                </p:cTn>
                              </p:par>
                              <p:par>
                                <p:cTn id="15" presetID="23" presetClass="emph" presetSubtype="0" fill="hold" nodeType="withEffect">
                                  <p:stCondLst>
                                    <p:cond delay="0"/>
                                  </p:stCondLst>
                                  <p:childTnLst>
                                    <p:animClr clrSpc="hsl" dir="cw">
                                      <p:cBhvr override="childStyle">
                                        <p:cTn id="16" dur="500" fill="hold"/>
                                        <p:tgtEl>
                                          <p:spTgt spid="7"/>
                                        </p:tgtEl>
                                        <p:attrNameLst>
                                          <p:attrName>style.color</p:attrName>
                                        </p:attrNameLst>
                                      </p:cBhvr>
                                      <p:by>
                                        <p:hsl h="10842353" s="0" l="0"/>
                                      </p:by>
                                    </p:animClr>
                                    <p:animClr clrSpc="hsl" dir="cw">
                                      <p:cBhvr>
                                        <p:cTn id="17" dur="500" fill="hold"/>
                                        <p:tgtEl>
                                          <p:spTgt spid="7"/>
                                        </p:tgtEl>
                                        <p:attrNameLst>
                                          <p:attrName>fillcolor</p:attrName>
                                        </p:attrNameLst>
                                      </p:cBhvr>
                                      <p:by>
                                        <p:hsl h="10842353" s="0" l="0"/>
                                      </p:by>
                                    </p:animClr>
                                    <p:animClr clrSpc="hsl" dir="cw">
                                      <p:cBhvr>
                                        <p:cTn id="18" dur="500" fill="hold"/>
                                        <p:tgtEl>
                                          <p:spTgt spid="7"/>
                                        </p:tgtEl>
                                        <p:attrNameLst>
                                          <p:attrName>stroke.color</p:attrName>
                                        </p:attrNameLst>
                                      </p:cBhvr>
                                      <p:by>
                                        <p:hsl h="10842353" s="0" l="0"/>
                                      </p:by>
                                    </p:animClr>
                                    <p:set>
                                      <p:cBhvr>
                                        <p:cTn id="1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604</Words>
  <Application>Microsoft Office PowerPoint</Application>
  <PresentationFormat>On-screen Show (4:3)</PresentationFormat>
  <Paragraphs>49</Paragraphs>
  <Slides>14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Chính sách khoan hồng, của Đảng và nhà nước ta thể hiện tính nhân đạo để những phạm nhân cải tạo tốt có cơ hội sớm hòa nhập với cộng đồng.</vt:lpstr>
      <vt:lpstr>PowerPoint Presentation</vt:lpstr>
      <vt:lpstr>Video về lòng khoan dung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42</cp:revision>
  <dcterms:created xsi:type="dcterms:W3CDTF">2019-10-13T02:52:04Z</dcterms:created>
  <dcterms:modified xsi:type="dcterms:W3CDTF">2021-11-14T04:06:24Z</dcterms:modified>
</cp:coreProperties>
</file>