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9" r:id="rId2"/>
    <p:sldId id="256" r:id="rId3"/>
    <p:sldId id="271" r:id="rId4"/>
    <p:sldId id="259" r:id="rId5"/>
    <p:sldId id="273" r:id="rId6"/>
    <p:sldId id="274" r:id="rId7"/>
    <p:sldId id="275" r:id="rId8"/>
    <p:sldId id="276" r:id="rId9"/>
    <p:sldId id="262" r:id="rId10"/>
    <p:sldId id="264" r:id="rId11"/>
    <p:sldId id="265"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138BE-B751-42DC-9A75-A434B3C81DAC}" type="datetimeFigureOut">
              <a:rPr lang="en-US" smtClean="0"/>
              <a:t>11/21/2021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D2F11-3CEE-478D-826D-8472D8528955}" type="slidenum">
              <a:rPr lang="en-US" smtClean="0"/>
              <a:t>‹#›</a:t>
            </a:fld>
            <a:endParaRPr lang="en-US"/>
          </a:p>
        </p:txBody>
      </p:sp>
    </p:spTree>
    <p:extLst>
      <p:ext uri="{BB962C8B-B14F-4D97-AF65-F5344CB8AC3E}">
        <p14:creationId xmlns:p14="http://schemas.microsoft.com/office/powerpoint/2010/main" val="160639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5</a:t>
            </a:fld>
            <a:endParaRPr lang="zh-CN" altLang="en-US"/>
          </a:p>
        </p:txBody>
      </p:sp>
    </p:spTree>
    <p:extLst>
      <p:ext uri="{BB962C8B-B14F-4D97-AF65-F5344CB8AC3E}">
        <p14:creationId xmlns:p14="http://schemas.microsoft.com/office/powerpoint/2010/main" val="391461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EC1FD4-D5A2-48B3-82D4-0E920B5D0AFF}"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9A325-651B-403C-BC4A-5BCBB2E9668E}" type="slidenum">
              <a:rPr lang="en-US" smtClean="0"/>
              <a:t>‹#›</a:t>
            </a:fld>
            <a:endParaRPr lang="en-US"/>
          </a:p>
        </p:txBody>
      </p:sp>
    </p:spTree>
    <p:extLst>
      <p:ext uri="{BB962C8B-B14F-4D97-AF65-F5344CB8AC3E}">
        <p14:creationId xmlns:p14="http://schemas.microsoft.com/office/powerpoint/2010/main" val="253946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EC1FD4-D5A2-48B3-82D4-0E920B5D0AFF}"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9A325-651B-403C-BC4A-5BCBB2E9668E}" type="slidenum">
              <a:rPr lang="en-US" smtClean="0"/>
              <a:t>‹#›</a:t>
            </a:fld>
            <a:endParaRPr lang="en-US"/>
          </a:p>
        </p:txBody>
      </p:sp>
    </p:spTree>
    <p:extLst>
      <p:ext uri="{BB962C8B-B14F-4D97-AF65-F5344CB8AC3E}">
        <p14:creationId xmlns:p14="http://schemas.microsoft.com/office/powerpoint/2010/main" val="394547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EC1FD4-D5A2-48B3-82D4-0E920B5D0AFF}"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9A325-651B-403C-BC4A-5BCBB2E9668E}" type="slidenum">
              <a:rPr lang="en-US" smtClean="0"/>
              <a:t>‹#›</a:t>
            </a:fld>
            <a:endParaRPr lang="en-US"/>
          </a:p>
        </p:txBody>
      </p:sp>
    </p:spTree>
    <p:extLst>
      <p:ext uri="{BB962C8B-B14F-4D97-AF65-F5344CB8AC3E}">
        <p14:creationId xmlns:p14="http://schemas.microsoft.com/office/powerpoint/2010/main" val="178955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t="67408" b="19224"/>
          <a:stretch>
            <a:fillRect/>
          </a:stretch>
        </p:blipFill>
        <p:spPr>
          <a:xfrm>
            <a:off x="1806" y="-19316"/>
            <a:ext cx="12188388" cy="916783"/>
          </a:xfrm>
          <a:prstGeom prst="rect">
            <a:avLst/>
          </a:prstGeom>
        </p:spPr>
      </p:pic>
    </p:spTree>
    <p:extLst>
      <p:ext uri="{BB962C8B-B14F-4D97-AF65-F5344CB8AC3E}">
        <p14:creationId xmlns:p14="http://schemas.microsoft.com/office/powerpoint/2010/main" val="414607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EC1FD4-D5A2-48B3-82D4-0E920B5D0AFF}"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9A325-651B-403C-BC4A-5BCBB2E9668E}" type="slidenum">
              <a:rPr lang="en-US" smtClean="0"/>
              <a:t>‹#›</a:t>
            </a:fld>
            <a:endParaRPr lang="en-US"/>
          </a:p>
        </p:txBody>
      </p:sp>
    </p:spTree>
    <p:extLst>
      <p:ext uri="{BB962C8B-B14F-4D97-AF65-F5344CB8AC3E}">
        <p14:creationId xmlns:p14="http://schemas.microsoft.com/office/powerpoint/2010/main" val="226368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EC1FD4-D5A2-48B3-82D4-0E920B5D0AFF}"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9A325-651B-403C-BC4A-5BCBB2E9668E}" type="slidenum">
              <a:rPr lang="en-US" smtClean="0"/>
              <a:t>‹#›</a:t>
            </a:fld>
            <a:endParaRPr lang="en-US"/>
          </a:p>
        </p:txBody>
      </p:sp>
    </p:spTree>
    <p:extLst>
      <p:ext uri="{BB962C8B-B14F-4D97-AF65-F5344CB8AC3E}">
        <p14:creationId xmlns:p14="http://schemas.microsoft.com/office/powerpoint/2010/main" val="135765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EC1FD4-D5A2-48B3-82D4-0E920B5D0AFF}"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9A325-651B-403C-BC4A-5BCBB2E9668E}" type="slidenum">
              <a:rPr lang="en-US" smtClean="0"/>
              <a:t>‹#›</a:t>
            </a:fld>
            <a:endParaRPr lang="en-US"/>
          </a:p>
        </p:txBody>
      </p:sp>
    </p:spTree>
    <p:extLst>
      <p:ext uri="{BB962C8B-B14F-4D97-AF65-F5344CB8AC3E}">
        <p14:creationId xmlns:p14="http://schemas.microsoft.com/office/powerpoint/2010/main" val="275027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EC1FD4-D5A2-48B3-82D4-0E920B5D0AFF}" type="datetimeFigureOut">
              <a:rPr lang="en-US" smtClean="0"/>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39A325-651B-403C-BC4A-5BCBB2E9668E}" type="slidenum">
              <a:rPr lang="en-US" smtClean="0"/>
              <a:t>‹#›</a:t>
            </a:fld>
            <a:endParaRPr lang="en-US"/>
          </a:p>
        </p:txBody>
      </p:sp>
    </p:spTree>
    <p:extLst>
      <p:ext uri="{BB962C8B-B14F-4D97-AF65-F5344CB8AC3E}">
        <p14:creationId xmlns:p14="http://schemas.microsoft.com/office/powerpoint/2010/main" val="310202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EC1FD4-D5A2-48B3-82D4-0E920B5D0AFF}" type="datetimeFigureOut">
              <a:rPr lang="en-US" smtClean="0"/>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39A325-651B-403C-BC4A-5BCBB2E9668E}" type="slidenum">
              <a:rPr lang="en-US" smtClean="0"/>
              <a:t>‹#›</a:t>
            </a:fld>
            <a:endParaRPr lang="en-US"/>
          </a:p>
        </p:txBody>
      </p:sp>
    </p:spTree>
    <p:extLst>
      <p:ext uri="{BB962C8B-B14F-4D97-AF65-F5344CB8AC3E}">
        <p14:creationId xmlns:p14="http://schemas.microsoft.com/office/powerpoint/2010/main" val="241681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C1FD4-D5A2-48B3-82D4-0E920B5D0AFF}"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9A325-651B-403C-BC4A-5BCBB2E9668E}" type="slidenum">
              <a:rPr lang="en-US" smtClean="0"/>
              <a:t>‹#›</a:t>
            </a:fld>
            <a:endParaRPr lang="en-US"/>
          </a:p>
        </p:txBody>
      </p:sp>
    </p:spTree>
    <p:extLst>
      <p:ext uri="{BB962C8B-B14F-4D97-AF65-F5344CB8AC3E}">
        <p14:creationId xmlns:p14="http://schemas.microsoft.com/office/powerpoint/2010/main" val="386612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EC1FD4-D5A2-48B3-82D4-0E920B5D0AFF}"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9A325-651B-403C-BC4A-5BCBB2E9668E}" type="slidenum">
              <a:rPr lang="en-US" smtClean="0"/>
              <a:t>‹#›</a:t>
            </a:fld>
            <a:endParaRPr lang="en-US"/>
          </a:p>
        </p:txBody>
      </p:sp>
    </p:spTree>
    <p:extLst>
      <p:ext uri="{BB962C8B-B14F-4D97-AF65-F5344CB8AC3E}">
        <p14:creationId xmlns:p14="http://schemas.microsoft.com/office/powerpoint/2010/main" val="37620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EC1FD4-D5A2-48B3-82D4-0E920B5D0AFF}"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9A325-651B-403C-BC4A-5BCBB2E9668E}" type="slidenum">
              <a:rPr lang="en-US" smtClean="0"/>
              <a:t>‹#›</a:t>
            </a:fld>
            <a:endParaRPr lang="en-US"/>
          </a:p>
        </p:txBody>
      </p:sp>
    </p:spTree>
    <p:extLst>
      <p:ext uri="{BB962C8B-B14F-4D97-AF65-F5344CB8AC3E}">
        <p14:creationId xmlns:p14="http://schemas.microsoft.com/office/powerpoint/2010/main" val="112204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C1FD4-D5A2-48B3-82D4-0E920B5D0AFF}" type="datetimeFigureOut">
              <a:rPr lang="en-US" smtClean="0"/>
              <a:t>11/21/2021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9A325-651B-403C-BC4A-5BCBB2E9668E}" type="slidenum">
              <a:rPr lang="en-US" smtClean="0"/>
              <a:t>‹#›</a:t>
            </a:fld>
            <a:endParaRPr lang="en-US"/>
          </a:p>
        </p:txBody>
      </p:sp>
    </p:spTree>
    <p:extLst>
      <p:ext uri="{BB962C8B-B14F-4D97-AF65-F5344CB8AC3E}">
        <p14:creationId xmlns:p14="http://schemas.microsoft.com/office/powerpoint/2010/main" val="1954593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888181">
            <a:off x="-906940" y="-426653"/>
            <a:ext cx="2387345" cy="733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950947">
            <a:off x="9759193" y="-550119"/>
            <a:ext cx="2717074" cy="83129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950947">
            <a:off x="348602" y="6442350"/>
            <a:ext cx="2717074" cy="831299"/>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Giáo Dục Công Dân 6 - SGK Chân Trời Sáng Tạo - Sách và Thiết bị Giáo dục  Miền N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8323" y="0"/>
            <a:ext cx="4808170" cy="688200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rot="888181">
            <a:off x="10830445" y="-67174"/>
            <a:ext cx="2387345" cy="744812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a:off x="-389965" y="-609958"/>
            <a:ext cx="1640541" cy="76986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470340" y="636403"/>
            <a:ext cx="721660" cy="699246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8" idx="2"/>
          </p:cNvCxnSpPr>
          <p:nvPr/>
        </p:nvCxnSpPr>
        <p:spPr>
          <a:xfrm>
            <a:off x="-1573306" y="5298141"/>
            <a:ext cx="3166929" cy="19597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371209" y="-1114324"/>
            <a:ext cx="3166929" cy="19597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79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566" y="198089"/>
            <a:ext cx="12192000" cy="3407023"/>
          </a:xfrm>
          <a:prstGeom prst="rect">
            <a:avLst/>
          </a:prstGeom>
        </p:spPr>
        <p:txBody>
          <a:bodyPr wrap="square">
            <a:spAutoFit/>
          </a:bodyPr>
          <a:lstStyle/>
          <a:p>
            <a:pPr marL="127000" marR="0">
              <a:spcBef>
                <a:spcPts val="0"/>
              </a:spcBef>
              <a:spcAft>
                <a:spcPts val="0"/>
              </a:spcAft>
            </a:pPr>
            <a:r>
              <a:rPr lang="en-US" sz="2800" b="1" dirty="0" err="1" smtClean="0">
                <a:solidFill>
                  <a:srgbClr val="001077"/>
                </a:solidFill>
                <a:latin typeface="Times New Roman" panose="02020603050405020304" pitchFamily="18" charset="0"/>
                <a:ea typeface="Arial" panose="020B0604020202020204" pitchFamily="34" charset="0"/>
                <a:cs typeface="Times New Roman" panose="02020603050405020304" pitchFamily="18" charset="0"/>
              </a:rPr>
              <a:t>Luyện</a:t>
            </a:r>
            <a:r>
              <a:rPr lang="en-US" sz="2800" b="1" dirty="0" smtClean="0">
                <a:solidFill>
                  <a:srgbClr val="001077"/>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1077"/>
                </a:solidFill>
                <a:latin typeface="Times New Roman" panose="02020603050405020304" pitchFamily="18" charset="0"/>
                <a:ea typeface="Arial" panose="020B0604020202020204" pitchFamily="34" charset="0"/>
                <a:cs typeface="Times New Roman" panose="02020603050405020304" pitchFamily="18" charset="0"/>
              </a:rPr>
              <a:t>tập</a:t>
            </a:r>
            <a:endParaRPr lang="en-US" sz="2800" b="1" dirty="0" smtClean="0">
              <a:solidFill>
                <a:srgbClr val="001077"/>
              </a:solidFill>
              <a:latin typeface="Times New Roman" panose="02020603050405020304" pitchFamily="18" charset="0"/>
              <a:ea typeface="Arial" panose="020B0604020202020204" pitchFamily="34" charset="0"/>
              <a:cs typeface="Times New Roman" panose="02020603050405020304" pitchFamily="18" charset="0"/>
            </a:endParaRPr>
          </a:p>
          <a:p>
            <a:pPr marL="1270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5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33400" marR="0">
              <a:spcBef>
                <a:spcPts val="0"/>
              </a:spcBef>
              <a:spcAft>
                <a:spcPts val="0"/>
              </a:spcAft>
            </a:pP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hãy</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đọ̣c</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tình</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huống</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và</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trả</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lời</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câu</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hỏi</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sau</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ts val="455"/>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20700" marR="12700" algn="just">
              <a:lnSpc>
                <a:spcPct val="112000"/>
              </a:lnSpc>
              <a:spcBef>
                <a:spcPts val="0"/>
              </a:spcBef>
              <a:spcAft>
                <a:spcPts val="0"/>
              </a:spcAft>
            </a:pPr>
            <a:r>
              <a:rPr lang="en-US" sz="2400" b="1" u="sng"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Tình</a:t>
            </a:r>
            <a:r>
              <a:rPr lang="en-US" sz="2400" b="1" u="sng"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huống</a:t>
            </a:r>
            <a:r>
              <a:rPr lang="en-US" sz="24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1</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6E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nộp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phế</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nộp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Tú</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kém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7C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1kg.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Tú</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Huyền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2kg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Huyền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769939" y="3658258"/>
            <a:ext cx="8911943" cy="461665"/>
          </a:xfrm>
          <a:prstGeom prst="rect">
            <a:avLst/>
          </a:prstGeom>
          <a:solidFill>
            <a:schemeClr val="accent2"/>
          </a:solidFill>
        </p:spPr>
        <p:txBody>
          <a:bodyPr wrap="square">
            <a:spAutoFit/>
          </a:bodyPr>
          <a:lstStyle/>
          <a:p>
            <a:pPr marL="749300" marR="0">
              <a:spcBef>
                <a:spcPts val="0"/>
              </a:spcBef>
              <a:spcAft>
                <a:spcPts val="0"/>
              </a:spcAft>
            </a:pPr>
            <a:r>
              <a:rPr lang="en-US" sz="2400" dirty="0" err="1">
                <a:latin typeface="Times New Roman" panose="02020603050405020304" pitchFamily="18" charset="0"/>
                <a:ea typeface="Arial" panose="020B0604020202020204" pitchFamily="34" charset="0"/>
                <a:cs typeface="Times New Roman" panose="02020603050405020304" pitchFamily="18" charset="0"/>
              </a:rPr>
              <a:t>Em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đồng</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tình</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với</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a:latin typeface="Times New Roman" panose="02020603050405020304" pitchFamily="18" charset="0"/>
                <a:ea typeface="Arial" panose="020B0604020202020204" pitchFamily="34" charset="0"/>
                <a:cs typeface="Times New Roman" panose="02020603050405020304" pitchFamily="18" charset="0"/>
              </a:rPr>
              <a:t>ý</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kiến</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của</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bạn</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Tú</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a:latin typeface="Times New Roman" panose="02020603050405020304" pitchFamily="18" charset="0"/>
                <a:ea typeface="Arial" panose="020B0604020202020204" pitchFamily="34" charset="0"/>
                <a:cs typeface="Times New Roman" panose="02020603050405020304" pitchFamily="18" charset="0"/>
              </a:rPr>
              <a:t>hay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bạn</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Huyền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Vì</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sao</a:t>
            </a:r>
            <a:r>
              <a:rPr lang="en-US" sz="2400" dirty="0">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17566" y="4173070"/>
            <a:ext cx="12192000" cy="1377685"/>
          </a:xfrm>
          <a:prstGeom prst="rect">
            <a:avLst/>
          </a:prstGeom>
        </p:spPr>
        <p:txBody>
          <a:bodyPr wrap="square">
            <a:spAutoFit/>
          </a:bodyPr>
          <a:lstStyle/>
          <a:p>
            <a:pPr marL="533400" marR="0" algn="just">
              <a:lnSpc>
                <a:spcPct val="116000"/>
              </a:lnSpc>
              <a:spcBef>
                <a:spcPts val="0"/>
              </a:spcBef>
              <a:spcAft>
                <a:spcPts val="0"/>
              </a:spcAft>
            </a:pPr>
            <a:r>
              <a:rPr lang="en-US" sz="2400" b="1" u="sng"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Tình</a:t>
            </a:r>
            <a:r>
              <a:rPr lang="en-US" sz="2400" b="1" u="sng"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huống</a:t>
            </a:r>
            <a:r>
              <a:rPr lang="en-US" sz="24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2: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Nam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chạy</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vung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vỡ</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lọ</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Sợ</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giấu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đừng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240584" y="5603902"/>
            <a:ext cx="8226145" cy="1059502"/>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1.Em </a:t>
            </a:r>
            <a:r>
              <a:rPr lang="en-US" alt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có</a:t>
            </a: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đồng</a:t>
            </a: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tình</a:t>
            </a: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với</a:t>
            </a: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hành</a:t>
            </a: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động</a:t>
            </a: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bạn</a:t>
            </a: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Nam </a:t>
            </a:r>
            <a:r>
              <a:rPr lang="en-US" alt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không</a:t>
            </a: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Vì</a:t>
            </a: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sao</a:t>
            </a: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altLang="en-US" sz="2400" dirty="0">
              <a:solidFill>
                <a:schemeClr val="tx1"/>
              </a:solidFill>
              <a:latin typeface="Times New Roman" panose="02020603050405020304" pitchFamily="18" charset="0"/>
              <a:cs typeface="Times New Roman" panose="02020603050405020304" pitchFamily="18" charset="0"/>
            </a:endParaRPr>
          </a:p>
          <a:p>
            <a:r>
              <a:rPr lang="en-US" alt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2.Nếu </a:t>
            </a:r>
            <a:r>
              <a:rPr lang="en-US" alt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là</a:t>
            </a:r>
            <a:r>
              <a:rPr lang="en-US" alt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An, </a:t>
            </a:r>
            <a:r>
              <a:rPr lang="en-US" alt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em</a:t>
            </a:r>
            <a:r>
              <a:rPr lang="en-US" alt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sẽ</a:t>
            </a:r>
            <a:r>
              <a:rPr lang="en-US" alt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làm</a:t>
            </a:r>
            <a:r>
              <a:rPr lang="en-US" alt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gì</a:t>
            </a:r>
            <a:r>
              <a:rPr lang="en-US" altLang="en-US" sz="2400"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alt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13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70792"/>
            <a:ext cx="11808823" cy="1865126"/>
          </a:xfrm>
          <a:prstGeom prst="rect">
            <a:avLst/>
          </a:prstGeom>
        </p:spPr>
        <p:txBody>
          <a:bodyPr wrap="square">
            <a:spAutoFit/>
          </a:bodyPr>
          <a:lstStyle/>
          <a:p>
            <a:pPr marL="520700" marR="12700" algn="just">
              <a:lnSpc>
                <a:spcPct val="120000"/>
              </a:lnSpc>
              <a:spcBef>
                <a:spcPts val="0"/>
              </a:spcBef>
              <a:spcAft>
                <a:spcPts val="0"/>
              </a:spcAft>
            </a:pP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Tì̀nh</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huống</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3: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đợi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buýt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mười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nghìn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mua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hộ</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tờ</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mua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tờ</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50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nghìn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Hà</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vội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nhầm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ạ</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600200" y="3342837"/>
            <a:ext cx="9211235" cy="907941"/>
          </a:xfrm>
          <a:prstGeom prst="rect">
            <a:avLst/>
          </a:prstGeom>
          <a:solidFill>
            <a:schemeClr val="accent2"/>
          </a:solidFill>
        </p:spPr>
        <p:txBody>
          <a:bodyPr wrap="square">
            <a:spAutoFit/>
          </a:bodyPr>
          <a:lstStyle/>
          <a:p>
            <a:pPr marL="27305" marR="0">
              <a:spcBef>
                <a:spcPts val="0"/>
              </a:spcBef>
              <a:spcAft>
                <a:spcPts val="0"/>
              </a:spcAft>
            </a:pPr>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1. </a:t>
            </a:r>
            <a:r>
              <a:rPr lang="en-US" sz="24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Nêu</a:t>
            </a:r>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nhận</a:t>
            </a:r>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xét</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em</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về</a:t>
            </a:r>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hành</a:t>
            </a:r>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động</a:t>
            </a:r>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anh</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niên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6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433705" algn="l"/>
              </a:tabLst>
            </a:pPr>
            <a:r>
              <a:rPr lang="en-US" sz="2400" dirty="0" smtClean="0">
                <a:latin typeface="Times New Roman" panose="02020603050405020304" pitchFamily="18" charset="0"/>
                <a:ea typeface="Arial" panose="020B0604020202020204" pitchFamily="34" charset="0"/>
                <a:cs typeface="Times New Roman" panose="02020603050405020304" pitchFamily="18" charset="0"/>
              </a:rPr>
              <a:t>      2.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Bày</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a:latin typeface="Times New Roman" panose="02020603050405020304" pitchFamily="18" charset="0"/>
                <a:ea typeface="Arial" panose="020B0604020202020204" pitchFamily="34" charset="0"/>
                <a:cs typeface="Times New Roman" panose="02020603050405020304" pitchFamily="18" charset="0"/>
              </a:rPr>
              <a:t>tỏ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thái</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độ</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của</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em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với</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hành</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động</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của</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bạn</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Hà</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90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0707" y="467241"/>
            <a:ext cx="10718663" cy="1323439"/>
          </a:xfrm>
          <a:prstGeom prst="rect">
            <a:avLst/>
          </a:prstGeom>
          <a:noFill/>
        </p:spPr>
        <p:txBody>
          <a:bodyPr wrap="square" rtlCol="0">
            <a:spAutoFit/>
          </a:bodyPr>
          <a:lstStyle/>
          <a:p>
            <a:pPr algn="ctr"/>
            <a:r>
              <a:rPr lang="en-US" sz="4000" b="1" dirty="0" smtClean="0">
                <a:solidFill>
                  <a:srgbClr val="002060"/>
                </a:solidFill>
                <a:latin typeface="Times New Roman" panose="02020603050405020304" pitchFamily="18" charset="0"/>
                <a:cs typeface="Times New Roman" panose="02020603050405020304" pitchFamily="18" charset="0"/>
              </a:rPr>
              <a:t>MỖI NGÀY CUỘC SỐNG ĐI QUA</a:t>
            </a:r>
          </a:p>
          <a:p>
            <a:pPr algn="ctr"/>
            <a:r>
              <a:rPr lang="en-US" sz="4000" b="1" dirty="0" smtClean="0">
                <a:solidFill>
                  <a:srgbClr val="002060"/>
                </a:solidFill>
                <a:latin typeface="Times New Roman" panose="02020603050405020304" pitchFamily="18" charset="0"/>
                <a:cs typeface="Times New Roman" panose="02020603050405020304" pitchFamily="18" charset="0"/>
              </a:rPr>
              <a:t>ĐỂ CÂY ĐẠO ĐỨC NỞ HOA TRONG LÒNG.</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944906" y="2918012"/>
            <a:ext cx="6844553" cy="1569660"/>
          </a:xfrm>
          <a:prstGeom prst="rect">
            <a:avLst/>
          </a:prstGeom>
          <a:noFill/>
        </p:spPr>
        <p:txBody>
          <a:bodyPr wrap="square" rtlCol="0">
            <a:spAutoFit/>
          </a:bodyPr>
          <a:lstStyle/>
          <a:p>
            <a:pPr algn="ctr"/>
            <a:r>
              <a:rPr lang="en-US" sz="3200" dirty="0" err="1" smtClean="0"/>
              <a:t>Em</a:t>
            </a:r>
            <a:r>
              <a:rPr lang="en-US" sz="3200" dirty="0" smtClean="0"/>
              <a:t> </a:t>
            </a:r>
            <a:r>
              <a:rPr lang="en-US" sz="3200" dirty="0" err="1" smtClean="0"/>
              <a:t>đọc</a:t>
            </a:r>
            <a:r>
              <a:rPr lang="en-US" sz="3200" dirty="0" smtClean="0"/>
              <a:t> </a:t>
            </a:r>
            <a:r>
              <a:rPr lang="en-US" sz="3200" dirty="0" err="1" smtClean="0"/>
              <a:t>bài</a:t>
            </a:r>
            <a:r>
              <a:rPr lang="en-US" sz="3200" dirty="0" smtClean="0"/>
              <a:t> </a:t>
            </a:r>
            <a:r>
              <a:rPr lang="en-US" sz="3200" dirty="0" err="1" smtClean="0"/>
              <a:t>kỹ</a:t>
            </a:r>
            <a:endParaRPr lang="en-US" sz="3200" dirty="0" smtClean="0"/>
          </a:p>
          <a:p>
            <a:pPr algn="ctr"/>
            <a:r>
              <a:rPr lang="en-US" sz="3200" dirty="0" err="1" smtClean="0"/>
              <a:t>Trả</a:t>
            </a:r>
            <a:r>
              <a:rPr lang="en-US" sz="3200" dirty="0" smtClean="0"/>
              <a:t> </a:t>
            </a:r>
            <a:r>
              <a:rPr lang="en-US" sz="3200" dirty="0" err="1" smtClean="0"/>
              <a:t>lời</a:t>
            </a:r>
            <a:r>
              <a:rPr lang="en-US" sz="3200" dirty="0" smtClean="0"/>
              <a:t> </a:t>
            </a:r>
            <a:r>
              <a:rPr lang="en-US" sz="3200" dirty="0" err="1" smtClean="0"/>
              <a:t>câu</a:t>
            </a:r>
            <a:r>
              <a:rPr lang="en-US" sz="3200" dirty="0" smtClean="0"/>
              <a:t> </a:t>
            </a:r>
            <a:r>
              <a:rPr lang="en-US" sz="3200" dirty="0" err="1" smtClean="0"/>
              <a:t>hỏi</a:t>
            </a:r>
            <a:r>
              <a:rPr lang="en-US" sz="3200" dirty="0" smtClean="0"/>
              <a:t> </a:t>
            </a:r>
            <a:r>
              <a:rPr lang="en-US" sz="3200" dirty="0" err="1" smtClean="0"/>
              <a:t>trong</a:t>
            </a:r>
            <a:r>
              <a:rPr lang="en-US" sz="3200" dirty="0" smtClean="0"/>
              <a:t> </a:t>
            </a:r>
            <a:r>
              <a:rPr lang="en-US" sz="3200" dirty="0" err="1" smtClean="0"/>
              <a:t>sách</a:t>
            </a:r>
            <a:r>
              <a:rPr lang="en-US" sz="3200" dirty="0" smtClean="0"/>
              <a:t> </a:t>
            </a:r>
            <a:r>
              <a:rPr lang="en-US" sz="3200" dirty="0" err="1" smtClean="0"/>
              <a:t>giáo</a:t>
            </a:r>
            <a:r>
              <a:rPr lang="en-US" sz="3200" dirty="0" smtClean="0"/>
              <a:t> </a:t>
            </a:r>
            <a:r>
              <a:rPr lang="en-US" sz="3200" dirty="0" err="1" smtClean="0"/>
              <a:t>khoa</a:t>
            </a:r>
            <a:r>
              <a:rPr lang="en-US" sz="3200" dirty="0" smtClean="0"/>
              <a:t> </a:t>
            </a:r>
            <a:r>
              <a:rPr lang="en-US" sz="3200" dirty="0" err="1" smtClean="0"/>
              <a:t>nhé</a:t>
            </a:r>
            <a:r>
              <a:rPr lang="en-US" sz="3200" dirty="0" smtClean="0"/>
              <a:t>.</a:t>
            </a:r>
          </a:p>
          <a:p>
            <a:pPr algn="ctr"/>
            <a:r>
              <a:rPr lang="en-US" sz="3200" dirty="0" err="1" smtClean="0"/>
              <a:t>Học</a:t>
            </a:r>
            <a:r>
              <a:rPr lang="en-US" sz="3200" dirty="0" smtClean="0"/>
              <a:t> </a:t>
            </a:r>
            <a:r>
              <a:rPr lang="en-US" sz="3200" dirty="0" err="1" smtClean="0"/>
              <a:t>ghi</a:t>
            </a:r>
            <a:r>
              <a:rPr lang="en-US" sz="3200" dirty="0" smtClean="0"/>
              <a:t> </a:t>
            </a:r>
            <a:r>
              <a:rPr lang="en-US" sz="3200" dirty="0" err="1" smtClean="0"/>
              <a:t>nhớ</a:t>
            </a:r>
            <a:endParaRPr lang="en-US" sz="3200" dirty="0" smtClean="0"/>
          </a:p>
        </p:txBody>
      </p:sp>
    </p:spTree>
    <p:extLst>
      <p:ext uri="{BB962C8B-B14F-4D97-AF65-F5344CB8AC3E}">
        <p14:creationId xmlns:p14="http://schemas.microsoft.com/office/powerpoint/2010/main" val="98206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042" y="118028"/>
            <a:ext cx="7924800" cy="1281441"/>
          </a:xfrm>
          <a:prstGeom prst="rect">
            <a:avLst/>
          </a:prstGeom>
        </p:spPr>
        <p:txBody>
          <a:bodyPr wrap="square">
            <a:spAutoFit/>
          </a:bodyPr>
          <a:lstStyle/>
          <a:p>
            <a:pPr marL="635000" marR="0">
              <a:spcBef>
                <a:spcPts val="0"/>
              </a:spcBef>
              <a:spcAft>
                <a:spcPts val="0"/>
              </a:spcAft>
            </a:pPr>
            <a:r>
              <a:rPr lang="en-US" sz="2400" b="1" dirty="0" smtClean="0">
                <a:solidFill>
                  <a:srgbClr val="001077"/>
                </a:solidFill>
                <a:effectLst/>
                <a:latin typeface="Times New Roman" panose="02020603050405020304" pitchFamily="18" charset="0"/>
                <a:ea typeface="Arial" panose="020B0604020202020204" pitchFamily="34" charset="0"/>
                <a:cs typeface="Times New Roman" panose="02020603050405020304" pitchFamily="18" charset="0"/>
              </a:rPr>
              <a:t>KHỞI ĐỘNG</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710"/>
              </a:lnSpc>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508000" algn="l"/>
              </a:tabLst>
            </a:pP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Em</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hãy</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đọc</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thông</a:t>
            </a:r>
            <a:r>
              <a:rPr lang="en-US" sz="2400" b="1" dirty="0">
                <a:latin typeface="Times New Roman" panose="02020603050405020304" pitchFamily="18" charset="0"/>
                <a:ea typeface="Arial" panose="020B0604020202020204" pitchFamily="34" charset="0"/>
                <a:cs typeface="Times New Roman" panose="02020603050405020304" pitchFamily="18" charset="0"/>
              </a:rPr>
              <a:t> tin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dưới</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đây</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và</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trả</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lời</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câu</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hỏi</a:t>
            </a:r>
            <a:r>
              <a:rPr lang="en-US" sz="2400" b="1" dirty="0">
                <a:latin typeface="Times New Roman" panose="02020603050405020304" pitchFamily="18" charset="0"/>
                <a:ea typeface="Arial" panose="020B0604020202020204" pitchFamily="34" charset="0"/>
                <a:cs typeface="Times New Roman" panose="02020603050405020304" pitchFamily="18" charset="0"/>
              </a:rPr>
              <a:t>:</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625"/>
              </a:lnSpc>
            </a:pPr>
            <a:r>
              <a:rPr lang="en-US" sz="2400" dirty="0" smtClean="0">
                <a:solidFill>
                  <a:srgbClr val="FDB305"/>
                </a:solidFill>
                <a:effectLst/>
                <a:latin typeface="Times New Roman" panose="02020603050405020304" pitchFamily="18" charset="0"/>
                <a:ea typeface="Wingdings 3" panose="05040102010807070707" pitchFamily="18" charset="2"/>
                <a:cs typeface="Times New Roman" panose="02020603050405020304" pitchFamily="18" charset="0"/>
              </a:rPr>
              <a:t> </a:t>
            </a:r>
            <a:endParaRPr lang="en-US" sz="2400" dirty="0">
              <a:latin typeface="Times New Roman" panose="02020603050405020304" pitchFamily="18" charset="0"/>
              <a:ea typeface="Wingdings 3" panose="05040102010807070707" pitchFamily="18" charset="2"/>
              <a:cs typeface="Times New Roman" panose="02020603050405020304" pitchFamily="18" charset="0"/>
            </a:endParaRPr>
          </a:p>
          <a:p>
            <a:pPr>
              <a:lnSpc>
                <a:spcPts val="625"/>
              </a:lnSpc>
            </a:pPr>
            <a:endParaRPr lang="en-US" sz="2400" b="1" dirty="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ts val="625"/>
              </a:lnSpc>
            </a:pPr>
            <a:endPar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nSpc>
                <a:spcPts val="625"/>
              </a:lnSpc>
            </a:pPr>
            <a:r>
              <a:rPr lang="en-US" sz="2400" b="1" dirty="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29" t="7219" r="2733" b="10927"/>
          <a:stretch/>
        </p:blipFill>
        <p:spPr bwMode="auto">
          <a:xfrm>
            <a:off x="8624416" y="551328"/>
            <a:ext cx="3207585" cy="3182461"/>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516820" y="5943200"/>
            <a:ext cx="8711388" cy="430887"/>
          </a:xfrm>
          <a:prstGeom prst="rect">
            <a:avLst/>
          </a:prstGeom>
          <a:solidFill>
            <a:schemeClr val="accent2"/>
          </a:solidFill>
        </p:spPr>
        <p:txBody>
          <a:bodyPr wrap="square">
            <a:spAutoFit/>
          </a:bodyPr>
          <a:lstStyle/>
          <a:p>
            <a:r>
              <a:rPr lang="en-US" sz="2200" dirty="0" err="1">
                <a:latin typeface="Times New Roman" panose="02020603050405020304" pitchFamily="18" charset="0"/>
                <a:ea typeface="Arial" panose="020B0604020202020204" pitchFamily="34" charset="0"/>
                <a:cs typeface="Times New Roman" panose="02020603050405020304" pitchFamily="18" charset="0"/>
              </a:rPr>
              <a:t>Nêu</a:t>
            </a:r>
            <a:r>
              <a:rPr lang="en-US" sz="2200" dirty="0">
                <a:latin typeface="Times New Roman" panose="02020603050405020304" pitchFamily="18" charset="0"/>
                <a:ea typeface="Arial" panose="020B0604020202020204" pitchFamily="34" charset="0"/>
                <a:cs typeface="Times New Roman" panose="02020603050405020304" pitchFamily="18" charset="0"/>
              </a:rPr>
              <a:t> </a:t>
            </a:r>
            <a:r>
              <a:rPr lang="en-US" sz="2200" dirty="0" err="1">
                <a:latin typeface="Times New Roman" panose="02020603050405020304" pitchFamily="18" charset="0"/>
                <a:ea typeface="Arial" panose="020B0604020202020204" pitchFamily="34" charset="0"/>
                <a:cs typeface="Times New Roman" panose="02020603050405020304" pitchFamily="18" charset="0"/>
              </a:rPr>
              <a:t>suy</a:t>
            </a:r>
            <a:r>
              <a:rPr lang="en-US" sz="2200" dirty="0">
                <a:latin typeface="Times New Roman" panose="02020603050405020304" pitchFamily="18" charset="0"/>
                <a:ea typeface="Arial" panose="020B0604020202020204" pitchFamily="34" charset="0"/>
                <a:cs typeface="Times New Roman" panose="02020603050405020304" pitchFamily="18" charset="0"/>
              </a:rPr>
              <a:t> </a:t>
            </a:r>
            <a:r>
              <a:rPr lang="en-US" sz="2200" dirty="0" err="1" smtClean="0">
                <a:latin typeface="Times New Roman" panose="02020603050405020304" pitchFamily="18" charset="0"/>
                <a:ea typeface="Arial" panose="020B0604020202020204" pitchFamily="34" charset="0"/>
                <a:cs typeface="Times New Roman" panose="02020603050405020304" pitchFamily="18" charset="0"/>
              </a:rPr>
              <a:t>nghĩ</a:t>
            </a:r>
            <a:r>
              <a:rPr lang="en-US" sz="2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200" dirty="0" err="1">
                <a:latin typeface="Times New Roman" panose="02020603050405020304" pitchFamily="18" charset="0"/>
                <a:ea typeface="Arial" panose="020B0604020202020204" pitchFamily="34" charset="0"/>
                <a:cs typeface="Times New Roman" panose="02020603050405020304" pitchFamily="18" charset="0"/>
              </a:rPr>
              <a:t>c</a:t>
            </a:r>
            <a:r>
              <a:rPr lang="en-US" sz="2200" dirty="0" err="1" smtClean="0">
                <a:latin typeface="Times New Roman" panose="02020603050405020304" pitchFamily="18" charset="0"/>
                <a:ea typeface="Arial" panose="020B0604020202020204" pitchFamily="34" charset="0"/>
                <a:cs typeface="Times New Roman" panose="02020603050405020304" pitchFamily="18" charset="0"/>
              </a:rPr>
              <a:t>ủa</a:t>
            </a:r>
            <a:r>
              <a:rPr lang="en-US" sz="2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200" dirty="0" err="1">
                <a:latin typeface="Times New Roman" panose="02020603050405020304" pitchFamily="18" charset="0"/>
                <a:ea typeface="Arial" panose="020B0604020202020204" pitchFamily="34" charset="0"/>
                <a:cs typeface="Times New Roman" panose="02020603050405020304" pitchFamily="18" charset="0"/>
              </a:rPr>
              <a:t>em</a:t>
            </a:r>
            <a:r>
              <a:rPr lang="en-US" sz="2200" dirty="0">
                <a:latin typeface="Times New Roman" panose="02020603050405020304" pitchFamily="18" charset="0"/>
                <a:ea typeface="Arial" panose="020B0604020202020204" pitchFamily="34" charset="0"/>
                <a:cs typeface="Times New Roman" panose="02020603050405020304" pitchFamily="18" charset="0"/>
              </a:rPr>
              <a:t> </a:t>
            </a:r>
            <a:r>
              <a:rPr lang="en-US" sz="2200" dirty="0" err="1" smtClean="0">
                <a:latin typeface="Times New Roman" panose="02020603050405020304" pitchFamily="18" charset="0"/>
                <a:ea typeface="Arial" panose="020B0604020202020204" pitchFamily="34" charset="0"/>
                <a:cs typeface="Times New Roman" panose="02020603050405020304" pitchFamily="18" charset="0"/>
              </a:rPr>
              <a:t>về</a:t>
            </a:r>
            <a:r>
              <a:rPr lang="en-US" sz="2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200" dirty="0" err="1" smtClean="0">
                <a:latin typeface="Times New Roman" panose="02020603050405020304" pitchFamily="18" charset="0"/>
                <a:ea typeface="Arial" panose="020B0604020202020204" pitchFamily="34" charset="0"/>
                <a:cs typeface="Times New Roman" panose="02020603050405020304" pitchFamily="18" charset="0"/>
              </a:rPr>
              <a:t>việc</a:t>
            </a:r>
            <a:r>
              <a:rPr lang="en-US" sz="2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200" dirty="0" err="1" smtClean="0">
                <a:latin typeface="Times New Roman" panose="02020603050405020304" pitchFamily="18" charset="0"/>
                <a:ea typeface="Arial" panose="020B0604020202020204" pitchFamily="34" charset="0"/>
                <a:cs typeface="Times New Roman" panose="02020603050405020304" pitchFamily="18" charset="0"/>
              </a:rPr>
              <a:t>làm</a:t>
            </a:r>
            <a:r>
              <a:rPr lang="en-US" sz="2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200" dirty="0" err="1" smtClean="0">
                <a:latin typeface="Times New Roman" panose="02020603050405020304" pitchFamily="18" charset="0"/>
                <a:ea typeface="Arial" panose="020B0604020202020204" pitchFamily="34" charset="0"/>
                <a:cs typeface="Times New Roman" panose="02020603050405020304" pitchFamily="18" charset="0"/>
              </a:rPr>
              <a:t>của</a:t>
            </a:r>
            <a:r>
              <a:rPr lang="en-US" sz="2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200" dirty="0" err="1" smtClean="0">
                <a:latin typeface="Times New Roman" panose="02020603050405020304" pitchFamily="18" charset="0"/>
                <a:ea typeface="Arial" panose="020B0604020202020204" pitchFamily="34" charset="0"/>
                <a:cs typeface="Times New Roman" panose="02020603050405020304" pitchFamily="18" charset="0"/>
              </a:rPr>
              <a:t>bạn</a:t>
            </a:r>
            <a:r>
              <a:rPr lang="en-US" sz="2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200" dirty="0" err="1" smtClean="0">
                <a:latin typeface="Times New Roman" panose="02020603050405020304" pitchFamily="18" charset="0"/>
                <a:ea typeface="Arial" panose="020B0604020202020204" pitchFamily="34" charset="0"/>
                <a:cs typeface="Times New Roman" panose="02020603050405020304" pitchFamily="18" charset="0"/>
              </a:rPr>
              <a:t>học</a:t>
            </a:r>
            <a:r>
              <a:rPr lang="en-US" sz="2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200" dirty="0" err="1">
                <a:latin typeface="Times New Roman" panose="02020603050405020304" pitchFamily="18" charset="0"/>
                <a:ea typeface="Arial" panose="020B0604020202020204" pitchFamily="34" charset="0"/>
                <a:cs typeface="Times New Roman" panose="02020603050405020304" pitchFamily="18" charset="0"/>
              </a:rPr>
              <a:t>sinh</a:t>
            </a:r>
            <a:r>
              <a:rPr lang="en-US" sz="2200" dirty="0">
                <a:latin typeface="Times New Roman" panose="02020603050405020304" pitchFamily="18" charset="0"/>
                <a:ea typeface="Arial" panose="020B0604020202020204" pitchFamily="34" charset="0"/>
                <a:cs typeface="Times New Roman" panose="02020603050405020304" pitchFamily="18" charset="0"/>
              </a:rPr>
              <a:t> </a:t>
            </a:r>
            <a:r>
              <a:rPr lang="en-US" sz="2200" dirty="0" err="1">
                <a:latin typeface="Times New Roman" panose="02020603050405020304" pitchFamily="18" charset="0"/>
                <a:ea typeface="Arial" panose="020B0604020202020204" pitchFamily="34" charset="0"/>
                <a:cs typeface="Times New Roman" panose="02020603050405020304" pitchFamily="18" charset="0"/>
              </a:rPr>
              <a:t>trong</a:t>
            </a:r>
            <a:r>
              <a:rPr lang="en-US" sz="2200" dirty="0">
                <a:latin typeface="Times New Roman" panose="02020603050405020304" pitchFamily="18" charset="0"/>
                <a:ea typeface="Arial" panose="020B0604020202020204" pitchFamily="34" charset="0"/>
                <a:cs typeface="Times New Roman" panose="02020603050405020304" pitchFamily="18" charset="0"/>
              </a:rPr>
              <a:t> </a:t>
            </a:r>
            <a:r>
              <a:rPr lang="en-US" sz="2200" dirty="0" err="1">
                <a:latin typeface="Times New Roman" panose="02020603050405020304" pitchFamily="18" charset="0"/>
                <a:ea typeface="Arial" panose="020B0604020202020204" pitchFamily="34" charset="0"/>
                <a:cs typeface="Times New Roman" panose="02020603050405020304" pitchFamily="18" charset="0"/>
              </a:rPr>
              <a:t>thông</a:t>
            </a:r>
            <a:r>
              <a:rPr lang="en-US" sz="2200" dirty="0">
                <a:latin typeface="Times New Roman" panose="02020603050405020304" pitchFamily="18" charset="0"/>
                <a:ea typeface="Arial" panose="020B0604020202020204" pitchFamily="34" charset="0"/>
                <a:cs typeface="Times New Roman" panose="02020603050405020304" pitchFamily="18" charset="0"/>
              </a:rPr>
              <a:t> tin </a:t>
            </a:r>
            <a:r>
              <a:rPr lang="en-US" sz="2200" dirty="0" err="1">
                <a:latin typeface="Times New Roman" panose="02020603050405020304" pitchFamily="18" charset="0"/>
                <a:ea typeface="Arial" panose="020B0604020202020204" pitchFamily="34" charset="0"/>
                <a:cs typeface="Times New Roman" panose="02020603050405020304" pitchFamily="18" charset="0"/>
              </a:rPr>
              <a:t>trên</a:t>
            </a:r>
            <a:r>
              <a:rPr lang="en-US" sz="2200" dirty="0">
                <a:latin typeface="Times New Roman" panose="02020603050405020304" pitchFamily="18" charset="0"/>
                <a:ea typeface="Arial" panose="020B0604020202020204" pitchFamily="34"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54652" y="1237129"/>
            <a:ext cx="7826190" cy="4450577"/>
          </a:xfrm>
          <a:prstGeom prst="rect">
            <a:avLst/>
          </a:prstGeom>
          <a:noFill/>
        </p:spPr>
        <p:txBody>
          <a:bodyPr wrap="square" rtlCol="0">
            <a:spAutoFit/>
          </a:bodyPr>
          <a:lstStyle/>
          <a:p>
            <a:pPr marL="723900" marR="0" indent="179705" algn="just">
              <a:lnSpc>
                <a:spcPct val="118000"/>
              </a:lnSpc>
              <a:spcBef>
                <a:spcPts val="0"/>
              </a:spcBef>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THÔNG TIN:</a:t>
            </a:r>
          </a:p>
          <a:p>
            <a:pPr marL="723900" marR="0" indent="179705" algn="just">
              <a:lnSpc>
                <a:spcPct val="118000"/>
              </a:lnSpc>
              <a:spcBef>
                <a:spcPts val="0"/>
              </a:spcBef>
              <a:spcAft>
                <a:spcPts val="0"/>
              </a:spcAft>
            </a:pPr>
            <a:r>
              <a:rPr lang="en-US" sz="2400" dirty="0" err="1">
                <a:latin typeface="Times New Roman" panose="02020603050405020304" pitchFamily="18" charset="0"/>
                <a:ea typeface="Times New Roman" panose="02020603050405020304" pitchFamily="18" charset="0"/>
                <a:cs typeface="Arial" panose="020B0604020202020204" pitchFamily="34" charset="0"/>
              </a:rPr>
              <a:t>Một</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học</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sinh</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trung</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học</a:t>
            </a:r>
            <a:r>
              <a:rPr lang="en-US" sz="2400" dirty="0">
                <a:latin typeface="Times New Roman" panose="02020603050405020304" pitchFamily="18" charset="0"/>
                <a:ea typeface="Times New Roman" panose="02020603050405020304" pitchFamily="18" charset="0"/>
                <a:cs typeface="Arial" panose="020B0604020202020204" pitchFamily="34" charset="0"/>
              </a:rPr>
              <a:t> ở </a:t>
            </a:r>
            <a:r>
              <a:rPr lang="en-US" sz="2400" dirty="0" err="1">
                <a:latin typeface="Times New Roman" panose="02020603050405020304" pitchFamily="18" charset="0"/>
                <a:ea typeface="Times New Roman" panose="02020603050405020304" pitchFamily="18" charset="0"/>
                <a:cs typeface="Arial" panose="020B0604020202020204" pitchFamily="34" charset="0"/>
              </a:rPr>
              <a:t>Hải</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Phòng</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sau</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khi</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vô</a:t>
            </a:r>
            <a:r>
              <a:rPr lang="en-US" sz="2400" dirty="0">
                <a:latin typeface="Times New Roman" panose="02020603050405020304" pitchFamily="18" charset="0"/>
                <a:ea typeface="Times New Roman" panose="02020603050405020304" pitchFamily="18" charset="0"/>
                <a:cs typeface="Arial" panose="020B0604020202020204" pitchFamily="34" charset="0"/>
              </a:rPr>
              <a:t> ý </a:t>
            </a:r>
            <a:r>
              <a:rPr lang="en-US" sz="2400" dirty="0" err="1">
                <a:latin typeface="Times New Roman" panose="02020603050405020304" pitchFamily="18" charset="0"/>
                <a:ea typeface="Times New Roman" panose="02020603050405020304" pitchFamily="18" charset="0"/>
                <a:cs typeface="Arial" panose="020B0604020202020204" pitchFamily="34" charset="0"/>
              </a:rPr>
              <a:t>làm</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vỡ</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gương</a:t>
            </a:r>
            <a:r>
              <a:rPr lang="en-US" sz="2400" dirty="0">
                <a:latin typeface="Times New Roman" panose="02020603050405020304" pitchFamily="18" charset="0"/>
                <a:ea typeface="Times New Roman" panose="02020603050405020304" pitchFamily="18" charset="0"/>
                <a:cs typeface="Arial" panose="020B0604020202020204" pitchFamily="34" charset="0"/>
              </a:rPr>
              <a:t> ô </a:t>
            </a:r>
            <a:r>
              <a:rPr lang="en-US" sz="2400" dirty="0" err="1">
                <a:latin typeface="Times New Roman" panose="02020603050405020304" pitchFamily="18" charset="0"/>
                <a:ea typeface="Times New Roman" panose="02020603050405020304" pitchFamily="18" charset="0"/>
                <a:cs typeface="Arial" panose="020B0604020202020204" pitchFamily="34" charset="0"/>
              </a:rPr>
              <a:t>tô</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đã</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để</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lại</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tờ</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giấy</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ghi</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số</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điệ̣n</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thoại</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kè̀m</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lời</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xin</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lỗ̃i</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chân</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thành</a:t>
            </a:r>
            <a:r>
              <a:rPr lang="en-US" sz="2400" dirty="0">
                <a:latin typeface="Times New Roman" panose="02020603050405020304" pitchFamily="18" charset="0"/>
                <a:ea typeface="Times New Roman" panose="02020603050405020304" pitchFamily="18"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723900" marR="0" indent="179705">
              <a:lnSpc>
                <a:spcPct val="118000"/>
              </a:lnSpc>
              <a:spcBef>
                <a:spcPts val="0"/>
              </a:spcBef>
              <a:spcAft>
                <a:spcPts val="0"/>
              </a:spcAft>
            </a:pPr>
            <a:r>
              <a:rPr lang="en-US" sz="2400" i="1" dirty="0">
                <a:latin typeface="Times New Roman" panose="02020603050405020304" pitchFamily="18" charset="0"/>
                <a:ea typeface="Times New Roman" panose="02020603050405020304" pitchFamily="18" charset="0"/>
                <a:cs typeface="Arial" panose="020B0604020202020204" pitchFamily="34" charset="0"/>
              </a:rPr>
              <a:t>“Do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vô</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tình</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nên</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cháu</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đâm</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vào</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gương</a:t>
            </a:r>
            <a:r>
              <a:rPr lang="en-US" sz="2400" i="1" dirty="0">
                <a:latin typeface="Times New Roman" panose="02020603050405020304" pitchFamily="18" charset="0"/>
                <a:ea typeface="Times New Roman" panose="02020603050405020304" pitchFamily="18" charset="0"/>
                <a:cs typeface="Arial" panose="020B0604020202020204" pitchFamily="34" charset="0"/>
              </a:rPr>
              <a:t> ô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tô</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Cháu</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xin</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lỗi</a:t>
            </a:r>
            <a:r>
              <a:rPr lang="en-US" sz="2400" i="1" dirty="0">
                <a:latin typeface="Times New Roman" panose="02020603050405020304" pitchFamily="18" charset="0"/>
                <a:ea typeface="Times New Roman" panose="02020603050405020304" pitchFamily="18" charset="0"/>
                <a:cs typeface="Arial" panose="020B0604020202020204" pitchFamily="34" charset="0"/>
              </a:rPr>
              <a:t> ạ.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Liên</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lạc</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với</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cháu</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theo</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số</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điệ̣n</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thoại</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để</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cháu</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đền</a:t>
            </a:r>
            <a:r>
              <a:rPr lang="en-US" sz="2400" i="1" dirty="0">
                <a:latin typeface="Times New Roman" panose="02020603050405020304" pitchFamily="18" charset="0"/>
                <a:ea typeface="Times New Roman" panose="02020603050405020304" pitchFamily="18" charset="0"/>
                <a:cs typeface="Arial" panose="020B0604020202020204" pitchFamily="34" charset="0"/>
              </a:rPr>
              <a:t> ạ (do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cháu</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không</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biết</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chủ</a:t>
            </a:r>
            <a:r>
              <a:rPr lang="en-US" sz="2400" i="1" dirty="0">
                <a:latin typeface="Times New Roman" panose="02020603050405020304" pitchFamily="18" charset="0"/>
                <a:ea typeface="Times New Roman" panose="02020603050405020304" pitchFamily="18" charset="0"/>
                <a:cs typeface="Arial" panose="020B0604020202020204" pitchFamily="34" charset="0"/>
              </a:rPr>
              <a:t> ô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tô</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là</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ai</a:t>
            </a:r>
            <a:r>
              <a:rPr lang="en-US" sz="2400" i="1" dirty="0">
                <a:latin typeface="Times New Roman" panose="02020603050405020304" pitchFamily="18" charset="0"/>
                <a:ea typeface="Times New Roman" panose="02020603050405020304" pitchFamily="18" charset="0"/>
                <a:cs typeface="Arial" panose="020B0604020202020204" pitchFamily="34" charset="0"/>
              </a:rPr>
              <a:t>) 0949...”</a:t>
            </a:r>
          </a:p>
          <a:p>
            <a:pPr marL="723900" marR="0" indent="179705">
              <a:lnSpc>
                <a:spcPct val="118000"/>
              </a:lnSpc>
              <a:spcBef>
                <a:spcPts val="0"/>
              </a:spcBef>
              <a:spcAft>
                <a:spcPts val="0"/>
              </a:spcAft>
            </a:pPr>
            <a:r>
              <a:rPr lang="en-US" sz="2400" i="1" dirty="0" err="1">
                <a:latin typeface="Times New Roman" panose="02020603050405020304" pitchFamily="18" charset="0"/>
                <a:ea typeface="Times New Roman" panose="02020603050405020304" pitchFamily="18" charset="0"/>
                <a:cs typeface="Arial" panose="020B0604020202020204" pitchFamily="34" charset="0"/>
              </a:rPr>
              <a:t>Người</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chủ</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xe</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không</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những</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khống</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bắt</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đền</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mà</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còn</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đem</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câu</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chuyện</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đó</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kể</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cho</a:t>
            </a:r>
            <a:r>
              <a:rPr lang="en-US" sz="2400" i="1" dirty="0">
                <a:latin typeface="Times New Roman" panose="02020603050405020304" pitchFamily="18" charset="0"/>
                <a:ea typeface="Times New Roman" panose="02020603050405020304" pitchFamily="18" charset="0"/>
                <a:cs typeface="Arial" panose="020B0604020202020204" pitchFamily="34" charset="0"/>
              </a:rPr>
              <a:t> con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mình</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và</a:t>
            </a:r>
            <a:r>
              <a:rPr lang="en-US" sz="2400" i="1" dirty="0">
                <a:latin typeface="Times New Roman" panose="02020603050405020304" pitchFamily="18" charset="0"/>
                <a:ea typeface="Times New Roman" panose="02020603050405020304" pitchFamily="18" charset="0"/>
                <a:cs typeface="Arial" panose="020B0604020202020204" pitchFamily="34" charset="0"/>
              </a:rPr>
              <a:t> chia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sẻ</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với</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cộng</a:t>
            </a:r>
            <a:r>
              <a:rPr lang="en-US" sz="2400" i="1" dirty="0">
                <a:latin typeface="Times New Roman" panose="02020603050405020304" pitchFamily="18" charset="0"/>
                <a:ea typeface="Times New Roman" panose="02020603050405020304" pitchFamily="18" charset="0"/>
                <a:cs typeface="Arial" panose="020B0604020202020204" pitchFamily="34" charset="0"/>
              </a:rPr>
              <a:t> </a:t>
            </a:r>
            <a:r>
              <a:rPr lang="en-US" sz="2400" i="1" dirty="0" err="1">
                <a:latin typeface="Times New Roman" panose="02020603050405020304" pitchFamily="18" charset="0"/>
                <a:ea typeface="Times New Roman" panose="02020603050405020304" pitchFamily="18" charset="0"/>
                <a:cs typeface="Arial" panose="020B0604020202020204" pitchFamily="34" charset="0"/>
              </a:rPr>
              <a:t>đồng</a:t>
            </a:r>
            <a:endParaRPr lang="en-US" sz="2400" i="1"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4832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ắc Thái Quả địa Cầu Giáo Dục Nền Xanh, Màu, Nền Poster, Giáo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22" y="1821051"/>
            <a:ext cx="12088677" cy="50369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63488" y="992777"/>
            <a:ext cx="8399414" cy="1415772"/>
          </a:xfrm>
          <a:prstGeom prst="rect">
            <a:avLst/>
          </a:prstGeom>
          <a:no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a:t>
            </a:r>
            <a:r>
              <a:rPr lang="en-US" sz="3200" b="1" dirty="0" smtClean="0">
                <a:solidFill>
                  <a:srgbClr val="FF0000"/>
                </a:solidFill>
                <a:latin typeface="Times New Roman" panose="02020603050405020304" pitchFamily="18" charset="0"/>
                <a:cs typeface="Times New Roman" panose="02020603050405020304" pitchFamily="18" charset="0"/>
              </a:rPr>
              <a:t>4</a:t>
            </a:r>
            <a:endParaRPr lang="en-US" sz="3200" b="1" dirty="0" smtClean="0">
              <a:solidFill>
                <a:srgbClr val="FF0000"/>
              </a:solidFill>
              <a:latin typeface="Times New Roman" panose="02020603050405020304" pitchFamily="18" charset="0"/>
              <a:cs typeface="Times New Roman" panose="02020603050405020304" pitchFamily="18" charset="0"/>
            </a:endParaRPr>
          </a:p>
          <a:p>
            <a:pPr algn="ctr"/>
            <a:r>
              <a:rPr lang="en-US" sz="5400" b="1" dirty="0" smtClean="0">
                <a:solidFill>
                  <a:srgbClr val="FF0000"/>
                </a:solidFill>
                <a:latin typeface="Times New Roman" panose="02020603050405020304" pitchFamily="18" charset="0"/>
                <a:cs typeface="Times New Roman" panose="02020603050405020304" pitchFamily="18" charset="0"/>
              </a:rPr>
              <a:t>TÔN TRỌNG SỰ THẬT.</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9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254" y="116101"/>
            <a:ext cx="11605067" cy="400110"/>
          </a:xfrm>
          <a:prstGeom prst="rect">
            <a:avLst/>
          </a:prstGeom>
        </p:spPr>
        <p:txBody>
          <a:bodyPr wrap="square">
            <a:spAutoFit/>
          </a:bodyPr>
          <a:lstStyle/>
          <a:p>
            <a:r>
              <a:rPr lang="en-US" sz="2000" b="1" dirty="0" smtClean="0">
                <a:solidFill>
                  <a:srgbClr val="001077"/>
                </a:solidFill>
                <a:effectLst/>
                <a:latin typeface="Times New Roman" panose="02020603050405020304" pitchFamily="18" charset="0"/>
                <a:ea typeface="Arial" panose="020B0604020202020204" pitchFamily="34" charset="0"/>
                <a:cs typeface="Times New Roman" panose="02020603050405020304" pitchFamily="18" charset="0"/>
              </a:rPr>
              <a:t>KHÁM </a:t>
            </a:r>
            <a:r>
              <a:rPr lang="en-US" sz="2000" b="1" dirty="0" smtClean="0">
                <a:solidFill>
                  <a:srgbClr val="001077"/>
                </a:solidFill>
                <a:effectLst/>
                <a:latin typeface="Times New Roman" panose="02020603050405020304" pitchFamily="18" charset="0"/>
                <a:ea typeface="Arial" panose="020B0604020202020204" pitchFamily="34" charset="0"/>
                <a:cs typeface="Times New Roman" panose="02020603050405020304" pitchFamily="18" charset="0"/>
              </a:rPr>
              <a:t>PHÁ</a:t>
            </a:r>
            <a:r>
              <a:rPr lang="en-US" sz="20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smtClean="0">
                <a:latin typeface="Times New Roman" panose="02020603050405020304" pitchFamily="18" charset="0"/>
                <a:ea typeface="Arial" panose="020B0604020202020204" pitchFamily="34" charset="0"/>
                <a:cs typeface="Times New Roman" panose="02020603050405020304" pitchFamily="18" charset="0"/>
              </a:rPr>
              <a:t>Em</a:t>
            </a:r>
            <a:r>
              <a:rPr lang="en-US" sz="20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smtClean="0">
                <a:latin typeface="Times New Roman" panose="02020603050405020304" pitchFamily="18" charset="0"/>
                <a:ea typeface="Arial" panose="020B0604020202020204" pitchFamily="34" charset="0"/>
                <a:cs typeface="Times New Roman" panose="02020603050405020304" pitchFamily="18" charset="0"/>
              </a:rPr>
              <a:t>hãy</a:t>
            </a:r>
            <a:r>
              <a:rPr lang="en-US" sz="20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smtClean="0">
                <a:latin typeface="Times New Roman" panose="02020603050405020304" pitchFamily="18" charset="0"/>
                <a:ea typeface="Arial" panose="020B0604020202020204" pitchFamily="34" charset="0"/>
                <a:cs typeface="Times New Roman" panose="02020603050405020304" pitchFamily="18" charset="0"/>
              </a:rPr>
              <a:t>đọc</a:t>
            </a:r>
            <a:r>
              <a:rPr lang="en-US" sz="20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latin typeface="Times New Roman" panose="02020603050405020304" pitchFamily="18" charset="0"/>
                <a:ea typeface="Arial" panose="020B0604020202020204" pitchFamily="34" charset="0"/>
                <a:cs typeface="Times New Roman" panose="02020603050405020304" pitchFamily="18" charset="0"/>
              </a:rPr>
              <a:t>câu</a:t>
            </a:r>
            <a:r>
              <a:rPr lang="en-US" sz="2000" b="1" dirty="0">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latin typeface="Times New Roman" panose="02020603050405020304" pitchFamily="18" charset="0"/>
                <a:ea typeface="Arial" panose="020B0604020202020204" pitchFamily="34" charset="0"/>
                <a:cs typeface="Times New Roman" panose="02020603050405020304" pitchFamily="18" charset="0"/>
              </a:rPr>
              <a:t>chuyện</a:t>
            </a:r>
            <a:r>
              <a:rPr lang="en-US" sz="2000" b="1" dirty="0">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smtClean="0">
                <a:latin typeface="Times New Roman" panose="02020603050405020304" pitchFamily="18" charset="0"/>
                <a:ea typeface="Arial" panose="020B0604020202020204" pitchFamily="34" charset="0"/>
                <a:cs typeface="Times New Roman" panose="02020603050405020304" pitchFamily="18" charset="0"/>
              </a:rPr>
              <a:t>và</a:t>
            </a:r>
            <a:r>
              <a:rPr lang="en-US" sz="20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latin typeface="Times New Roman" panose="02020603050405020304" pitchFamily="18" charset="0"/>
                <a:ea typeface="Arial" panose="020B0604020202020204" pitchFamily="34" charset="0"/>
                <a:cs typeface="Times New Roman" panose="02020603050405020304" pitchFamily="18" charset="0"/>
              </a:rPr>
              <a:t>trả</a:t>
            </a:r>
            <a:r>
              <a:rPr lang="en-US" sz="2000" b="1" dirty="0">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latin typeface="Times New Roman" panose="02020603050405020304" pitchFamily="18" charset="0"/>
                <a:ea typeface="Arial" panose="020B0604020202020204" pitchFamily="34" charset="0"/>
                <a:cs typeface="Times New Roman" panose="02020603050405020304" pitchFamily="18" charset="0"/>
              </a:rPr>
              <a:t>lời</a:t>
            </a:r>
            <a:r>
              <a:rPr lang="en-US" sz="2000" b="1" dirty="0">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smtClean="0">
                <a:latin typeface="Times New Roman" panose="02020603050405020304" pitchFamily="18" charset="0"/>
                <a:ea typeface="Arial" panose="020B0604020202020204" pitchFamily="34" charset="0"/>
                <a:cs typeface="Times New Roman" panose="02020603050405020304" pitchFamily="18" charset="0"/>
              </a:rPr>
              <a:t>các</a:t>
            </a:r>
            <a:r>
              <a:rPr lang="en-US" sz="20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latin typeface="Times New Roman" panose="02020603050405020304" pitchFamily="18" charset="0"/>
                <a:ea typeface="Arial" panose="020B0604020202020204" pitchFamily="34" charset="0"/>
                <a:cs typeface="Times New Roman" panose="02020603050405020304" pitchFamily="18" charset="0"/>
              </a:rPr>
              <a:t>câu</a:t>
            </a:r>
            <a:r>
              <a:rPr lang="en-US" sz="2000" b="1" dirty="0">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latin typeface="Times New Roman" panose="02020603050405020304" pitchFamily="18" charset="0"/>
                <a:ea typeface="Arial" panose="020B0604020202020204" pitchFamily="34" charset="0"/>
                <a:cs typeface="Times New Roman" panose="02020603050405020304" pitchFamily="18" charset="0"/>
              </a:rPr>
              <a:t>hỏi</a:t>
            </a:r>
            <a:r>
              <a:rPr lang="en-US" sz="2000" b="1" dirty="0">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smtClean="0">
                <a:latin typeface="Times New Roman" panose="02020603050405020304" pitchFamily="18" charset="0"/>
                <a:ea typeface="Arial" panose="020B0604020202020204" pitchFamily="34" charset="0"/>
                <a:cs typeface="Times New Roman" panose="02020603050405020304" pitchFamily="18" charset="0"/>
              </a:rPr>
              <a:t>dưới</a:t>
            </a:r>
            <a:r>
              <a:rPr lang="en-US" sz="20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latin typeface="Times New Roman" panose="02020603050405020304" pitchFamily="18" charset="0"/>
                <a:ea typeface="Arial" panose="020B0604020202020204" pitchFamily="34" charset="0"/>
                <a:cs typeface="Times New Roman" panose="02020603050405020304" pitchFamily="18" charset="0"/>
              </a:rPr>
              <a:t>đây</a:t>
            </a:r>
            <a:r>
              <a:rPr lang="en-US" sz="2000" b="1" dirty="0">
                <a:latin typeface="Times New Roman" panose="02020603050405020304" pitchFamily="18" charset="0"/>
                <a:ea typeface="Arial" panose="020B060402020202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395790" y="516211"/>
            <a:ext cx="11238607" cy="4708981"/>
          </a:xfrm>
          <a:prstGeom prst="rect">
            <a:avLst/>
          </a:prstGeom>
          <a:gradFill flip="none" rotWithShape="1">
            <a:gsLst>
              <a:gs pos="0">
                <a:schemeClr val="accent1">
                  <a:tint val="66000"/>
                  <a:satMod val="160000"/>
                </a:schemeClr>
              </a:gs>
              <a:gs pos="38000">
                <a:schemeClr val="accent1">
                  <a:tint val="44500"/>
                  <a:satMod val="160000"/>
                </a:schemeClr>
              </a:gs>
              <a:gs pos="100000">
                <a:schemeClr val="accent1">
                  <a:tint val="23500"/>
                  <a:satMod val="160000"/>
                </a:schemeClr>
              </a:gs>
            </a:gsLst>
            <a:lin ang="0" scaled="1"/>
            <a:tileRect/>
          </a:grad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Một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nhà</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thơ</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chân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chính</a:t>
            </a:r>
            <a:endParaRPr lang="en-US" sz="2000" dirty="0">
              <a:solidFill>
                <a:srgbClr val="FF0000"/>
              </a:solidFill>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Ngày</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xưa</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vương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cs typeface="Times New Roman" panose="02020603050405020304" pitchFamily="18" charset="0"/>
              </a:rPr>
              <a:t> Dagestan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thói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hống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vua</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Rồi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lọt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tai </a:t>
            </a:r>
            <a:r>
              <a:rPr lang="en-US" sz="2000" dirty="0" err="1">
                <a:latin typeface="Times New Roman" panose="02020603050405020304" pitchFamily="18" charset="0"/>
                <a:cs typeface="Times New Roman" panose="02020603050405020304" pitchFamily="18" charset="0"/>
              </a:rPr>
              <a:t>vua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lệnh</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lệnh</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Sau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nhà</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lệnh</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hát</a:t>
            </a:r>
            <a:r>
              <a:rPr lang="en-US" sz="2000" dirty="0">
                <a:latin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ngợi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riêng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chịu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ngục</a:t>
            </a:r>
            <a:r>
              <a:rPr lang="en-US" sz="2000" dirty="0">
                <a:latin typeface="Times New Roman" panose="02020603050405020304" pitchFamily="18" charset="0"/>
                <a:cs typeface="Times New Roman" panose="02020603050405020304" pitchFamily="18" charset="0"/>
              </a:rPr>
              <a:t>.</a:t>
            </a: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Ba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hát</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ngợi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Giàn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hỏa</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Riêng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lặng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lệnh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chết</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Cuối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xấu</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vua</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Tiếng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hát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hoàng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cung</a:t>
            </a:r>
            <a:r>
              <a:rPr lang="en-US" sz="2000" dirty="0">
                <a:latin typeface="Times New Roman" panose="02020603050405020304" pitchFamily="18" charset="0"/>
                <a:cs typeface="Times New Roman" panose="02020603050405020304" pitchFamily="18" charset="0"/>
              </a:rPr>
              <a:t> rung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cùng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ngọn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lửa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bừng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bừng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bốc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cháy</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vua</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bất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ngờ</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thét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lửa</a:t>
            </a:r>
            <a:r>
              <a:rPr lang="en-US" sz="2000" dirty="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1020184" y="5513315"/>
            <a:ext cx="10302240" cy="1075744"/>
          </a:xfrm>
          <a:prstGeom prst="rect">
            <a:avLst/>
          </a:prstGeom>
          <a:solidFill>
            <a:schemeClr val="accent2"/>
          </a:solidFill>
        </p:spPr>
        <p:txBody>
          <a:bodyPr wrap="square">
            <a:spAutoFit/>
          </a:bodyPr>
          <a:lstStyle/>
          <a:p>
            <a:pPr marR="203200" lvl="0" algn="just">
              <a:lnSpc>
                <a:spcPct val="107000"/>
              </a:lnSpc>
              <a:spcBef>
                <a:spcPts val="0"/>
              </a:spcBef>
              <a:spcAft>
                <a:spcPts val="0"/>
              </a:spcAft>
              <a:tabLst>
                <a:tab pos="620395" algn="l"/>
              </a:tabLst>
            </a:pP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1</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Khi</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bị</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nhà</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vua</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bắt</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các</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nhà</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thơ</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và</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nghệ</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nhân</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hát</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rong</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đã</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hành</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động</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như</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thế</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nào</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Vì</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sao</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40"/>
              </a:lnSpc>
            </a:pPr>
            <a:r>
              <a:rPr lang="en-US" sz="2000" b="1" dirty="0" smtClean="0">
                <a:solidFill>
                  <a:srgbClr val="FD660A"/>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spcBef>
                <a:spcPts val="0"/>
              </a:spcBef>
              <a:spcAft>
                <a:spcPts val="0"/>
              </a:spcAft>
              <a:tabLst>
                <a:tab pos="622300" algn="l"/>
              </a:tabLst>
            </a:pPr>
            <a:r>
              <a:rPr lang="en-US" sz="2000" dirty="0" smtClean="0">
                <a:latin typeface="Times New Roman" panose="02020603050405020304" pitchFamily="18" charset="0"/>
                <a:ea typeface="Arial" panose="020B0604020202020204" pitchFamily="34" charset="0"/>
                <a:cs typeface="Times New Roman" panose="02020603050405020304" pitchFamily="18" charset="0"/>
              </a:rPr>
              <a:t>2. </a:t>
            </a:r>
            <a:r>
              <a:rPr lang="en-US" sz="2000" dirty="0" err="1" smtClean="0">
                <a:latin typeface="Times New Roman" panose="02020603050405020304" pitchFamily="18" charset="0"/>
                <a:ea typeface="Arial" panose="020B0604020202020204" pitchFamily="34" charset="0"/>
                <a:cs typeface="Times New Roman" panose="02020603050405020304" pitchFamily="18" charset="0"/>
              </a:rPr>
              <a:t>Việc</a:t>
            </a:r>
            <a:r>
              <a:rPr lang="en-US" sz="20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chấp</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nhận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cái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chết</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nhà</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thơ</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cuối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cùng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cho</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thấy</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ông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là</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như</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thế</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nào</a:t>
            </a:r>
            <a:r>
              <a:rPr lang="en-US" sz="2000" dirty="0">
                <a:latin typeface="Times New Roman" panose="02020603050405020304" pitchFamily="18" charset="0"/>
                <a:ea typeface="Arial" panose="020B0604020202020204" pitchFamily="34" charset="0"/>
                <a:cs typeface="Times New Roman" panose="02020603050405020304" pitchFamily="18" charset="0"/>
              </a:rPr>
              <a:t>?</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90"/>
              </a:lnSpc>
            </a:pPr>
            <a:r>
              <a:rPr lang="en-US" sz="2000" b="1" dirty="0">
                <a:solidFill>
                  <a:srgbClr val="FD660A"/>
                </a:solidFill>
                <a:latin typeface="Times New Roman" panose="02020603050405020304" pitchFamily="18" charset="0"/>
                <a:ea typeface="Arial" panose="020B060402020202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smtClean="0">
                <a:latin typeface="Times New Roman" panose="02020603050405020304" pitchFamily="18" charset="0"/>
                <a:ea typeface="Arial" panose="020B0604020202020204" pitchFamily="34" charset="0"/>
                <a:cs typeface="Times New Roman" panose="02020603050405020304" pitchFamily="18" charset="0"/>
              </a:rPr>
              <a:t>3. Theo </a:t>
            </a:r>
            <a:r>
              <a:rPr lang="en-US" sz="2000" dirty="0" err="1">
                <a:latin typeface="Times New Roman" panose="02020603050405020304" pitchFamily="18" charset="0"/>
                <a:ea typeface="Arial" panose="020B0604020202020204" pitchFamily="34" charset="0"/>
                <a:cs typeface="Times New Roman" panose="02020603050405020304" pitchFamily="18" charset="0"/>
              </a:rPr>
              <a:t>em</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thế</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nào</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là</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tôn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trọng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sự</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thật</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Nêu</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số</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biểu</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tôn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trọng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sự</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thật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93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84306" y="1752387"/>
            <a:ext cx="9971315" cy="584775"/>
          </a:xfrm>
          <a:prstGeom prst="rect">
            <a:avLst/>
          </a:prstGeom>
        </p:spPr>
        <p:txBody>
          <a:bodyPr wrap="square">
            <a:spAutoFit/>
          </a:bodyPr>
          <a:lstStyle/>
          <a:p>
            <a:endParaRPr lang="en-US" sz="3200" dirty="0"/>
          </a:p>
        </p:txBody>
      </p:sp>
      <p:sp>
        <p:nvSpPr>
          <p:cNvPr id="18" name="文本框 8"/>
          <p:cNvSpPr txBox="1">
            <a:spLocks noChangeArrowheads="1"/>
          </p:cNvSpPr>
          <p:nvPr>
            <p:custDataLst>
              <p:tags r:id="rId1"/>
            </p:custDataLst>
          </p:nvPr>
        </p:nvSpPr>
        <p:spPr bwMode="auto">
          <a:xfrm>
            <a:off x="984475" y="5174680"/>
            <a:ext cx="10160294" cy="569912"/>
          </a:xfrm>
          <a:prstGeom prst="rect">
            <a:avLst/>
          </a:prstGeom>
          <a:solidFill>
            <a:schemeClr val="accent2"/>
          </a:solidFill>
          <a:ln>
            <a:noFill/>
          </a:ln>
          <a:extLst/>
        </p:spPr>
        <p:txBody>
          <a:bodyPr anchor="b">
            <a:no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eaLnBrk="1" hangingPunct="1">
              <a:defRPr/>
            </a:pPr>
            <a:r>
              <a:rPr lang="en-US" altLang="zh-CN" sz="2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Tìm</a:t>
            </a:r>
            <a:r>
              <a:rPr lang="en-US" altLang="zh-CN"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zh-CN" sz="2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những</a:t>
            </a:r>
            <a:r>
              <a:rPr lang="en-US" altLang="zh-CN"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zh-CN" sz="2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việc</a:t>
            </a:r>
            <a:r>
              <a:rPr lang="en-US" altLang="zh-CN"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zh-CN" sz="2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làm</a:t>
            </a:r>
            <a:r>
              <a:rPr lang="en-US" altLang="zh-CN"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zh-CN" sz="2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thể</a:t>
            </a:r>
            <a:r>
              <a:rPr lang="en-US" altLang="zh-CN"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zh-CN" sz="2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hiện</a:t>
            </a:r>
            <a:r>
              <a:rPr lang="en-US" altLang="zh-CN"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zh-CN" sz="2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một</a:t>
            </a:r>
            <a:r>
              <a:rPr lang="en-US" altLang="zh-CN"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zh-CN" sz="2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người</a:t>
            </a:r>
            <a:r>
              <a:rPr lang="en-US" altLang="zh-CN"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zh-CN" sz="2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biết</a:t>
            </a:r>
            <a:r>
              <a:rPr lang="en-US" altLang="zh-CN"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zh-CN" sz="2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tôn</a:t>
            </a:r>
            <a:r>
              <a:rPr lang="en-US" altLang="zh-CN"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zh-CN" sz="2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trọng</a:t>
            </a:r>
            <a:r>
              <a:rPr lang="en-US" altLang="zh-CN"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zh-CN" sz="2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sự</a:t>
            </a:r>
            <a:r>
              <a:rPr lang="en-US" altLang="zh-CN"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zh-CN" sz="2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thật</a:t>
            </a:r>
            <a:r>
              <a:rPr lang="en-US" altLang="zh-CN"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altLang="zh-C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228599" y="1474043"/>
            <a:ext cx="11672047" cy="1077218"/>
          </a:xfrm>
          <a:prstGeom prst="rect">
            <a:avLst/>
          </a:prstGeom>
          <a:solidFill>
            <a:schemeClr val="accent6">
              <a:lumMod val="75000"/>
            </a:schemeClr>
          </a:solidFill>
        </p:spPr>
        <p:txBody>
          <a:bodyPr wrap="square">
            <a:spAutoFit/>
          </a:bodyPr>
          <a:lstStyle/>
          <a:p>
            <a:pPr marL="685800" marR="0" algn="ctr">
              <a:spcBef>
                <a:spcPts val="0"/>
              </a:spcBef>
              <a:spcAft>
                <a:spcPts val="0"/>
              </a:spcAft>
            </a:pPr>
            <a:r>
              <a:rPr lang="en-US" sz="3200" dirty="0" err="1"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Tôn</a:t>
            </a:r>
            <a:r>
              <a:rPr lang="en-US" sz="3200" dirty="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trọng</a:t>
            </a:r>
            <a:r>
              <a:rPr lang="en-US" sz="3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sự</a:t>
            </a:r>
            <a:r>
              <a:rPr lang="en-US" sz="3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thật</a:t>
            </a:r>
            <a:r>
              <a:rPr lang="en-US" sz="3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là</a:t>
            </a:r>
            <a:r>
              <a:rPr lang="en-US" sz="3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suy</a:t>
            </a:r>
            <a:r>
              <a:rPr lang="en-US" sz="3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nghĩ</a:t>
            </a:r>
            <a:r>
              <a:rPr lang="en-US" sz="3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nói</a:t>
            </a:r>
            <a:r>
              <a:rPr lang="en-US" sz="3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và</a:t>
            </a:r>
            <a:r>
              <a:rPr lang="en-US" sz="3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làm</a:t>
            </a:r>
            <a:r>
              <a:rPr lang="en-US" sz="3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theo</a:t>
            </a:r>
            <a:r>
              <a:rPr lang="en-US" sz="3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đúng</a:t>
            </a:r>
            <a:r>
              <a:rPr lang="en-US" sz="3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sự</a:t>
            </a:r>
            <a:r>
              <a:rPr lang="en-US" sz="3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thật</a:t>
            </a:r>
            <a:r>
              <a:rPr lang="en-US" sz="3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bảo</a:t>
            </a:r>
            <a:r>
              <a:rPr lang="en-US" sz="3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vệ</a:t>
            </a:r>
            <a:r>
              <a:rPr lang="en-US" sz="3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sự</a:t>
            </a:r>
            <a:r>
              <a:rPr lang="en-US" sz="3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thật</a:t>
            </a:r>
            <a:r>
              <a:rPr lang="en-US" sz="3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684306" y="3135155"/>
            <a:ext cx="11068423" cy="954107"/>
          </a:xfrm>
          <a:prstGeom prst="rect">
            <a:avLst/>
          </a:prstGeom>
          <a:solidFill>
            <a:schemeClr val="accent4">
              <a:lumMod val="75000"/>
            </a:schemeClr>
          </a:solidFill>
        </p:spPr>
        <p:txBody>
          <a:bodyPr wrap="square">
            <a:spAutoFit/>
          </a:bodyPr>
          <a:lstStyle/>
          <a:p>
            <a:pPr algn="ct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Biểu</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hiện</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của</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tôn</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trọng</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sự</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thật</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là</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sống</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ngay</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thẳng</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thật</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thà</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nhận</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lỗi</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khi</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có</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khuyết</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điểm</a:t>
            </a:r>
            <a:endParaRPr lang="en-US" sz="2800" dirty="0">
              <a:solidFill>
                <a:schemeClr val="bg1"/>
              </a:solidFill>
            </a:endParaRPr>
          </a:p>
        </p:txBody>
      </p:sp>
    </p:spTree>
    <p:extLst>
      <p:ext uri="{BB962C8B-B14F-4D97-AF65-F5344CB8AC3E}">
        <p14:creationId xmlns:p14="http://schemas.microsoft.com/office/powerpoint/2010/main" val="1939267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ó thể là hình ảnh về trẻ em, đang ngồi và văn bản cho biết 'KUL news KIÊN GIANG: 3 HỌC SINH TIỂU HỌC TRẢ LẠI 42 TRIỆU ĐỒNG CHO NGƯỜI ĐÁNH RƠ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90" y="228600"/>
            <a:ext cx="6212542" cy="62125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28012" y="1085830"/>
            <a:ext cx="5172635" cy="5355312"/>
          </a:xfrm>
          <a:prstGeom prst="rect">
            <a:avLst/>
          </a:prstGeom>
          <a:solidFill>
            <a:schemeClr val="accent6">
              <a:lumMod val="40000"/>
              <a:lumOff val="60000"/>
            </a:schemeClr>
          </a:solidFill>
        </p:spPr>
        <p:txBody>
          <a:bodyPr wrap="square">
            <a:spAutoFit/>
          </a:bodyPr>
          <a:lstStyle/>
          <a:p>
            <a:r>
              <a:rPr lang="vi-VN" dirty="0">
                <a:solidFill>
                  <a:srgbClr val="050505"/>
                </a:solidFill>
                <a:latin typeface="Segoe UI Historic" panose="020B0502040204020203" pitchFamily="34" charset="0"/>
              </a:rPr>
              <a:t>Ngày 12-5, anh Huỳnh Minh Trung - bí thư Huyện đoàn Giồng Riềng, tỉnh Kiên Giang - cho biết Huyện đoàn Giồng Riềng đang làm giấy khen và đề nghị lên cấp trên khen thưởng cho 3 em học sinh tiểu học trường Long Thạnh 1 vì đã có hành động đẹp, khi nhặt được của rơi đã giao cho công an trả lại người bị mất</a:t>
            </a:r>
            <a:r>
              <a:rPr lang="vi-VN" dirty="0" smtClean="0">
                <a:solidFill>
                  <a:srgbClr val="050505"/>
                </a:solidFill>
                <a:latin typeface="Segoe UI Historic" panose="020B0502040204020203" pitchFamily="34" charset="0"/>
              </a:rPr>
              <a:t>.</a:t>
            </a:r>
            <a:r>
              <a:rPr lang="vi-VN" dirty="0"/>
              <a:t/>
            </a:r>
            <a:br>
              <a:rPr lang="vi-VN" dirty="0"/>
            </a:br>
            <a:r>
              <a:rPr lang="vi-VN" dirty="0">
                <a:solidFill>
                  <a:srgbClr val="050505"/>
                </a:solidFill>
                <a:latin typeface="Segoe UI Historic" panose="020B0502040204020203" pitchFamily="34" charset="0"/>
              </a:rPr>
              <a:t>Trưa ngày 12-5, trên đường đi học về 3 em học sinh gồm Danh Duy, Trần Hoàng Vinh (cùng học lớp 1) và em Thị Bé Hằng (học lớp 4) nhặt được 42 triệu đồng rơi trên </a:t>
            </a:r>
            <a:r>
              <a:rPr lang="vi-VN" dirty="0" smtClean="0">
                <a:solidFill>
                  <a:srgbClr val="050505"/>
                </a:solidFill>
                <a:latin typeface="Segoe UI Historic" panose="020B0502040204020203" pitchFamily="34" charset="0"/>
              </a:rPr>
              <a:t>đường</a:t>
            </a:r>
            <a:r>
              <a:rPr lang="en-US" dirty="0" smtClean="0">
                <a:solidFill>
                  <a:srgbClr val="050505"/>
                </a:solidFill>
                <a:latin typeface="Segoe UI Historic" panose="020B0502040204020203" pitchFamily="34" charset="0"/>
              </a:rPr>
              <a:t>.</a:t>
            </a:r>
            <a:r>
              <a:rPr lang="vi-VN" dirty="0"/>
              <a:t/>
            </a:r>
            <a:br>
              <a:rPr lang="vi-VN" dirty="0"/>
            </a:br>
            <a:r>
              <a:rPr lang="vi-VN" dirty="0">
                <a:solidFill>
                  <a:srgbClr val="050505"/>
                </a:solidFill>
                <a:latin typeface="Segoe UI Historic" panose="020B0502040204020203" pitchFamily="34" charset="0"/>
              </a:rPr>
              <a:t>Cả 3 em nhanh chóng mang lại công an xã Long Thạnh trình báo. Qua xác minh, công an xã đã trao trả số tiền cho người đánh rơi là bà Đào Thị Lợi (ngụ ấp Năm Hải, xã Long Thạnh, huyện Giồng Riềng</a:t>
            </a:r>
            <a:r>
              <a:rPr lang="vi-VN" dirty="0" smtClean="0">
                <a:solidFill>
                  <a:srgbClr val="050505"/>
                </a:solidFill>
                <a:latin typeface="Segoe UI Historic" panose="020B0502040204020203" pitchFamily="34" charset="0"/>
              </a:rPr>
              <a:t>).</a:t>
            </a:r>
            <a:r>
              <a:rPr lang="vi-VN" dirty="0"/>
              <a:t/>
            </a:r>
            <a:br>
              <a:rPr lang="vi-VN" dirty="0"/>
            </a:br>
            <a:r>
              <a:rPr lang="vi-VN" dirty="0">
                <a:solidFill>
                  <a:srgbClr val="050505"/>
                </a:solidFill>
                <a:latin typeface="Segoe UI Historic" panose="020B0502040204020203" pitchFamily="34" charset="0"/>
              </a:rPr>
              <a:t>Mọi người rất cảm kích với hành động đẹp của các em. Gia đình của cả 3 em đều thuộc diện khó khăn trong huyện</a:t>
            </a:r>
            <a:endParaRPr lang="en-US" dirty="0"/>
          </a:p>
        </p:txBody>
      </p:sp>
    </p:spTree>
    <p:extLst>
      <p:ext uri="{BB962C8B-B14F-4D97-AF65-F5344CB8AC3E}">
        <p14:creationId xmlns:p14="http://schemas.microsoft.com/office/powerpoint/2010/main" val="3480573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ói dố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704" y="1038690"/>
            <a:ext cx="7395699" cy="4246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984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Điểm thi của con kém gần nhất lớp, ông bố không mắng mà &amp;quot;can thiệp&amp;quot; giúp  con vươn lên số 1 - Thông tin mọi mặt về Gia đ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387" y="908704"/>
            <a:ext cx="9338803" cy="580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630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3254" y="702211"/>
            <a:ext cx="10406743" cy="5318123"/>
          </a:xfrm>
          <a:prstGeom prst="rect">
            <a:avLst/>
          </a:prstGeom>
          <a:solidFill>
            <a:schemeClr val="accent6">
              <a:lumMod val="20000"/>
              <a:lumOff val="80000"/>
            </a:schemeClr>
          </a:solidFill>
          <a:ln w="28575">
            <a:solidFill>
              <a:srgbClr val="FF0000"/>
            </a:solidFill>
          </a:ln>
        </p:spPr>
        <p:txBody>
          <a:bodyPr wrap="square">
            <a:spAutoFit/>
          </a:bodyPr>
          <a:lstStyle/>
          <a:p>
            <a:pPr marL="685800" marR="0" algn="just">
              <a:spcBef>
                <a:spcPts val="0"/>
              </a:spcBef>
              <a:spcAft>
                <a:spcPts val="0"/>
              </a:spcAft>
            </a:pPr>
            <a:r>
              <a:rPr lang="en-US" sz="2800"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Khái</a:t>
            </a:r>
            <a:r>
              <a:rPr lang="en-US" sz="280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niệm</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Tôn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trọng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thật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là</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suy</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nghĩ</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nói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và</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làm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theo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đúng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thật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bảo</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vệ</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sự</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thật</a:t>
            </a:r>
            <a:r>
              <a:rPr lang="en-US" sz="2800" dirty="0">
                <a:latin typeface="Times New Roman" panose="02020603050405020304" pitchFamily="18" charset="0"/>
                <a:ea typeface="Arial" panose="020B060402020202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46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800100" marR="139700" indent="-107950" algn="just">
              <a:lnSpc>
                <a:spcPct val="112000"/>
              </a:lnSpc>
              <a:spcBef>
                <a:spcPts val="0"/>
              </a:spcBef>
              <a:spcAft>
                <a:spcPts val="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Biểu</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hiện</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tôn</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trọng</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sự</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thật</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là</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sống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ngay</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thẳng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thật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thà</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nhận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lỗi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khi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có</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khuyết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điểm</a:t>
            </a:r>
            <a:r>
              <a:rPr lang="en-US" sz="2800" dirty="0">
                <a:latin typeface="Times New Roman" panose="02020603050405020304" pitchFamily="18" charset="0"/>
                <a:ea typeface="Arial" panose="020B060402020202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5"/>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800100" marR="139700" indent="-107950" algn="just">
              <a:lnSpc>
                <a:spcPct val="110000"/>
              </a:lnSpc>
              <a:spcBef>
                <a:spcPts val="0"/>
              </a:spcBef>
              <a:spcAft>
                <a:spcPts val="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Ý </a:t>
            </a:r>
            <a:r>
              <a:rPr lang="en-US" sz="2800"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nghĩa</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Tôn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trọng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thật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là</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đức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tính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cần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thiết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quý</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báu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giúp</a:t>
            </a:r>
            <a:r>
              <a:rPr lang="en-US" sz="2800" dirty="0">
                <a:latin typeface="Times New Roman" panose="02020603050405020304" pitchFamily="18" charset="0"/>
                <a:ea typeface="Arial" panose="020B0604020202020204" pitchFamily="34" charset="0"/>
                <a:cs typeface="Times New Roman" panose="02020603050405020304" pitchFamily="18" charset="0"/>
              </a:rPr>
              <a:t> con </a:t>
            </a:r>
            <a:r>
              <a:rPr lang="en-US" sz="28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nâng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cao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phẩm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giá</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bản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thân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góp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phần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tạo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ra</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các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mối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quan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hệ</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xã</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hội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tốt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đẹp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mọi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latin typeface="Times New Roman" panose="02020603050405020304" pitchFamily="18" charset="0"/>
                <a:ea typeface="Arial" panose="020B0604020202020204" pitchFamily="34" charset="0"/>
                <a:cs typeface="Times New Roman" panose="02020603050405020304" pitchFamily="18" charset="0"/>
              </a:rPr>
              <a:t> tin </a:t>
            </a:r>
            <a:r>
              <a:rPr lang="en-US" sz="2800" dirty="0" err="1">
                <a:latin typeface="Times New Roman" panose="02020603050405020304" pitchFamily="18" charset="0"/>
                <a:ea typeface="Arial" panose="020B0604020202020204" pitchFamily="34" charset="0"/>
                <a:cs typeface="Times New Roman" panose="02020603050405020304" pitchFamily="18" charset="0"/>
              </a:rPr>
              <a:t>yêu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quý</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trọng</a:t>
            </a:r>
            <a:r>
              <a:rPr lang="en-US" sz="2800" dirty="0">
                <a:latin typeface="Times New Roman" panose="02020603050405020304" pitchFamily="18" charset="0"/>
                <a:ea typeface="Arial" panose="020B060402020202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95"/>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800100" marR="152400" indent="-107950" algn="just">
              <a:lnSpc>
                <a:spcPct val="110000"/>
              </a:lnSpc>
              <a:spcBef>
                <a:spcPts val="0"/>
              </a:spcBef>
              <a:spcAft>
                <a:spcPts val="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Rèn</a:t>
            </a:r>
            <a:r>
              <a:rPr lang="en-US" sz="280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luyện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Để</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tôn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trọng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thật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chúng</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a:latin typeface="Times New Roman" panose="02020603050405020304" pitchFamily="18" charset="0"/>
                <a:ea typeface="Arial" panose="020B0604020202020204" pitchFamily="34" charset="0"/>
                <a:cs typeface="Times New Roman" panose="02020603050405020304" pitchFamily="18" charset="0"/>
              </a:rPr>
              <a:t>ta </a:t>
            </a:r>
            <a:r>
              <a:rPr lang="en-US" sz="2800" dirty="0" err="1">
                <a:latin typeface="Times New Roman" panose="02020603050405020304" pitchFamily="18" charset="0"/>
                <a:ea typeface="Arial" panose="020B0604020202020204" pitchFamily="34" charset="0"/>
                <a:cs typeface="Times New Roman" panose="02020603050405020304" pitchFamily="18" charset="0"/>
              </a:rPr>
              <a:t>cần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nhận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thức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đúng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có</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hành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động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và</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thái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độ</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phù</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hợp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với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thật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Ngoài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ra</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còn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phải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bảo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vệ</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thật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phản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ứng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với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các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hành</a:t>
            </a:r>
            <a:r>
              <a:rPr lang="en-US" sz="2800" dirty="0">
                <a:latin typeface="Times New Roman" panose="02020603050405020304" pitchFamily="18" charset="0"/>
                <a:ea typeface="Arial" panose="020B0604020202020204" pitchFamily="34" charset="0"/>
                <a:cs typeface="Times New Roman" panose="02020603050405020304" pitchFamily="18" charset="0"/>
              </a:rPr>
              <a:t> vi </a:t>
            </a:r>
            <a:r>
              <a:rPr lang="en-US" sz="2800" dirty="0" err="1">
                <a:latin typeface="Times New Roman" panose="02020603050405020304" pitchFamily="18" charset="0"/>
                <a:ea typeface="Arial" panose="020B0604020202020204" pitchFamily="34" charset="0"/>
                <a:cs typeface="Times New Roman" panose="02020603050405020304" pitchFamily="18" charset="0"/>
              </a:rPr>
              <a:t>thiếu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tôn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trọng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thật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bóp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méo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thật</a:t>
            </a:r>
            <a:r>
              <a:rPr lang="en-US" sz="2800" dirty="0">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70" t="22998" r="89226" b="70066"/>
          <a:stretch/>
        </p:blipFill>
        <p:spPr bwMode="auto">
          <a:xfrm>
            <a:off x="422363" y="247078"/>
            <a:ext cx="1201783" cy="1206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42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573</Words>
  <Application>Microsoft Office PowerPoint</Application>
  <PresentationFormat>Widescreen</PresentationFormat>
  <Paragraphs>58</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宋体</vt:lpstr>
      <vt:lpstr>Arial</vt:lpstr>
      <vt:lpstr>Calibri</vt:lpstr>
      <vt:lpstr>Calibri Light</vt:lpstr>
      <vt:lpstr>Segoe UI Historic</vt:lpstr>
      <vt:lpstr>Tahoma</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Win10</dc:creator>
  <cp:lastModifiedBy>Windows User</cp:lastModifiedBy>
  <cp:revision>44</cp:revision>
  <dcterms:created xsi:type="dcterms:W3CDTF">2021-06-01T03:47:40Z</dcterms:created>
  <dcterms:modified xsi:type="dcterms:W3CDTF">2021-11-21T10:02:34Z</dcterms:modified>
</cp:coreProperties>
</file>