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embeddedFontLst>
    <p:embeddedFont>
      <p:font typeface="Open Sans" panose="020B0604020202020204" charset="0"/>
      <p:regular r:id="rId21"/>
      <p:bold r:id="rId22"/>
      <p:italic r:id="rId23"/>
      <p:boldItalic r:id="rId24"/>
    </p:embeddedFont>
    <p:embeddedFont>
      <p:font typeface="Calibri" panose="020F0502020204030204" pitchFamily="34" charset="0"/>
      <p:regular r:id="rId25"/>
      <p:bold r:id="rId26"/>
      <p:italic r:id="rId27"/>
      <p:boldItalic r:id="rId28"/>
    </p:embeddedFont>
    <p:embeddedFont>
      <p:font typeface="Tahoma" panose="020B0604030504040204" pitchFamily="34" charset="0"/>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g78/zguQuU9PhqtFOzkWxnAqd9F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B1E5"/>
    <a:srgbClr val="C14032"/>
    <a:srgbClr val="0074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5512FD5-C620-4841-A040-BEA72C718F6A}">
  <a:tblStyle styleId="{A5512FD5-C620-4841-A040-BEA72C718F6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BF3E9"/>
          </a:solidFill>
        </a:fill>
      </a:tcStyle>
    </a:wholeTbl>
    <a:band1H>
      <a:tcTxStyle/>
      <a:tcStyle>
        <a:tcBdr/>
        <a:fill>
          <a:solidFill>
            <a:srgbClr val="F6E5D0"/>
          </a:solidFill>
        </a:fill>
      </a:tcStyle>
    </a:band1H>
    <a:band2H>
      <a:tcTxStyle/>
      <a:tcStyle>
        <a:tcBdr/>
      </a:tcStyle>
    </a:band2H>
    <a:band1V>
      <a:tcTxStyle/>
      <a:tcStyle>
        <a:tcBdr/>
        <a:fill>
          <a:solidFill>
            <a:srgbClr val="F6E5D0"/>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66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942212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8803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Lấy thực tiễn cuộc sống làm chất liệu để xây dựng bài học và lấy bài học làm phương tiện để giải quyết những vấn đề trong cuộc sống. Sách có những dự án học tập hoặc những hoạt động có tính chất dự án (tr 8, 50) giúp học sinh được trải nghiệm những hoạt động toàn diện nhằm tạo ra sản phẩm trong quá trình học tập.  </a:t>
            </a:r>
            <a:endParaRPr/>
          </a:p>
          <a:p>
            <a:pPr marL="0" lvl="0" indent="0" algn="l" rtl="0">
              <a:spcBef>
                <a:spcPts val="0"/>
              </a:spcBef>
              <a:spcAft>
                <a:spcPts val="0"/>
              </a:spcAft>
              <a:buNone/>
            </a:pPr>
            <a:endParaRPr/>
          </a:p>
        </p:txBody>
      </p:sp>
      <p:sp>
        <p:nvSpPr>
          <p:cNvPr id="208" name="Google Shape;20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777105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201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9849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0295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3553096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0382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3645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0556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5773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560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3671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0579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7654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4123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4516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530969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Lấy thực tiễn cuộc sống làm chất liệu để xây dựng bài học và lấy bài học làm phương tiện để giải quyết những vấn đề trong cuộc sống. Sách có những dự án học tập hoặc những hoạt động có tính chất dự án (tr 8, 50) giúp học sinh được trải nghiệm những hoạt động toàn diện nhằm tạo ra sản phẩm trong quá trình học tập.  </a:t>
            </a:r>
            <a:endParaRPr/>
          </a:p>
          <a:p>
            <a:pPr marL="0" lvl="0" indent="0" algn="l" rtl="0">
              <a:spcBef>
                <a:spcPts val="0"/>
              </a:spcBef>
              <a:spcAft>
                <a:spcPts val="0"/>
              </a:spcAft>
              <a:buNone/>
            </a:pPr>
            <a:endParaRPr/>
          </a:p>
        </p:txBody>
      </p:sp>
      <p:sp>
        <p:nvSpPr>
          <p:cNvPr id="198" name="Google Shape;19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37800124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ahom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 name="Google Shape;21;p20"/>
          <p:cNvSpPr/>
          <p:nvPr/>
        </p:nvSpPr>
        <p:spPr>
          <a:xfrm>
            <a:off x="11353800" y="6046470"/>
            <a:ext cx="788670" cy="7886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800" b="1" i="0" u="none" strike="noStrike" cap="none">
                <a:solidFill>
                  <a:srgbClr val="00B050"/>
                </a:solidFill>
                <a:latin typeface="Arial"/>
                <a:ea typeface="Arial"/>
                <a:cs typeface="Arial"/>
                <a:sym typeface="Arial"/>
              </a:rPr>
              <a:t>‹#›</a:t>
            </a:fld>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8"/>
        <p:cNvGrpSpPr/>
        <p:nvPr/>
      </p:nvGrpSpPr>
      <p:grpSpPr>
        <a:xfrm>
          <a:off x="0" y="0"/>
          <a:ext cx="0" cy="0"/>
          <a:chOff x="0" y="0"/>
          <a:chExt cx="0" cy="0"/>
        </a:xfrm>
      </p:grpSpPr>
      <p:sp>
        <p:nvSpPr>
          <p:cNvPr id="89" name="Google Shape;8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2"/>
        <p:cNvGrpSpPr/>
        <p:nvPr/>
      </p:nvGrpSpPr>
      <p:grpSpPr>
        <a:xfrm>
          <a:off x="0" y="0"/>
          <a:ext cx="0" cy="0"/>
          <a:chOff x="0" y="0"/>
          <a:chExt cx="0" cy="0"/>
        </a:xfrm>
      </p:grpSpPr>
      <p:sp>
        <p:nvSpPr>
          <p:cNvPr id="93" name="Google Shape;93;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ahom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5" name="Google Shape;95;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6" name="Google Shape;9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9"/>
        <p:cNvGrpSpPr/>
        <p:nvPr/>
      </p:nvGrpSpPr>
      <p:grpSpPr>
        <a:xfrm>
          <a:off x="0" y="0"/>
          <a:ext cx="0" cy="0"/>
          <a:chOff x="0" y="0"/>
          <a:chExt cx="0" cy="0"/>
        </a:xfrm>
      </p:grpSpPr>
      <p:sp>
        <p:nvSpPr>
          <p:cNvPr id="100" name="Google Shape;100;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ahom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3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02" name="Google Shape;102;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3" name="Google Shape;103;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6"/>
        <p:cNvGrpSpPr/>
        <p:nvPr/>
      </p:nvGrpSpPr>
      <p:grpSpPr>
        <a:xfrm>
          <a:off x="0" y="0"/>
          <a:ext cx="0" cy="0"/>
          <a:chOff x="0" y="0"/>
          <a:chExt cx="0" cy="0"/>
        </a:xfrm>
      </p:grpSpPr>
      <p:sp>
        <p:nvSpPr>
          <p:cNvPr id="107" name="Google Shape;107;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2"/>
        <p:cNvGrpSpPr/>
        <p:nvPr/>
      </p:nvGrpSpPr>
      <p:grpSpPr>
        <a:xfrm>
          <a:off x="0" y="0"/>
          <a:ext cx="0" cy="0"/>
          <a:chOff x="0" y="0"/>
          <a:chExt cx="0" cy="0"/>
        </a:xfrm>
      </p:grpSpPr>
      <p:sp>
        <p:nvSpPr>
          <p:cNvPr id="113" name="Google Shape;113;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2_Title and Content">
  <p:cSld name="2_Title and Content">
    <p:spTree>
      <p:nvGrpSpPr>
        <p:cNvPr id="1" name="Shape 11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21"/>
          <p:cNvSpPr txBox="1">
            <a:spLocks noGrp="1"/>
          </p:cNvSpPr>
          <p:nvPr>
            <p:ph type="title"/>
          </p:nvPr>
        </p:nvSpPr>
        <p:spPr>
          <a:xfrm>
            <a:off x="393540" y="671331"/>
            <a:ext cx="2777924" cy="5505631"/>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Tahom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1"/>
          <p:cNvSpPr txBox="1">
            <a:spLocks noGrp="1"/>
          </p:cNvSpPr>
          <p:nvPr>
            <p:ph type="body" idx="1"/>
          </p:nvPr>
        </p:nvSpPr>
        <p:spPr>
          <a:xfrm>
            <a:off x="3581400" y="671331"/>
            <a:ext cx="7772400" cy="550563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1"/>
          <p:cNvSpPr txBox="1">
            <a:spLocks noGrp="1"/>
          </p:cNvSpPr>
          <p:nvPr>
            <p:ph type="sldNum" idx="12"/>
          </p:nvPr>
        </p:nvSpPr>
        <p:spPr>
          <a:xfrm>
            <a:off x="9247207"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21"/>
          <p:cNvSpPr/>
          <p:nvPr/>
        </p:nvSpPr>
        <p:spPr>
          <a:xfrm>
            <a:off x="11353800" y="6046470"/>
            <a:ext cx="788670" cy="7886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800" b="1" i="0" u="none" strike="noStrike" cap="none">
                <a:solidFill>
                  <a:srgbClr val="00B050"/>
                </a:solidFill>
                <a:latin typeface="Arial"/>
                <a:ea typeface="Arial"/>
                <a:cs typeface="Arial"/>
                <a:sym typeface="Arial"/>
              </a:rPr>
              <a:t>‹#›</a:t>
            </a:fld>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2"/>
          <p:cNvSpPr txBox="1">
            <a:spLocks noGrp="1"/>
          </p:cNvSpPr>
          <p:nvPr>
            <p:ph type="sldNum" idx="12"/>
          </p:nvPr>
        </p:nvSpPr>
        <p:spPr>
          <a:xfrm>
            <a:off x="9247207"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3" name="Google Shape;33;p22"/>
          <p:cNvSpPr/>
          <p:nvPr/>
        </p:nvSpPr>
        <p:spPr>
          <a:xfrm>
            <a:off x="11353800" y="6046470"/>
            <a:ext cx="788670" cy="7886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800" b="1">
                <a:solidFill>
                  <a:srgbClr val="00B050"/>
                </a:solidFill>
                <a:latin typeface="Arial"/>
                <a:ea typeface="Arial"/>
                <a:cs typeface="Arial"/>
                <a:sym typeface="Arial"/>
              </a:rPr>
              <a:t>‹#›</a:t>
            </a:fld>
            <a:endParaRPr sz="1800">
              <a:solidFill>
                <a:schemeClr val="lt1"/>
              </a:solidFill>
              <a:latin typeface="Arial"/>
              <a:ea typeface="Arial"/>
              <a:cs typeface="Arial"/>
              <a:sym typeface="Arial"/>
            </a:endParaRPr>
          </a:p>
        </p:txBody>
      </p:sp>
      <p:sp>
        <p:nvSpPr>
          <p:cNvPr id="34" name="Google Shape;34;p22"/>
          <p:cNvSpPr txBox="1">
            <a:spLocks noGrp="1"/>
          </p:cNvSpPr>
          <p:nvPr>
            <p:ph type="body" idx="1"/>
          </p:nvPr>
        </p:nvSpPr>
        <p:spPr>
          <a:xfrm>
            <a:off x="309402" y="339509"/>
            <a:ext cx="11573197" cy="724247"/>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rgbClr val="0088CF"/>
              </a:buClr>
              <a:buSzPts val="5400"/>
              <a:buNone/>
              <a:defRPr sz="5400" b="0">
                <a:solidFill>
                  <a:srgbClr val="0088CF"/>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5" name="Google Shape;35;p22"/>
          <p:cNvGrpSpPr/>
          <p:nvPr/>
        </p:nvGrpSpPr>
        <p:grpSpPr>
          <a:xfrm rot="1888331">
            <a:off x="10344167" y="102799"/>
            <a:ext cx="722930" cy="632457"/>
            <a:chOff x="8338351" y="-2"/>
            <a:chExt cx="722930" cy="632457"/>
          </a:xfrm>
          <a:solidFill>
            <a:srgbClr val="00B050"/>
          </a:solidFill>
        </p:grpSpPr>
        <p:sp>
          <p:nvSpPr>
            <p:cNvPr id="36" name="Google Shape;36;p22"/>
            <p:cNvSpPr/>
            <p:nvPr/>
          </p:nvSpPr>
          <p:spPr>
            <a:xfrm rot="2020309" flipH="1">
              <a:off x="8426854" y="66578"/>
              <a:ext cx="370727" cy="431438"/>
            </a:xfrm>
            <a:custGeom>
              <a:avLst/>
              <a:gdLst/>
              <a:ahLst/>
              <a:cxnLst/>
              <a:rect l="l" t="t" r="r" b="b"/>
              <a:pathLst>
                <a:path w="2733675" h="3181350" extrusionOk="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7" name="Google Shape;37;p22"/>
            <p:cNvSpPr/>
            <p:nvPr/>
          </p:nvSpPr>
          <p:spPr>
            <a:xfrm rot="4488973" flipH="1">
              <a:off x="8764584" y="316632"/>
              <a:ext cx="210609" cy="339475"/>
            </a:xfrm>
            <a:custGeom>
              <a:avLst/>
              <a:gdLst/>
              <a:ahLst/>
              <a:cxnLst/>
              <a:rect l="l" t="t" r="r" b="b"/>
              <a:pathLst>
                <a:path w="2085975" h="3362325" extrusionOk="0">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8" name="Google Shape;38;p22"/>
          <p:cNvGrpSpPr/>
          <p:nvPr/>
        </p:nvGrpSpPr>
        <p:grpSpPr>
          <a:xfrm rot="-9778792">
            <a:off x="-52063" y="6138423"/>
            <a:ext cx="722930" cy="632457"/>
            <a:chOff x="8338351" y="-2"/>
            <a:chExt cx="722930" cy="632457"/>
          </a:xfrm>
          <a:solidFill>
            <a:srgbClr val="00B050"/>
          </a:solidFill>
        </p:grpSpPr>
        <p:sp>
          <p:nvSpPr>
            <p:cNvPr id="39" name="Google Shape;39;p22"/>
            <p:cNvSpPr/>
            <p:nvPr/>
          </p:nvSpPr>
          <p:spPr>
            <a:xfrm rot="2020309" flipH="1">
              <a:off x="8426854" y="66578"/>
              <a:ext cx="370727" cy="431438"/>
            </a:xfrm>
            <a:custGeom>
              <a:avLst/>
              <a:gdLst/>
              <a:ahLst/>
              <a:cxnLst/>
              <a:rect l="l" t="t" r="r" b="b"/>
              <a:pathLst>
                <a:path w="2733675" h="3181350" extrusionOk="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0" name="Google Shape;40;p22"/>
            <p:cNvSpPr/>
            <p:nvPr/>
          </p:nvSpPr>
          <p:spPr>
            <a:xfrm rot="4488973" flipH="1">
              <a:off x="8764584" y="316632"/>
              <a:ext cx="210609" cy="339475"/>
            </a:xfrm>
            <a:custGeom>
              <a:avLst/>
              <a:gdLst/>
              <a:ahLst/>
              <a:cxnLst/>
              <a:rect l="l" t="t" r="r" b="b"/>
              <a:pathLst>
                <a:path w="2085975" h="3362325" extrusionOk="0">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1" name="Google Shape;41;p22"/>
          <p:cNvSpPr/>
          <p:nvPr/>
        </p:nvSpPr>
        <p:spPr>
          <a:xfrm>
            <a:off x="4724400" y="1088409"/>
            <a:ext cx="2743200" cy="91440"/>
          </a:xfrm>
          <a:prstGeom prst="rect">
            <a:avLst/>
          </a:prstGeom>
          <a:solidFill>
            <a:srgbClr val="0088C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 name="Google Shape;42;p22"/>
          <p:cNvSpPr>
            <a:spLocks noGrp="1"/>
          </p:cNvSpPr>
          <p:nvPr>
            <p:ph type="body" idx="2"/>
          </p:nvPr>
        </p:nvSpPr>
        <p:spPr>
          <a:xfrm>
            <a:off x="309403" y="1679906"/>
            <a:ext cx="11573196" cy="4252899"/>
          </a:xfrm>
          <a:prstGeom prst="round2SameRect">
            <a:avLst>
              <a:gd name="adj1" fmla="val 0"/>
              <a:gd name="adj2" fmla="val 40585"/>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3"/>
        <p:cNvGrpSpPr/>
        <p:nvPr/>
      </p:nvGrpSpPr>
      <p:grpSpPr>
        <a:xfrm>
          <a:off x="0" y="0"/>
          <a:ext cx="0" cy="0"/>
          <a:chOff x="0" y="0"/>
          <a:chExt cx="0" cy="0"/>
        </a:xfrm>
      </p:grpSpPr>
      <p:sp>
        <p:nvSpPr>
          <p:cNvPr id="44" name="Google Shape;4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7" name="Google Shape;47;p23"/>
          <p:cNvSpPr/>
          <p:nvPr/>
        </p:nvSpPr>
        <p:spPr>
          <a:xfrm>
            <a:off x="0" y="-11430"/>
            <a:ext cx="3791744" cy="6858000"/>
          </a:xfrm>
          <a:prstGeom prst="rect">
            <a:avLst/>
          </a:prstGeom>
          <a:solidFill>
            <a:srgbClr val="38B1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 name="Google Shape;48;p23"/>
          <p:cNvSpPr/>
          <p:nvPr/>
        </p:nvSpPr>
        <p:spPr>
          <a:xfrm>
            <a:off x="2597370" y="5117072"/>
            <a:ext cx="972430" cy="1533782"/>
          </a:xfrm>
          <a:custGeom>
            <a:avLst/>
            <a:gdLst/>
            <a:ahLst/>
            <a:cxnLst/>
            <a:rect l="l" t="t" r="r" b="b"/>
            <a:pathLst>
              <a:path w="3753143" h="5919712" extrusionOk="0">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9" name="Google Shape;49;p23"/>
          <p:cNvSpPr/>
          <p:nvPr/>
        </p:nvSpPr>
        <p:spPr>
          <a:xfrm>
            <a:off x="2322359" y="5783324"/>
            <a:ext cx="550021" cy="867530"/>
          </a:xfrm>
          <a:custGeom>
            <a:avLst/>
            <a:gdLst/>
            <a:ahLst/>
            <a:cxnLst/>
            <a:rect l="l" t="t" r="r" b="b"/>
            <a:pathLst>
              <a:path w="3753143" h="5919712" extrusionOk="0">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lt1">
              <a:alpha val="6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0" name="Google Shape;50;p23"/>
          <p:cNvSpPr/>
          <p:nvPr/>
        </p:nvSpPr>
        <p:spPr>
          <a:xfrm>
            <a:off x="3188101" y="5913452"/>
            <a:ext cx="467519" cy="737402"/>
          </a:xfrm>
          <a:custGeom>
            <a:avLst/>
            <a:gdLst/>
            <a:ahLst/>
            <a:cxnLst/>
            <a:rect l="l" t="t" r="r" b="b"/>
            <a:pathLst>
              <a:path w="3753143" h="5919712" extrusionOk="0">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lt1">
              <a:alpha val="6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1" name="Google Shape;51;p23"/>
          <p:cNvSpPr txBox="1">
            <a:spLocks noGrp="1"/>
          </p:cNvSpPr>
          <p:nvPr>
            <p:ph type="title"/>
          </p:nvPr>
        </p:nvSpPr>
        <p:spPr>
          <a:xfrm>
            <a:off x="393540" y="671332"/>
            <a:ext cx="2777924" cy="380820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Tahoma"/>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23"/>
          <p:cNvSpPr>
            <a:spLocks noGrp="1"/>
          </p:cNvSpPr>
          <p:nvPr>
            <p:ph type="body" idx="1"/>
          </p:nvPr>
        </p:nvSpPr>
        <p:spPr>
          <a:xfrm>
            <a:off x="4185284" y="671332"/>
            <a:ext cx="7736440" cy="4627497"/>
          </a:xfrm>
          <a:prstGeom prst="round2DiagRect">
            <a:avLst>
              <a:gd name="adj1" fmla="val 20757"/>
              <a:gd name="adj2" fmla="val 0"/>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 name="Google Shape;21;p20"/>
          <p:cNvSpPr/>
          <p:nvPr userDrawn="1"/>
        </p:nvSpPr>
        <p:spPr>
          <a:xfrm>
            <a:off x="11353800" y="6046470"/>
            <a:ext cx="788670" cy="7886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800" b="1" i="0" u="none" strike="noStrike" cap="none">
                <a:solidFill>
                  <a:srgbClr val="00B050"/>
                </a:solidFill>
                <a:latin typeface="Arial"/>
                <a:ea typeface="Arial"/>
                <a:cs typeface="Arial"/>
                <a:sym typeface="Arial"/>
              </a:rPr>
              <a:t>‹#›</a:t>
            </a:fld>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3"/>
        <p:cNvGrpSpPr/>
        <p:nvPr/>
      </p:nvGrpSpPr>
      <p:grpSpPr>
        <a:xfrm>
          <a:off x="0" y="0"/>
          <a:ext cx="0" cy="0"/>
          <a:chOff x="0" y="0"/>
          <a:chExt cx="0" cy="0"/>
        </a:xfrm>
      </p:grpSpPr>
      <p:sp>
        <p:nvSpPr>
          <p:cNvPr id="54" name="Google Shape;5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2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ahom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1" name="Google Shape;6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4" name="Google Shape;64;p25"/>
          <p:cNvSpPr/>
          <p:nvPr/>
        </p:nvSpPr>
        <p:spPr>
          <a:xfrm>
            <a:off x="11353800" y="6046470"/>
            <a:ext cx="788670" cy="7886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800" b="1">
                <a:solidFill>
                  <a:srgbClr val="00B050"/>
                </a:solidFill>
                <a:latin typeface="Arial"/>
                <a:ea typeface="Arial"/>
                <a:cs typeface="Arial"/>
                <a:sym typeface="Arial"/>
              </a:rPr>
              <a:t>‹#›</a:t>
            </a:fld>
            <a:endParaRPr sz="1800">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5"/>
        <p:cNvGrpSpPr/>
        <p:nvPr/>
      </p:nvGrpSpPr>
      <p:grpSpPr>
        <a:xfrm>
          <a:off x="0" y="0"/>
          <a:ext cx="0" cy="0"/>
          <a:chOff x="0" y="0"/>
          <a:chExt cx="0" cy="0"/>
        </a:xfrm>
      </p:grpSpPr>
      <p:sp>
        <p:nvSpPr>
          <p:cNvPr id="66" name="Google Shape;6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2" name="Google Shape;72;p26"/>
          <p:cNvSpPr txBox="1"/>
          <p:nvPr/>
        </p:nvSpPr>
        <p:spPr>
          <a:xfrm>
            <a:off x="11353800" y="6338857"/>
            <a:ext cx="698643"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2000" b="1">
                <a:solidFill>
                  <a:srgbClr val="00B050"/>
                </a:solidFill>
                <a:latin typeface="Arial"/>
                <a:ea typeface="Arial"/>
                <a:cs typeface="Arial"/>
                <a:sym typeface="Arial"/>
              </a:rPr>
              <a:t>‹#›</a:t>
            </a:fld>
            <a:endParaRPr sz="1800" b="1">
              <a:solidFill>
                <a:srgbClr val="00B05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3"/>
        <p:cNvGrpSpPr/>
        <p:nvPr/>
      </p:nvGrpSpPr>
      <p:grpSpPr>
        <a:xfrm>
          <a:off x="0" y="0"/>
          <a:ext cx="0" cy="0"/>
          <a:chOff x="0" y="0"/>
          <a:chExt cx="0" cy="0"/>
        </a:xfrm>
      </p:grpSpPr>
      <p:sp>
        <p:nvSpPr>
          <p:cNvPr id="74" name="Google Shape;74;p2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2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6" name="Google Shape;76;p2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8" name="Google Shape;78;p2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
        <p:cNvGrpSpPr/>
        <p:nvPr/>
      </p:nvGrpSpPr>
      <p:grpSpPr>
        <a:xfrm>
          <a:off x="0" y="0"/>
          <a:ext cx="0" cy="0"/>
          <a:chOff x="0" y="0"/>
          <a:chExt cx="0" cy="0"/>
        </a:xfrm>
      </p:grpSpPr>
      <p:sp>
        <p:nvSpPr>
          <p:cNvPr id="83" name="Google Shape;8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7" name="Google Shape;87;p28"/>
          <p:cNvSpPr txBox="1"/>
          <p:nvPr/>
        </p:nvSpPr>
        <p:spPr>
          <a:xfrm>
            <a:off x="11493357" y="6338857"/>
            <a:ext cx="69864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2000" b="1">
                <a:solidFill>
                  <a:srgbClr val="00B050"/>
                </a:solidFill>
                <a:latin typeface="Arial"/>
                <a:ea typeface="Arial"/>
                <a:cs typeface="Arial"/>
                <a:sym typeface="Arial"/>
              </a:rPr>
              <a:t>‹#›</a:t>
            </a:fld>
            <a:endParaRPr sz="1800" b="1">
              <a:solidFill>
                <a:srgbClr val="00B05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Tahoma"/>
              <a:buNone/>
              <a:defRPr sz="4400" b="0" i="0" u="none" strike="noStrike" cap="none">
                <a:solidFill>
                  <a:schemeClr val="dk1"/>
                </a:solidFill>
                <a:latin typeface="Tahoma"/>
                <a:ea typeface="Tahoma"/>
                <a:cs typeface="Tahoma"/>
                <a:sym typeface="Tahom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1"/>
          <p:cNvPicPr preferRelativeResize="0"/>
          <p:nvPr/>
        </p:nvPicPr>
        <p:blipFill rotWithShape="1">
          <a:blip r:embed="rId3">
            <a:alphaModFix/>
          </a:blip>
          <a:srcRect/>
          <a:stretch/>
        </p:blipFill>
        <p:spPr>
          <a:xfrm>
            <a:off x="0" y="0"/>
            <a:ext cx="12199186"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0"/>
          <p:cNvSpPr txBox="1">
            <a:spLocks noGrp="1"/>
          </p:cNvSpPr>
          <p:nvPr>
            <p:ph type="body" idx="1"/>
          </p:nvPr>
        </p:nvSpPr>
        <p:spPr>
          <a:xfrm>
            <a:off x="309402" y="339509"/>
            <a:ext cx="11573197" cy="724247"/>
          </a:xfrm>
          <a:prstGeom prst="rect">
            <a:avLst/>
          </a:prstGeom>
          <a:noFill/>
          <a:ln>
            <a:noFill/>
          </a:ln>
        </p:spPr>
        <p:txBody>
          <a:bodyPr spcFirstLastPara="1" wrap="square" lIns="91425" tIns="45700" rIns="91425" bIns="45700" anchor="ctr" anchorCtr="0">
            <a:normAutofit/>
          </a:bodyPr>
          <a:lstStyle/>
          <a:p>
            <a:pPr marL="0" lvl="0" indent="0" algn="ctr" rtl="0">
              <a:lnSpc>
                <a:spcPct val="80000"/>
              </a:lnSpc>
              <a:spcBef>
                <a:spcPts val="0"/>
              </a:spcBef>
              <a:spcAft>
                <a:spcPts val="0"/>
              </a:spcAft>
              <a:buClr>
                <a:srgbClr val="0088CF"/>
              </a:buClr>
              <a:buSzPts val="4995"/>
              <a:buNone/>
            </a:pPr>
            <a:r>
              <a:rPr lang="en-US" sz="4995" b="1"/>
              <a:t>3. MỘT SỐ ĐIỂM NỔI BẬT</a:t>
            </a:r>
            <a:endParaRPr sz="4995"/>
          </a:p>
        </p:txBody>
      </p:sp>
      <p:sp>
        <p:nvSpPr>
          <p:cNvPr id="211" name="Google Shape;211;p10"/>
          <p:cNvSpPr>
            <a:spLocks noGrp="1"/>
          </p:cNvSpPr>
          <p:nvPr>
            <p:ph type="body" idx="2"/>
          </p:nvPr>
        </p:nvSpPr>
        <p:spPr>
          <a:xfrm>
            <a:off x="309403" y="1774493"/>
            <a:ext cx="5296740" cy="4252899"/>
          </a:xfrm>
          <a:prstGeom prst="round2SameRect">
            <a:avLst>
              <a:gd name="adj1" fmla="val 0"/>
              <a:gd name="adj2" fmla="val 40585"/>
            </a:avLst>
          </a:prstGeom>
          <a:noFill/>
          <a:ln>
            <a:noFill/>
          </a:ln>
        </p:spPr>
        <p:txBody>
          <a:bodyPr spcFirstLastPara="1" wrap="square" lIns="91425" tIns="45700" rIns="91425" bIns="45700" anchor="t" anchorCtr="0">
            <a:normAutofit/>
          </a:bodyPr>
          <a:lstStyle/>
          <a:p>
            <a:pPr marL="228600" lvl="0" indent="-228600" algn="just" rtl="0">
              <a:lnSpc>
                <a:spcPct val="100000"/>
              </a:lnSpc>
              <a:spcBef>
                <a:spcPts val="0"/>
              </a:spcBef>
              <a:spcAft>
                <a:spcPts val="0"/>
              </a:spcAft>
              <a:buClr>
                <a:schemeClr val="dk1"/>
              </a:buClr>
              <a:buSzPts val="2800"/>
              <a:buChar char="•"/>
            </a:pPr>
            <a:r>
              <a:rPr lang="en-US"/>
              <a:t>Sách có những dự án học tập hoặc những hoạt động có tính chất dự án giúp học sinh được trải nghiệm những hoạt động toàn diện nhằm tạo ra sản phẩm trong quá trình học tập.  </a:t>
            </a:r>
            <a:endParaRPr/>
          </a:p>
        </p:txBody>
      </p:sp>
      <p:pic>
        <p:nvPicPr>
          <p:cNvPr id="212" name="Google Shape;212;p10"/>
          <p:cNvPicPr preferRelativeResize="0"/>
          <p:nvPr/>
        </p:nvPicPr>
        <p:blipFill rotWithShape="1">
          <a:blip r:embed="rId3">
            <a:alphaModFix/>
          </a:blip>
          <a:srcRect/>
          <a:stretch/>
        </p:blipFill>
        <p:spPr>
          <a:xfrm>
            <a:off x="5496741" y="1363013"/>
            <a:ext cx="5971044" cy="4251969"/>
          </a:xfrm>
          <a:prstGeom prst="roundRect">
            <a:avLst>
              <a:gd name="adj" fmla="val 8594"/>
            </a:avLst>
          </a:prstGeom>
          <a:solidFill>
            <a:srgbClr val="ECECEC"/>
          </a:solidFill>
          <a:ln w="9525" cap="flat" cmpd="sng">
            <a:solidFill>
              <a:schemeClr val="lt2"/>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8" name="Google Shape;218;p11"/>
          <p:cNvSpPr txBox="1">
            <a:spLocks noGrp="1"/>
          </p:cNvSpPr>
          <p:nvPr>
            <p:ph type="body" idx="1"/>
          </p:nvPr>
        </p:nvSpPr>
        <p:spPr>
          <a:xfrm>
            <a:off x="309402" y="339509"/>
            <a:ext cx="11573197" cy="724247"/>
          </a:xfrm>
          <a:prstGeom prst="rect">
            <a:avLst/>
          </a:prstGeom>
          <a:noFill/>
          <a:ln>
            <a:noFill/>
          </a:ln>
        </p:spPr>
        <p:txBody>
          <a:bodyPr spcFirstLastPara="1" wrap="square" lIns="91425" tIns="45700" rIns="91425" bIns="45700" anchor="ctr" anchorCtr="0">
            <a:normAutofit/>
          </a:bodyPr>
          <a:lstStyle/>
          <a:p>
            <a:pPr marL="0" lvl="0" indent="0" algn="ctr" rtl="0">
              <a:lnSpc>
                <a:spcPct val="80000"/>
              </a:lnSpc>
              <a:spcBef>
                <a:spcPts val="0"/>
              </a:spcBef>
              <a:spcAft>
                <a:spcPts val="0"/>
              </a:spcAft>
              <a:buClr>
                <a:srgbClr val="0088CF"/>
              </a:buClr>
              <a:buSzPts val="4995"/>
              <a:buNone/>
            </a:pPr>
            <a:r>
              <a:rPr lang="en-US" sz="4995" b="1"/>
              <a:t>3. MỘT SỐ ĐIỂM NỔI BẬT</a:t>
            </a:r>
            <a:endParaRPr sz="4995"/>
          </a:p>
        </p:txBody>
      </p:sp>
      <p:sp>
        <p:nvSpPr>
          <p:cNvPr id="219" name="Google Shape;219;p11"/>
          <p:cNvSpPr>
            <a:spLocks noGrp="1"/>
          </p:cNvSpPr>
          <p:nvPr>
            <p:ph type="body" idx="2"/>
          </p:nvPr>
        </p:nvSpPr>
        <p:spPr>
          <a:xfrm>
            <a:off x="-359229" y="1854078"/>
            <a:ext cx="6346372" cy="4535837"/>
          </a:xfrm>
          <a:prstGeom prst="round2SameRect">
            <a:avLst>
              <a:gd name="adj1" fmla="val 0"/>
              <a:gd name="adj2" fmla="val 40585"/>
            </a:avLst>
          </a:prstGeom>
          <a:noFill/>
          <a:ln>
            <a:noFill/>
          </a:ln>
        </p:spPr>
        <p:txBody>
          <a:bodyPr spcFirstLastPara="1" wrap="square" lIns="91425" tIns="45700" rIns="91425" bIns="45700" anchor="t" anchorCtr="0">
            <a:noAutofit/>
          </a:bodyPr>
          <a:lstStyle/>
          <a:p>
            <a:pPr marL="228600" lvl="0" indent="-228600" algn="just" rtl="0">
              <a:lnSpc>
                <a:spcPct val="110000"/>
              </a:lnSpc>
              <a:spcBef>
                <a:spcPts val="0"/>
              </a:spcBef>
              <a:spcAft>
                <a:spcPts val="0"/>
              </a:spcAft>
              <a:buClr>
                <a:schemeClr val="dk1"/>
              </a:buClr>
              <a:buSzPts val="2800"/>
              <a:buFont typeface="Noto Sans Symbols"/>
              <a:buChar char="▪"/>
            </a:pPr>
            <a:r>
              <a:rPr lang="en-US"/>
              <a:t>Ngôn ngữ trong sách được viết phù hợp với lứa tuổi 11-12 của lớp 6. Sự kết hợp hài hoà giữa nội dung khoa học và phương pháp sư phạm giúp HS có thể dễ dàng tiếp cận được những kiến thức khoa học, GV chuẩn bị bài nhanh chóng.</a:t>
            </a:r>
            <a:endParaRPr/>
          </a:p>
        </p:txBody>
      </p:sp>
      <p:pic>
        <p:nvPicPr>
          <p:cNvPr id="3" name="Picture 2"/>
          <p:cNvPicPr>
            <a:picLocks noChangeAspect="1"/>
          </p:cNvPicPr>
          <p:nvPr/>
        </p:nvPicPr>
        <p:blipFill>
          <a:blip r:embed="rId3"/>
          <a:stretch>
            <a:fillRect/>
          </a:stretch>
        </p:blipFill>
        <p:spPr>
          <a:xfrm>
            <a:off x="5715537" y="2140990"/>
            <a:ext cx="6167061" cy="27615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2"/>
          <p:cNvSpPr txBox="1">
            <a:spLocks noGrp="1"/>
          </p:cNvSpPr>
          <p:nvPr>
            <p:ph type="body" idx="1"/>
          </p:nvPr>
        </p:nvSpPr>
        <p:spPr>
          <a:xfrm>
            <a:off x="309402" y="339509"/>
            <a:ext cx="11573197" cy="724247"/>
          </a:xfrm>
          <a:prstGeom prst="rect">
            <a:avLst/>
          </a:prstGeom>
          <a:noFill/>
          <a:ln>
            <a:noFill/>
          </a:ln>
        </p:spPr>
        <p:txBody>
          <a:bodyPr spcFirstLastPara="1" wrap="square" lIns="91425" tIns="45700" rIns="91425" bIns="45700" anchor="ctr" anchorCtr="0">
            <a:normAutofit/>
          </a:bodyPr>
          <a:lstStyle/>
          <a:p>
            <a:pPr marL="0" lvl="0" indent="0" algn="ctr" rtl="0">
              <a:lnSpc>
                <a:spcPct val="80000"/>
              </a:lnSpc>
              <a:spcBef>
                <a:spcPts val="0"/>
              </a:spcBef>
              <a:spcAft>
                <a:spcPts val="0"/>
              </a:spcAft>
              <a:buClr>
                <a:srgbClr val="0088CF"/>
              </a:buClr>
              <a:buSzPts val="4995"/>
              <a:buNone/>
            </a:pPr>
            <a:r>
              <a:rPr lang="en-US" sz="4995" b="1"/>
              <a:t>3. MỘT SỐ ĐIỂM NỔI BẬT</a:t>
            </a:r>
            <a:endParaRPr sz="4995"/>
          </a:p>
        </p:txBody>
      </p:sp>
      <p:sp>
        <p:nvSpPr>
          <p:cNvPr id="225" name="Google Shape;225;p12"/>
          <p:cNvSpPr>
            <a:spLocks noGrp="1"/>
          </p:cNvSpPr>
          <p:nvPr>
            <p:ph type="body" idx="2"/>
          </p:nvPr>
        </p:nvSpPr>
        <p:spPr>
          <a:xfrm>
            <a:off x="76203" y="4045734"/>
            <a:ext cx="11250928" cy="1955923"/>
          </a:xfrm>
          <a:prstGeom prst="round2SameRect">
            <a:avLst>
              <a:gd name="adj1" fmla="val 0"/>
              <a:gd name="adj2" fmla="val 40585"/>
            </a:avLst>
          </a:prstGeom>
          <a:noFill/>
          <a:ln>
            <a:noFill/>
          </a:ln>
        </p:spPr>
        <p:txBody>
          <a:bodyPr spcFirstLastPara="1" wrap="square" lIns="91425" tIns="45700" rIns="91425" bIns="45700" anchor="t" anchorCtr="0">
            <a:noAutofit/>
          </a:bodyPr>
          <a:lstStyle/>
          <a:p>
            <a:pPr marL="228600" lvl="0" indent="-228600" algn="just" rtl="0">
              <a:lnSpc>
                <a:spcPct val="110000"/>
              </a:lnSpc>
              <a:spcBef>
                <a:spcPts val="0"/>
              </a:spcBef>
              <a:spcAft>
                <a:spcPts val="0"/>
              </a:spcAft>
              <a:buClr>
                <a:schemeClr val="dk1"/>
              </a:buClr>
              <a:buSzPts val="2800"/>
              <a:buFont typeface="Noto Sans Symbols"/>
              <a:buChar char="▪"/>
            </a:pPr>
            <a:r>
              <a:rPr lang="en-US"/>
              <a:t>Mỗi bài học đều có các </a:t>
            </a:r>
            <a:r>
              <a:rPr lang="en-US">
                <a:solidFill>
                  <a:srgbClr val="00B050"/>
                </a:solidFill>
              </a:rPr>
              <a:t>hoạt động</a:t>
            </a:r>
            <a:r>
              <a:rPr lang="en-US"/>
              <a:t>. Điều đó vừa nhằm thực hiện mục tiêu tiếp cận phát triển năng lực của học sinh, vừa nhằm đa dạng hoá các hình thức tổ chức lớp học, gây hứng thú cho các em trong quá trình nhận thức. </a:t>
            </a:r>
            <a:endParaRPr/>
          </a:p>
        </p:txBody>
      </p:sp>
      <p:pic>
        <p:nvPicPr>
          <p:cNvPr id="2" name="Picture 1"/>
          <p:cNvPicPr>
            <a:picLocks noChangeAspect="1"/>
          </p:cNvPicPr>
          <p:nvPr/>
        </p:nvPicPr>
        <p:blipFill>
          <a:blip r:embed="rId3">
            <a:alphaModFix/>
          </a:blip>
          <a:stretch>
            <a:fillRect/>
          </a:stretch>
        </p:blipFill>
        <p:spPr>
          <a:xfrm>
            <a:off x="767496" y="1715387"/>
            <a:ext cx="11115103" cy="2217634"/>
          </a:xfrm>
          <a:prstGeom prst="roundRect">
            <a:avLst>
              <a:gd name="adj" fmla="val 8594"/>
            </a:avLst>
          </a:prstGeom>
          <a:solidFill>
            <a:srgbClr val="ECECEC"/>
          </a:solid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3"/>
          <p:cNvSpPr txBox="1">
            <a:spLocks noGrp="1"/>
          </p:cNvSpPr>
          <p:nvPr>
            <p:ph type="body" idx="1"/>
          </p:nvPr>
        </p:nvSpPr>
        <p:spPr>
          <a:xfrm>
            <a:off x="309402" y="339509"/>
            <a:ext cx="11573197" cy="724247"/>
          </a:xfrm>
          <a:prstGeom prst="rect">
            <a:avLst/>
          </a:prstGeom>
          <a:noFill/>
          <a:ln>
            <a:noFill/>
          </a:ln>
        </p:spPr>
        <p:txBody>
          <a:bodyPr spcFirstLastPara="1" wrap="square" lIns="91425" tIns="45700" rIns="91425" bIns="45700" anchor="ctr" anchorCtr="0">
            <a:normAutofit/>
          </a:bodyPr>
          <a:lstStyle/>
          <a:p>
            <a:pPr marL="0" lvl="0" indent="0" algn="ctr" rtl="0">
              <a:lnSpc>
                <a:spcPct val="80000"/>
              </a:lnSpc>
              <a:spcBef>
                <a:spcPts val="0"/>
              </a:spcBef>
              <a:spcAft>
                <a:spcPts val="0"/>
              </a:spcAft>
              <a:buClr>
                <a:srgbClr val="0088CF"/>
              </a:buClr>
              <a:buSzPts val="4995"/>
              <a:buNone/>
            </a:pPr>
            <a:r>
              <a:rPr lang="en-US" sz="4995" b="1"/>
              <a:t>3. MỘT SỐ ĐIỂM NỔI BẬT</a:t>
            </a:r>
            <a:endParaRPr sz="4995"/>
          </a:p>
        </p:txBody>
      </p:sp>
      <p:sp>
        <p:nvSpPr>
          <p:cNvPr id="232" name="Google Shape;232;p13"/>
          <p:cNvSpPr>
            <a:spLocks noGrp="1"/>
          </p:cNvSpPr>
          <p:nvPr>
            <p:ph type="body" idx="2"/>
          </p:nvPr>
        </p:nvSpPr>
        <p:spPr>
          <a:xfrm>
            <a:off x="309403" y="1679906"/>
            <a:ext cx="11120597" cy="2489323"/>
          </a:xfrm>
          <a:prstGeom prst="round2SameRect">
            <a:avLst>
              <a:gd name="adj1" fmla="val 0"/>
              <a:gd name="adj2" fmla="val 40585"/>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chemeClr val="dk1"/>
              </a:buClr>
              <a:buSzPts val="2800"/>
              <a:buFont typeface="Noto Sans Symbols"/>
              <a:buChar char="▪"/>
            </a:pPr>
            <a:r>
              <a:rPr lang="en-US"/>
              <a:t>Mỗi nội dung bài học đều có </a:t>
            </a:r>
            <a:r>
              <a:rPr lang="en-US">
                <a:solidFill>
                  <a:srgbClr val="00B050"/>
                </a:solidFill>
              </a:rPr>
              <a:t>hộp kiến thức </a:t>
            </a:r>
            <a:r>
              <a:rPr lang="en-US"/>
              <a:t>nhằm chốt lại những khái niệm, thuật ngữ mới hoặc những lưu ý quan trọng, hỗ trợ việc ghi nhớ những nội dung cốt lõi của bài học. </a:t>
            </a:r>
            <a:endParaRPr/>
          </a:p>
          <a:p>
            <a:pPr marL="228600" lvl="0" indent="-228600" algn="just" rtl="0">
              <a:lnSpc>
                <a:spcPct val="90000"/>
              </a:lnSpc>
              <a:spcBef>
                <a:spcPts val="1000"/>
              </a:spcBef>
              <a:spcAft>
                <a:spcPts val="0"/>
              </a:spcAft>
              <a:buClr>
                <a:schemeClr val="dk1"/>
              </a:buClr>
              <a:buSzPts val="2800"/>
              <a:buFont typeface="Noto Sans Symbols"/>
              <a:buChar char="▪"/>
            </a:pPr>
            <a:r>
              <a:rPr lang="en-US"/>
              <a:t>Bảng giải thích thuật ngữ cuối sách cũng là một kênh bổ sung khi các em cần tra cứu những khái niệm mới.</a:t>
            </a:r>
            <a:endParaRPr/>
          </a:p>
        </p:txBody>
      </p:sp>
      <p:pic>
        <p:nvPicPr>
          <p:cNvPr id="233" name="Google Shape;233;p13" descr="Screen Clipping"/>
          <p:cNvPicPr preferRelativeResize="0"/>
          <p:nvPr/>
        </p:nvPicPr>
        <p:blipFill rotWithShape="1">
          <a:blip r:embed="rId3">
            <a:alphaModFix/>
          </a:blip>
          <a:srcRect/>
          <a:stretch/>
        </p:blipFill>
        <p:spPr>
          <a:xfrm>
            <a:off x="751114" y="3722915"/>
            <a:ext cx="8991600" cy="2421601"/>
          </a:xfrm>
          <a:prstGeom prst="roundRect">
            <a:avLst>
              <a:gd name="adj" fmla="val 8594"/>
            </a:avLst>
          </a:prstGeom>
          <a:solidFill>
            <a:srgbClr val="ECECEC"/>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4"/>
          <p:cNvSpPr txBox="1">
            <a:spLocks noGrp="1"/>
          </p:cNvSpPr>
          <p:nvPr>
            <p:ph type="body" idx="1"/>
          </p:nvPr>
        </p:nvSpPr>
        <p:spPr>
          <a:xfrm>
            <a:off x="309402" y="339509"/>
            <a:ext cx="11573197" cy="724247"/>
          </a:xfrm>
          <a:prstGeom prst="rect">
            <a:avLst/>
          </a:prstGeom>
          <a:noFill/>
          <a:ln>
            <a:noFill/>
          </a:ln>
        </p:spPr>
        <p:txBody>
          <a:bodyPr spcFirstLastPara="1" wrap="square" lIns="91425" tIns="45700" rIns="91425" bIns="45700" anchor="ctr" anchorCtr="0">
            <a:normAutofit/>
          </a:bodyPr>
          <a:lstStyle/>
          <a:p>
            <a:pPr marL="0" lvl="0" indent="0" algn="ctr" rtl="0">
              <a:lnSpc>
                <a:spcPct val="80000"/>
              </a:lnSpc>
              <a:spcBef>
                <a:spcPts val="0"/>
              </a:spcBef>
              <a:spcAft>
                <a:spcPts val="0"/>
              </a:spcAft>
              <a:buClr>
                <a:srgbClr val="0088CF"/>
              </a:buClr>
              <a:buSzPts val="4995"/>
              <a:buNone/>
            </a:pPr>
            <a:r>
              <a:rPr lang="en-US" sz="4995" b="1"/>
              <a:t>3. MỘT SỐ ĐIỂM NỔI BẬT</a:t>
            </a:r>
            <a:endParaRPr sz="4995"/>
          </a:p>
        </p:txBody>
      </p:sp>
      <p:sp>
        <p:nvSpPr>
          <p:cNvPr id="240" name="Google Shape;240;p14"/>
          <p:cNvSpPr>
            <a:spLocks noGrp="1"/>
          </p:cNvSpPr>
          <p:nvPr>
            <p:ph type="body" idx="2"/>
          </p:nvPr>
        </p:nvSpPr>
        <p:spPr>
          <a:xfrm>
            <a:off x="309403" y="1679906"/>
            <a:ext cx="11573196" cy="1346323"/>
          </a:xfrm>
          <a:prstGeom prst="round2SameRect">
            <a:avLst>
              <a:gd name="adj1" fmla="val 0"/>
              <a:gd name="adj2" fmla="val 40585"/>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Font typeface="Noto Sans Symbols"/>
              <a:buChar char="▪"/>
            </a:pPr>
            <a:r>
              <a:rPr lang="en-US"/>
              <a:t>Kênh chữ được chia thành nhiều đoạn ngắn, chia hai cột, tạo thuận lợi cho học sinh theo dõi trong quá trình học. </a:t>
            </a:r>
            <a:endParaRPr/>
          </a:p>
        </p:txBody>
      </p:sp>
      <p:pic>
        <p:nvPicPr>
          <p:cNvPr id="2" name="Picture 1"/>
          <p:cNvPicPr>
            <a:picLocks noChangeAspect="1"/>
          </p:cNvPicPr>
          <p:nvPr/>
        </p:nvPicPr>
        <p:blipFill>
          <a:blip r:embed="rId3"/>
          <a:stretch>
            <a:fillRect/>
          </a:stretch>
        </p:blipFill>
        <p:spPr>
          <a:xfrm>
            <a:off x="793215" y="2817082"/>
            <a:ext cx="9110950" cy="30998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4" name="Picture 3"/>
          <p:cNvPicPr>
            <a:picLocks noChangeAspect="1"/>
          </p:cNvPicPr>
          <p:nvPr/>
        </p:nvPicPr>
        <p:blipFill>
          <a:blip r:embed="rId3">
            <a:alphaModFix/>
          </a:blip>
          <a:stretch>
            <a:fillRect/>
          </a:stretch>
        </p:blipFill>
        <p:spPr>
          <a:xfrm>
            <a:off x="5850789" y="1367601"/>
            <a:ext cx="2323467" cy="2576518"/>
          </a:xfrm>
          <a:prstGeom prst="rect">
            <a:avLst/>
          </a:prstGeom>
          <a:noFill/>
          <a:ln>
            <a:solidFill>
              <a:schemeClr val="tx2">
                <a:lumMod val="60000"/>
                <a:lumOff val="40000"/>
              </a:schemeClr>
            </a:solidFill>
          </a:ln>
          <a:effectLst>
            <a:outerShdw blurRad="50800" dist="38100" dir="2700000" algn="tl" rotWithShape="0">
              <a:prstClr val="black">
                <a:alpha val="40000"/>
              </a:prstClr>
            </a:outerShdw>
          </a:effectLst>
        </p:spPr>
      </p:pic>
      <p:sp>
        <p:nvSpPr>
          <p:cNvPr id="246" name="Google Shape;246;p15"/>
          <p:cNvSpPr txBox="1">
            <a:spLocks noGrp="1"/>
          </p:cNvSpPr>
          <p:nvPr>
            <p:ph type="body" idx="1"/>
          </p:nvPr>
        </p:nvSpPr>
        <p:spPr>
          <a:xfrm>
            <a:off x="309402" y="339509"/>
            <a:ext cx="11573197" cy="724247"/>
          </a:xfrm>
          <a:prstGeom prst="rect">
            <a:avLst/>
          </a:prstGeom>
          <a:noFill/>
          <a:ln>
            <a:noFill/>
          </a:ln>
        </p:spPr>
        <p:txBody>
          <a:bodyPr spcFirstLastPara="1" wrap="square" lIns="91425" tIns="45700" rIns="91425" bIns="45700" anchor="ctr" anchorCtr="0">
            <a:normAutofit/>
          </a:bodyPr>
          <a:lstStyle/>
          <a:p>
            <a:pPr marL="0" lvl="0" indent="0" algn="ctr" rtl="0">
              <a:lnSpc>
                <a:spcPct val="80000"/>
              </a:lnSpc>
              <a:spcBef>
                <a:spcPts val="0"/>
              </a:spcBef>
              <a:spcAft>
                <a:spcPts val="0"/>
              </a:spcAft>
              <a:buClr>
                <a:srgbClr val="0088CF"/>
              </a:buClr>
              <a:buSzPts val="4995"/>
              <a:buNone/>
            </a:pPr>
            <a:r>
              <a:rPr lang="en-US" sz="4995" b="1"/>
              <a:t>3. MỘT SỐ ĐIỂM NỔI BẬT</a:t>
            </a:r>
            <a:endParaRPr sz="4995"/>
          </a:p>
        </p:txBody>
      </p:sp>
      <p:sp>
        <p:nvSpPr>
          <p:cNvPr id="247" name="Google Shape;247;p15"/>
          <p:cNvSpPr>
            <a:spLocks noGrp="1"/>
          </p:cNvSpPr>
          <p:nvPr>
            <p:ph type="body" idx="2"/>
          </p:nvPr>
        </p:nvSpPr>
        <p:spPr>
          <a:xfrm>
            <a:off x="0" y="1674451"/>
            <a:ext cx="6096000" cy="4252899"/>
          </a:xfrm>
          <a:prstGeom prst="round2SameRect">
            <a:avLst>
              <a:gd name="adj1" fmla="val 0"/>
              <a:gd name="adj2" fmla="val 40585"/>
            </a:avLst>
          </a:prstGeom>
          <a:noFill/>
          <a:ln>
            <a:noFill/>
          </a:ln>
        </p:spPr>
        <p:txBody>
          <a:bodyPr spcFirstLastPara="1" wrap="square" lIns="91425" tIns="45700" rIns="91425" bIns="45700" anchor="t" anchorCtr="0">
            <a:normAutofit lnSpcReduction="10000"/>
          </a:bodyPr>
          <a:lstStyle/>
          <a:p>
            <a:pPr marL="228600" lvl="0" indent="-228600" algn="just" rtl="0">
              <a:lnSpc>
                <a:spcPct val="90000"/>
              </a:lnSpc>
              <a:spcBef>
                <a:spcPts val="0"/>
              </a:spcBef>
              <a:spcAft>
                <a:spcPts val="0"/>
              </a:spcAft>
              <a:buClr>
                <a:schemeClr val="dk1"/>
              </a:buClr>
              <a:buSzPts val="2800"/>
              <a:buFont typeface="Noto Sans Symbols"/>
              <a:buChar char="▪"/>
            </a:pPr>
            <a:r>
              <a:rPr lang="en-US"/>
              <a:t>Kênh hình được cân nhắc vừa truyền đạt được nội dung của bài học vừa đạt được yêu cầu về thẩm mĩ.</a:t>
            </a:r>
            <a:endParaRPr/>
          </a:p>
          <a:p>
            <a:pPr marL="228600" lvl="0" indent="-228600" algn="just" rtl="0">
              <a:lnSpc>
                <a:spcPct val="90000"/>
              </a:lnSpc>
              <a:spcBef>
                <a:spcPts val="1000"/>
              </a:spcBef>
              <a:spcAft>
                <a:spcPts val="0"/>
              </a:spcAft>
              <a:buClr>
                <a:schemeClr val="dk1"/>
              </a:buClr>
              <a:buSzPts val="2800"/>
              <a:buFont typeface="Noto Sans Symbols"/>
              <a:buChar char="▪"/>
            </a:pPr>
            <a:r>
              <a:rPr lang="en-US"/>
              <a:t>Nhiều hình ảnh, bảng và sơ đồ, giúp cho học sinh có được kênh thông tin trực quan, thuận lợi hơn trong việc tiếp thu tri thức và rèn luyện kĩ năng</a:t>
            </a:r>
            <a:endParaRPr/>
          </a:p>
          <a:p>
            <a:pPr marL="228600" lvl="0" indent="-50800" algn="l" rtl="0">
              <a:lnSpc>
                <a:spcPct val="80000"/>
              </a:lnSpc>
              <a:spcBef>
                <a:spcPts val="1000"/>
              </a:spcBef>
              <a:spcAft>
                <a:spcPts val="0"/>
              </a:spcAft>
              <a:buClr>
                <a:schemeClr val="dk1"/>
              </a:buClr>
              <a:buSzPts val="2800"/>
              <a:buNone/>
            </a:pPr>
            <a:endParaRPr/>
          </a:p>
        </p:txBody>
      </p:sp>
      <p:pic>
        <p:nvPicPr>
          <p:cNvPr id="2" name="Picture 1"/>
          <p:cNvPicPr>
            <a:picLocks noChangeAspect="1"/>
          </p:cNvPicPr>
          <p:nvPr/>
        </p:nvPicPr>
        <p:blipFill>
          <a:blip r:embed="rId4"/>
          <a:stretch>
            <a:fillRect/>
          </a:stretch>
        </p:blipFill>
        <p:spPr>
          <a:xfrm>
            <a:off x="5814575" y="4113115"/>
            <a:ext cx="4542041" cy="2483266"/>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3" name="Picture 2"/>
          <p:cNvPicPr>
            <a:picLocks noChangeAspect="1"/>
          </p:cNvPicPr>
          <p:nvPr/>
        </p:nvPicPr>
        <p:blipFill>
          <a:blip r:embed="rId5"/>
          <a:stretch>
            <a:fillRect/>
          </a:stretch>
        </p:blipFill>
        <p:spPr>
          <a:xfrm>
            <a:off x="8702254" y="1588450"/>
            <a:ext cx="3180345" cy="2134819"/>
          </a:xfrm>
          <a:prstGeom prst="roundRect">
            <a:avLst>
              <a:gd name="adj" fmla="val 8594"/>
            </a:avLst>
          </a:prstGeom>
          <a:solidFill>
            <a:srgbClr val="FFFFFF">
              <a:shade val="85000"/>
            </a:srgbClr>
          </a:solidFill>
          <a:ln>
            <a:noFill/>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6"/>
          <p:cNvSpPr txBox="1">
            <a:spLocks noGrp="1"/>
          </p:cNvSpPr>
          <p:nvPr>
            <p:ph type="body" idx="1"/>
          </p:nvPr>
        </p:nvSpPr>
        <p:spPr>
          <a:xfrm>
            <a:off x="309402" y="339509"/>
            <a:ext cx="11573197" cy="724247"/>
          </a:xfrm>
          <a:prstGeom prst="rect">
            <a:avLst/>
          </a:prstGeom>
          <a:noFill/>
          <a:ln>
            <a:noFill/>
          </a:ln>
        </p:spPr>
        <p:txBody>
          <a:bodyPr spcFirstLastPara="1" wrap="square" lIns="91425" tIns="45700" rIns="91425" bIns="45700" anchor="ctr" anchorCtr="0">
            <a:normAutofit/>
          </a:bodyPr>
          <a:lstStyle/>
          <a:p>
            <a:pPr marL="0" lvl="0" indent="0" algn="ctr" rtl="0">
              <a:lnSpc>
                <a:spcPct val="80000"/>
              </a:lnSpc>
              <a:spcBef>
                <a:spcPts val="0"/>
              </a:spcBef>
              <a:spcAft>
                <a:spcPts val="0"/>
              </a:spcAft>
              <a:buClr>
                <a:srgbClr val="0088CF"/>
              </a:buClr>
              <a:buSzPts val="4995"/>
              <a:buNone/>
            </a:pPr>
            <a:r>
              <a:rPr lang="en-US" sz="4995" b="1"/>
              <a:t>4. TÀI LIỆU HỖ TRỢ</a:t>
            </a:r>
            <a:endParaRPr sz="4995"/>
          </a:p>
        </p:txBody>
      </p:sp>
      <p:sp>
        <p:nvSpPr>
          <p:cNvPr id="256" name="Google Shape;256;p16"/>
          <p:cNvSpPr>
            <a:spLocks noGrp="1"/>
          </p:cNvSpPr>
          <p:nvPr>
            <p:ph type="body" idx="2"/>
          </p:nvPr>
        </p:nvSpPr>
        <p:spPr>
          <a:xfrm>
            <a:off x="309402" y="2104449"/>
            <a:ext cx="11573196" cy="4252899"/>
          </a:xfrm>
          <a:prstGeom prst="round2SameRect">
            <a:avLst>
              <a:gd name="adj1" fmla="val 0"/>
              <a:gd name="adj2" fmla="val 40585"/>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rgbClr val="00B050"/>
              </a:buClr>
              <a:buSzPts val="2800"/>
              <a:buChar char="•"/>
            </a:pPr>
            <a:r>
              <a:rPr lang="en-US" b="1">
                <a:solidFill>
                  <a:srgbClr val="00B050"/>
                </a:solidFill>
              </a:rPr>
              <a:t>Sách giáo viên </a:t>
            </a:r>
            <a:r>
              <a:rPr lang="en-US"/>
              <a:t>giúp hướng dẫn </a:t>
            </a:r>
            <a:r>
              <a:rPr lang="en-US" smtClean="0"/>
              <a:t>GV sử </a:t>
            </a:r>
            <a:r>
              <a:rPr lang="en-US"/>
              <a:t>dụng hiệu quả </a:t>
            </a:r>
            <a:r>
              <a:rPr lang="en-US" smtClean="0"/>
              <a:t>SGK </a:t>
            </a:r>
            <a:r>
              <a:rPr lang="en-US"/>
              <a:t>và xây dựng kế hoạch dạy học.</a:t>
            </a:r>
            <a:endParaRPr/>
          </a:p>
          <a:p>
            <a:pPr marL="228600" lvl="0" indent="-228600" algn="just" rtl="0">
              <a:lnSpc>
                <a:spcPct val="90000"/>
              </a:lnSpc>
              <a:spcBef>
                <a:spcPts val="1000"/>
              </a:spcBef>
              <a:spcAft>
                <a:spcPts val="0"/>
              </a:spcAft>
              <a:buClr>
                <a:srgbClr val="00B050"/>
              </a:buClr>
              <a:buSzPts val="2800"/>
              <a:buChar char="•"/>
            </a:pPr>
            <a:r>
              <a:rPr lang="en-US" b="1">
                <a:solidFill>
                  <a:srgbClr val="00B050"/>
                </a:solidFill>
              </a:rPr>
              <a:t>Sách bài tập</a:t>
            </a:r>
            <a:r>
              <a:rPr lang="en-US">
                <a:solidFill>
                  <a:srgbClr val="00B050"/>
                </a:solidFill>
              </a:rPr>
              <a:t> </a:t>
            </a:r>
            <a:r>
              <a:rPr lang="en-US"/>
              <a:t>cung cấp thêm hệ thống câu hỏi, bài tập cho </a:t>
            </a:r>
            <a:r>
              <a:rPr lang="en-US" smtClean="0"/>
              <a:t>HS và GV.</a:t>
            </a:r>
            <a:endParaRPr/>
          </a:p>
          <a:p>
            <a:pPr marL="228600" lvl="0" indent="-228600" algn="l" rtl="0">
              <a:lnSpc>
                <a:spcPct val="90000"/>
              </a:lnSpc>
              <a:spcBef>
                <a:spcPts val="1000"/>
              </a:spcBef>
              <a:spcAft>
                <a:spcPts val="0"/>
              </a:spcAft>
              <a:buClr>
                <a:schemeClr val="dk1"/>
              </a:buClr>
              <a:buSzPts val="2800"/>
              <a:buChar char="•"/>
            </a:pPr>
            <a:r>
              <a:rPr lang="en-US">
                <a:solidFill>
                  <a:schemeClr val="dk1"/>
                </a:solidFill>
              </a:rPr>
              <a:t>Hỗ trợ học liệu điện tử </a:t>
            </a:r>
            <a:r>
              <a:rPr lang="en-US"/>
              <a:t>trên website </a:t>
            </a:r>
            <a:r>
              <a:rPr lang="en-US">
                <a:solidFill>
                  <a:srgbClr val="FF0000"/>
                </a:solidFill>
              </a:rPr>
              <a:t>hanhtrangso.nxbgd.vn</a:t>
            </a:r>
            <a:r>
              <a:rPr lang="en-US"/>
              <a:t> </a:t>
            </a:r>
            <a:endParaRPr/>
          </a:p>
          <a:p>
            <a:pPr marL="228600" lvl="0" indent="-228600" algn="l" rtl="0">
              <a:lnSpc>
                <a:spcPct val="90000"/>
              </a:lnSpc>
              <a:spcBef>
                <a:spcPts val="1000"/>
              </a:spcBef>
              <a:spcAft>
                <a:spcPts val="0"/>
              </a:spcAft>
              <a:buClr>
                <a:schemeClr val="dk1"/>
              </a:buClr>
              <a:buSzPts val="2800"/>
              <a:buChar char="•"/>
            </a:pPr>
            <a:r>
              <a:rPr lang="en-US"/>
              <a:t>Hỗ trợ tập huấn giáo viên trên website </a:t>
            </a:r>
            <a:r>
              <a:rPr lang="en-US" smtClean="0">
                <a:solidFill>
                  <a:srgbClr val="FF0000"/>
                </a:solidFill>
              </a:rPr>
              <a:t>taphuan.nxbgd.vn</a:t>
            </a:r>
            <a:endParaRPr lang="en-US">
              <a:solidFill>
                <a:srgbClr val="FF0000"/>
              </a:solidFill>
            </a:endParaRPr>
          </a:p>
          <a:p>
            <a:pPr marL="228600" lvl="0" indent="-228600">
              <a:buSzPts val="2800"/>
            </a:pPr>
            <a:r>
              <a:rPr lang="en-US" smtClean="0"/>
              <a:t>Nhóm facebook </a:t>
            </a:r>
            <a:r>
              <a:rPr lang="en-US" b="1">
                <a:solidFill>
                  <a:srgbClr val="FF0000"/>
                </a:solidFill>
              </a:rPr>
              <a:t>SGK TIN HỌC 6 - Kết nối TTVCS</a:t>
            </a:r>
            <a:endParaRPr>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7"/>
          <p:cNvSpPr txBox="1">
            <a:spLocks noGrp="1"/>
          </p:cNvSpPr>
          <p:nvPr>
            <p:ph type="body" idx="1"/>
          </p:nvPr>
        </p:nvSpPr>
        <p:spPr>
          <a:xfrm>
            <a:off x="309402" y="339509"/>
            <a:ext cx="11573197" cy="724247"/>
          </a:xfrm>
          <a:prstGeom prst="rect">
            <a:avLst/>
          </a:prstGeom>
          <a:noFill/>
          <a:ln>
            <a:noFill/>
          </a:ln>
        </p:spPr>
        <p:txBody>
          <a:bodyPr spcFirstLastPara="1" wrap="square" lIns="91425" tIns="45700" rIns="91425" bIns="45700" anchor="ctr" anchorCtr="0">
            <a:normAutofit/>
          </a:bodyPr>
          <a:lstStyle/>
          <a:p>
            <a:pPr marL="0" lvl="0" indent="0" algn="ctr" rtl="0">
              <a:lnSpc>
                <a:spcPct val="80000"/>
              </a:lnSpc>
              <a:spcBef>
                <a:spcPts val="0"/>
              </a:spcBef>
              <a:spcAft>
                <a:spcPts val="0"/>
              </a:spcAft>
              <a:buClr>
                <a:srgbClr val="0088CF"/>
              </a:buClr>
              <a:buSzPts val="4995"/>
              <a:buNone/>
            </a:pPr>
            <a:r>
              <a:rPr lang="en-US" sz="4995" b="1"/>
              <a:t>KẾT LUẬN</a:t>
            </a:r>
            <a:endParaRPr sz="4995"/>
          </a:p>
        </p:txBody>
      </p:sp>
      <p:sp>
        <p:nvSpPr>
          <p:cNvPr id="262" name="Google Shape;262;p17"/>
          <p:cNvSpPr>
            <a:spLocks noGrp="1"/>
          </p:cNvSpPr>
          <p:nvPr>
            <p:ph type="body" idx="2"/>
          </p:nvPr>
        </p:nvSpPr>
        <p:spPr>
          <a:xfrm>
            <a:off x="1" y="1400507"/>
            <a:ext cx="12191999" cy="4252899"/>
          </a:xfrm>
          <a:prstGeom prst="round2SameRect">
            <a:avLst>
              <a:gd name="adj1" fmla="val 0"/>
              <a:gd name="adj2" fmla="val 40585"/>
            </a:avLst>
          </a:prstGeom>
          <a:noFill/>
          <a:ln>
            <a:noFill/>
          </a:ln>
        </p:spPr>
        <p:txBody>
          <a:bodyPr spcFirstLastPara="1" wrap="square" lIns="91425" tIns="45700" rIns="91425" bIns="45700" anchor="t" anchorCtr="0">
            <a:noAutofit/>
          </a:bodyPr>
          <a:lstStyle/>
          <a:p>
            <a:pPr marL="514350" lvl="0" indent="-514350" algn="just">
              <a:lnSpc>
                <a:spcPct val="100000"/>
              </a:lnSpc>
              <a:buSzPts val="2700"/>
              <a:buFont typeface="+mj-lt"/>
              <a:buAutoNum type="arabicPeriod"/>
            </a:pPr>
            <a:r>
              <a:rPr lang="vi-VN" sz="2700" smtClean="0"/>
              <a:t>HS </a:t>
            </a:r>
            <a:r>
              <a:rPr lang="vi-VN" sz="2700"/>
              <a:t>dễ </a:t>
            </a:r>
            <a:r>
              <a:rPr lang="vi-VN" sz="2700" smtClean="0"/>
              <a:t>học</a:t>
            </a:r>
            <a:r>
              <a:rPr lang="en-US" sz="2700" smtClean="0"/>
              <a:t>:</a:t>
            </a:r>
            <a:r>
              <a:rPr lang="vi-VN" sz="2700" smtClean="0"/>
              <a:t> </a:t>
            </a:r>
            <a:r>
              <a:rPr lang="vi-VN" sz="2700"/>
              <a:t>có thể tự </a:t>
            </a:r>
            <a:r>
              <a:rPr lang="vi-VN" sz="2700" smtClean="0"/>
              <a:t>học</a:t>
            </a:r>
            <a:r>
              <a:rPr lang="en-US" sz="2700" smtClean="0"/>
              <a:t>. </a:t>
            </a:r>
            <a:r>
              <a:rPr lang="vi-VN" sz="2700"/>
              <a:t>Sách có nhiều hoạt động gây hứng thú cho HS và dự án học tập để HS được phát triển năng lực.</a:t>
            </a:r>
            <a:r>
              <a:rPr lang="en-US" sz="2700" smtClean="0"/>
              <a:t> </a:t>
            </a:r>
          </a:p>
          <a:p>
            <a:pPr marL="514350" lvl="0" indent="-514350" algn="just">
              <a:lnSpc>
                <a:spcPct val="100000"/>
              </a:lnSpc>
              <a:buSzPts val="2700"/>
              <a:buFont typeface="+mj-lt"/>
              <a:buAutoNum type="arabicPeriod"/>
            </a:pPr>
            <a:r>
              <a:rPr lang="vi-VN" sz="2700" smtClean="0"/>
              <a:t>GV dễ dạy: C</a:t>
            </a:r>
            <a:r>
              <a:rPr lang="en-US" sz="2700" smtClean="0"/>
              <a:t>hủ</a:t>
            </a:r>
            <a:r>
              <a:rPr lang="vi-VN" sz="2700" smtClean="0"/>
              <a:t> </a:t>
            </a:r>
            <a:r>
              <a:rPr lang="vi-VN" sz="2700"/>
              <a:t>động trong ngữ liệu và kế hoạch dạy học. </a:t>
            </a:r>
            <a:r>
              <a:rPr lang="en-US" sz="2700" smtClean="0"/>
              <a:t>Sách tạo điều kiện cho GV linh hoạt </a:t>
            </a:r>
            <a:r>
              <a:rPr lang="vi-VN" sz="2700" smtClean="0"/>
              <a:t>tổ </a:t>
            </a:r>
            <a:r>
              <a:rPr lang="vi-VN" sz="2700"/>
              <a:t>chức hoạt </a:t>
            </a:r>
            <a:r>
              <a:rPr lang="vi-VN" sz="2700" smtClean="0"/>
              <a:t>động</a:t>
            </a:r>
            <a:r>
              <a:rPr lang="en-US" sz="2700" smtClean="0"/>
              <a:t> và t</a:t>
            </a:r>
            <a:r>
              <a:rPr lang="vi-VN" sz="2700" smtClean="0"/>
              <a:t>huận </a:t>
            </a:r>
            <a:r>
              <a:rPr lang="vi-VN" sz="2700"/>
              <a:t>lợi cho kiểm tra đánh </a:t>
            </a:r>
            <a:r>
              <a:rPr lang="vi-VN" sz="2700" smtClean="0"/>
              <a:t>giá</a:t>
            </a:r>
            <a:r>
              <a:rPr lang="en-US" sz="2700" smtClean="0"/>
              <a:t>.</a:t>
            </a:r>
          </a:p>
          <a:p>
            <a:pPr marL="0" indent="0" algn="just">
              <a:lnSpc>
                <a:spcPct val="100000"/>
              </a:lnSpc>
              <a:buSzPts val="2700"/>
              <a:buNone/>
            </a:pPr>
            <a:r>
              <a:rPr lang="en-US" sz="2700"/>
              <a:t>SGK </a:t>
            </a:r>
            <a:r>
              <a:rPr lang="en-US" sz="2700">
                <a:solidFill>
                  <a:srgbClr val="FF0000"/>
                </a:solidFill>
              </a:rPr>
              <a:t>TIN HỌC 6 </a:t>
            </a:r>
            <a:r>
              <a:rPr lang="en-US" sz="2700"/>
              <a:t>nhằm đem đến cho học sinh tri thức khoa học một cách đơn giản và dễ hiểu nhất, khiến các em yêu thích môn Tin học để từ đó gợi mở những ý tưởng sáng tạo. </a:t>
            </a:r>
            <a:endParaRPr lang="en-US" sz="2700" smtClean="0"/>
          </a:p>
          <a:p>
            <a:pPr marL="0" indent="0" algn="just">
              <a:lnSpc>
                <a:spcPct val="100000"/>
              </a:lnSpc>
              <a:buSzPts val="2700"/>
              <a:buNone/>
            </a:pPr>
            <a:r>
              <a:rPr lang="vi-VN" sz="2700" smtClean="0"/>
              <a:t>Hi </a:t>
            </a:r>
            <a:r>
              <a:rPr lang="vi-VN" sz="2700"/>
              <a:t>vọng SGK </a:t>
            </a:r>
            <a:r>
              <a:rPr lang="vi-VN" sz="2700" smtClean="0">
                <a:solidFill>
                  <a:srgbClr val="FF0000"/>
                </a:solidFill>
              </a:rPr>
              <a:t>TIN HỌC 6 </a:t>
            </a:r>
            <a:r>
              <a:rPr lang="vi-VN" sz="2700"/>
              <a:t>sẽ là người bạn đồng hành tin cậy của GV và HS trên khắp mọi miền đất nước.</a:t>
            </a:r>
          </a:p>
          <a:p>
            <a:pPr marL="0" lvl="0" indent="0" algn="just">
              <a:lnSpc>
                <a:spcPct val="100000"/>
              </a:lnSpc>
              <a:buSzPts val="2700"/>
              <a:buNone/>
            </a:pPr>
            <a:endParaRPr sz="270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18"/>
          <p:cNvPicPr preferRelativeResize="0"/>
          <p:nvPr/>
        </p:nvPicPr>
        <p:blipFill rotWithShape="1">
          <a:blip r:embed="rId3">
            <a:alphaModFix/>
          </a:blip>
          <a:srcRect/>
          <a:stretch/>
        </p:blipFill>
        <p:spPr>
          <a:xfrm>
            <a:off x="0" y="0"/>
            <a:ext cx="12199186" cy="6858000"/>
          </a:xfrm>
          <a:prstGeom prst="rect">
            <a:avLst/>
          </a:prstGeom>
          <a:noFill/>
          <a:ln>
            <a:noFill/>
          </a:ln>
        </p:spPr>
      </p:pic>
      <p:pic>
        <p:nvPicPr>
          <p:cNvPr id="3" name="Google Shape;263;p17"/>
          <p:cNvPicPr preferRelativeResize="0"/>
          <p:nvPr/>
        </p:nvPicPr>
        <p:blipFill rotWithShape="1">
          <a:blip r:embed="rId4">
            <a:alphaModFix/>
          </a:blip>
          <a:srcRect/>
          <a:stretch/>
        </p:blipFill>
        <p:spPr>
          <a:xfrm>
            <a:off x="1006160" y="1701885"/>
            <a:ext cx="1941233" cy="2558004"/>
          </a:xfrm>
          <a:prstGeom prst="roundRect">
            <a:avLst>
              <a:gd name="adj" fmla="val 4167"/>
            </a:avLst>
          </a:prstGeom>
          <a:solidFill>
            <a:srgbClr val="FFFFFF"/>
          </a:solidFill>
          <a:ln w="76200" cap="sq">
            <a:noFill/>
            <a:miter lim="800000"/>
          </a:ln>
          <a:effectLst>
            <a:outerShdw blurRad="127000" dist="38100" dir="2700000" algn="ctr">
              <a:srgbClr val="000000">
                <a:alpha val="45000"/>
              </a:srgbClr>
            </a:outerShdw>
          </a:effectLst>
          <a:scene3d>
            <a:camera prst="perspectiveFront" fov="2700000">
              <a:rot lat="20376000" lon="1938000" rev="20112001"/>
            </a:camera>
            <a:lightRig rig="threePt" dir="t"/>
          </a:scene3d>
          <a:sp3d prstMaterial="matte">
            <a:bevelT w="203200" h="50800" prst="softRound"/>
          </a:sp3d>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2"/>
          <p:cNvPicPr preferRelativeResize="0"/>
          <p:nvPr/>
        </p:nvPicPr>
        <p:blipFill rotWithShape="1">
          <a:blip r:embed="rId3">
            <a:alphaModFix/>
          </a:blip>
          <a:srcRect/>
          <a:stretch/>
        </p:blipFill>
        <p:spPr>
          <a:xfrm>
            <a:off x="-8180" y="0"/>
            <a:ext cx="12200180" cy="6858000"/>
          </a:xfrm>
          <a:prstGeom prst="rect">
            <a:avLst/>
          </a:prstGeom>
          <a:noFill/>
          <a:ln>
            <a:noFill/>
          </a:ln>
        </p:spPr>
      </p:pic>
      <p:pic>
        <p:nvPicPr>
          <p:cNvPr id="129" name="Google Shape;129;p2"/>
          <p:cNvPicPr preferRelativeResize="0"/>
          <p:nvPr/>
        </p:nvPicPr>
        <p:blipFill rotWithShape="1">
          <a:blip r:embed="rId4">
            <a:alphaModFix/>
          </a:blip>
          <a:srcRect/>
          <a:stretch/>
        </p:blipFill>
        <p:spPr>
          <a:xfrm>
            <a:off x="6389433" y="715585"/>
            <a:ext cx="3473947" cy="4856825"/>
          </a:xfrm>
          <a:prstGeom prst="roundRect">
            <a:avLst>
              <a:gd name="adj" fmla="val 4167"/>
            </a:avLst>
          </a:prstGeom>
          <a:solidFill>
            <a:srgbClr val="FFFFFF"/>
          </a:solidFill>
          <a:ln w="76200" cap="sq">
            <a:solidFill>
              <a:srgbClr val="FFFF00"/>
            </a:solidFill>
            <a:miter lim="800000"/>
          </a:ln>
          <a:effectLst>
            <a:outerShdw blurRad="76200" dir="18900000" sy="23000" kx="-1200000" algn="bl" rotWithShape="0">
              <a:prstClr val="black">
                <a:alpha val="20000"/>
              </a:prstClr>
            </a:outerShdw>
          </a:effectLst>
          <a:scene3d>
            <a:camera prst="orthographicFront"/>
            <a:lightRig rig="threePt" dir="t">
              <a:rot lat="0" lon="0" rev="2700000"/>
            </a:lightRig>
          </a:scene3d>
          <a:sp3d contourW="6350">
            <a:bevelT h="38100"/>
            <a:contourClr>
              <a:srgbClr val="C0C0C0"/>
            </a:contourClr>
          </a:sp3d>
        </p:spPr>
      </p:pic>
      <p:sp>
        <p:nvSpPr>
          <p:cNvPr id="130" name="Google Shape;130;p2"/>
          <p:cNvSpPr txBox="1"/>
          <p:nvPr/>
        </p:nvSpPr>
        <p:spPr>
          <a:xfrm>
            <a:off x="1080901" y="1728246"/>
            <a:ext cx="6044728" cy="28315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i="0" u="none" strike="noStrike" cap="none">
                <a:solidFill>
                  <a:srgbClr val="FF0000"/>
                </a:solidFill>
                <a:latin typeface="Tahoma" panose="020B0604030504040204" pitchFamily="34" charset="0"/>
                <a:ea typeface="Tahoma" panose="020B0604030504040204" pitchFamily="34" charset="0"/>
                <a:cs typeface="Tahoma" panose="020B0604030504040204" pitchFamily="34" charset="0"/>
                <a:sym typeface="Open Sans"/>
              </a:rPr>
              <a:t>TIN HỌC 6</a:t>
            </a:r>
            <a:endParaRPr sz="5400" b="1">
              <a:solidFill>
                <a:srgbClr val="FF0000"/>
              </a:solidFill>
              <a:latin typeface="Tahoma" panose="020B0604030504040204" pitchFamily="34" charset="0"/>
              <a:ea typeface="Tahoma" panose="020B0604030504040204" pitchFamily="34" charset="0"/>
              <a:cs typeface="Tahoma" panose="020B0604030504040204" pitchFamily="34" charset="0"/>
              <a:sym typeface="Open Sans"/>
            </a:endParaRPr>
          </a:p>
          <a:p>
            <a:pPr marL="0" marR="0" lvl="0" indent="0" algn="l" rtl="0">
              <a:spcBef>
                <a:spcPts val="0"/>
              </a:spcBef>
              <a:spcAft>
                <a:spcPts val="0"/>
              </a:spcAft>
              <a:buNone/>
            </a:pPr>
            <a:endParaRPr sz="2400" b="1">
              <a:solidFill>
                <a:srgbClr val="3EB8EB"/>
              </a:solidFill>
              <a:latin typeface="+mj-lt"/>
              <a:ea typeface="Open Sans"/>
              <a:cs typeface="Open Sans"/>
              <a:sym typeface="Open Sans"/>
            </a:endParaRPr>
          </a:p>
          <a:p>
            <a:pPr marL="0" marR="0" lvl="0" indent="0" algn="l" rtl="0">
              <a:spcBef>
                <a:spcPts val="0"/>
              </a:spcBef>
              <a:spcAft>
                <a:spcPts val="0"/>
              </a:spcAft>
              <a:buNone/>
            </a:pPr>
            <a:r>
              <a:rPr lang="en-US" sz="2000">
                <a:solidFill>
                  <a:srgbClr val="0070C0"/>
                </a:solidFill>
                <a:latin typeface="+mj-lt"/>
                <a:sym typeface="Arial"/>
              </a:rPr>
              <a:t>Tổng chủ biên: </a:t>
            </a:r>
            <a:r>
              <a:rPr lang="en-US" sz="2000">
                <a:solidFill>
                  <a:schemeClr val="dk1"/>
                </a:solidFill>
                <a:latin typeface="+mj-lt"/>
                <a:sym typeface="Arial"/>
              </a:rPr>
              <a:t>TS. NGUYỄN CHÍ CÔNG </a:t>
            </a:r>
            <a:endParaRPr lang="en-US" sz="2000" smtClean="0">
              <a:solidFill>
                <a:schemeClr val="dk1"/>
              </a:solidFill>
              <a:latin typeface="+mj-lt"/>
              <a:sym typeface="Arial"/>
            </a:endParaRPr>
          </a:p>
          <a:p>
            <a:pPr marL="0" marR="0" lvl="0" indent="0" algn="l" rtl="0">
              <a:spcBef>
                <a:spcPts val="0"/>
              </a:spcBef>
              <a:spcAft>
                <a:spcPts val="0"/>
              </a:spcAft>
              <a:buNone/>
            </a:pPr>
            <a:r>
              <a:rPr lang="en-US" sz="2000" smtClean="0">
                <a:solidFill>
                  <a:srgbClr val="0070C0"/>
                </a:solidFill>
                <a:latin typeface="+mj-lt"/>
                <a:sym typeface="Arial"/>
              </a:rPr>
              <a:t>Chủ </a:t>
            </a:r>
            <a:r>
              <a:rPr lang="en-US" sz="2000">
                <a:solidFill>
                  <a:srgbClr val="0070C0"/>
                </a:solidFill>
                <a:latin typeface="+mj-lt"/>
                <a:sym typeface="Arial"/>
              </a:rPr>
              <a:t>biên: </a:t>
            </a:r>
            <a:r>
              <a:rPr lang="en-US" sz="2000" smtClean="0">
                <a:solidFill>
                  <a:schemeClr val="dk1"/>
                </a:solidFill>
                <a:latin typeface="+mj-lt"/>
                <a:sym typeface="Arial"/>
              </a:rPr>
              <a:t>Ths. </a:t>
            </a:r>
            <a:r>
              <a:rPr lang="en-US" sz="2000">
                <a:solidFill>
                  <a:schemeClr val="dk1"/>
                </a:solidFill>
                <a:latin typeface="+mj-lt"/>
                <a:sym typeface="Arial"/>
              </a:rPr>
              <a:t>HÀ ĐẶNG CAO TÙNG </a:t>
            </a:r>
            <a:endParaRPr sz="2000">
              <a:latin typeface="+mj-lt"/>
            </a:endParaRPr>
          </a:p>
          <a:p>
            <a:pPr marL="0" marR="0" lvl="0" indent="0" algn="l" rtl="0">
              <a:spcBef>
                <a:spcPts val="0"/>
              </a:spcBef>
              <a:spcAft>
                <a:spcPts val="0"/>
              </a:spcAft>
              <a:buNone/>
            </a:pPr>
            <a:r>
              <a:rPr lang="en-US" sz="2000">
                <a:solidFill>
                  <a:srgbClr val="0070C0"/>
                </a:solidFill>
                <a:latin typeface="+mj-lt"/>
                <a:sym typeface="Arial"/>
              </a:rPr>
              <a:t>Các tác giả:</a:t>
            </a:r>
            <a:endParaRPr sz="2000">
              <a:latin typeface="+mj-lt"/>
            </a:endParaRPr>
          </a:p>
          <a:p>
            <a:pPr marL="0" marR="0" lvl="0" indent="0" algn="l" rtl="0">
              <a:spcBef>
                <a:spcPts val="0"/>
              </a:spcBef>
              <a:spcAft>
                <a:spcPts val="0"/>
              </a:spcAft>
              <a:buNone/>
            </a:pPr>
            <a:r>
              <a:rPr lang="en-US" sz="2000">
                <a:solidFill>
                  <a:schemeClr val="dk1"/>
                </a:solidFill>
                <a:latin typeface="+mj-lt"/>
                <a:sym typeface="Arial"/>
              </a:rPr>
              <a:t>CN. ĐINH THỊ HẠNH MAI</a:t>
            </a:r>
            <a:endParaRPr sz="2000">
              <a:latin typeface="+mj-lt"/>
            </a:endParaRPr>
          </a:p>
          <a:p>
            <a:pPr marL="0" marR="0" lvl="0" indent="0" algn="l" rtl="0">
              <a:spcBef>
                <a:spcPts val="0"/>
              </a:spcBef>
              <a:spcAft>
                <a:spcPts val="0"/>
              </a:spcAft>
              <a:buNone/>
            </a:pPr>
            <a:r>
              <a:rPr lang="en-US" sz="2000">
                <a:solidFill>
                  <a:schemeClr val="dk1"/>
                </a:solidFill>
                <a:latin typeface="+mj-lt"/>
                <a:sym typeface="Arial"/>
              </a:rPr>
              <a:t>TS. HOÀNG THỊ MAI</a:t>
            </a:r>
            <a:endParaRPr sz="2000">
              <a:solidFill>
                <a:schemeClr val="dk1"/>
              </a:solidFill>
              <a:latin typeface="+mj-lt"/>
              <a:sym typeface="Arial"/>
            </a:endParaRPr>
          </a:p>
        </p:txBody>
      </p:sp>
      <p:sp>
        <p:nvSpPr>
          <p:cNvPr id="131" name="Google Shape;131;p2"/>
          <p:cNvSpPr/>
          <p:nvPr/>
        </p:nvSpPr>
        <p:spPr>
          <a:xfrm>
            <a:off x="11353800" y="6046470"/>
            <a:ext cx="788670" cy="7886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800" b="1">
                <a:solidFill>
                  <a:srgbClr val="00B050"/>
                </a:solidFill>
                <a:latin typeface="Arial"/>
                <a:ea typeface="Arial"/>
                <a:cs typeface="Arial"/>
                <a:sym typeface="Arial"/>
              </a:rPr>
              <a:t>2</a:t>
            </a:fld>
            <a:endParaRPr sz="1800">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3"/>
          <p:cNvSpPr txBox="1">
            <a:spLocks noGrp="1"/>
          </p:cNvSpPr>
          <p:nvPr>
            <p:ph type="body" idx="1"/>
          </p:nvPr>
        </p:nvSpPr>
        <p:spPr>
          <a:xfrm>
            <a:off x="309402" y="339509"/>
            <a:ext cx="11573197" cy="724247"/>
          </a:xfrm>
          <a:prstGeom prst="rect">
            <a:avLst/>
          </a:prstGeom>
          <a:noFill/>
          <a:ln>
            <a:noFill/>
          </a:ln>
        </p:spPr>
        <p:txBody>
          <a:bodyPr spcFirstLastPara="1" wrap="square" lIns="91425" tIns="45700" rIns="91425" bIns="45700" anchor="ctr" anchorCtr="0">
            <a:normAutofit/>
          </a:bodyPr>
          <a:lstStyle/>
          <a:p>
            <a:pPr marL="0" lvl="0" indent="0" algn="ctr" rtl="0">
              <a:lnSpc>
                <a:spcPct val="80000"/>
              </a:lnSpc>
              <a:spcBef>
                <a:spcPts val="0"/>
              </a:spcBef>
              <a:spcAft>
                <a:spcPts val="0"/>
              </a:spcAft>
              <a:buClr>
                <a:srgbClr val="0088CF"/>
              </a:buClr>
              <a:buSzPts val="4995"/>
              <a:buNone/>
            </a:pPr>
            <a:r>
              <a:rPr lang="en-US" sz="4995" b="1"/>
              <a:t>1. QUAN ĐIỂM BIÊN SOẠN</a:t>
            </a:r>
            <a:endParaRPr sz="4995"/>
          </a:p>
        </p:txBody>
      </p:sp>
      <p:sp>
        <p:nvSpPr>
          <p:cNvPr id="137" name="Google Shape;137;p3"/>
          <p:cNvSpPr/>
          <p:nvPr/>
        </p:nvSpPr>
        <p:spPr>
          <a:xfrm>
            <a:off x="2914304" y="1436913"/>
            <a:ext cx="4552911" cy="4767944"/>
          </a:xfrm>
          <a:prstGeom prst="roundRect">
            <a:avLst>
              <a:gd name="adj" fmla="val 11440"/>
            </a:avLst>
          </a:prstGeom>
          <a:solidFill>
            <a:srgbClr val="AF011E">
              <a:alpha val="89803"/>
            </a:srgbClr>
          </a:solidFill>
          <a:ln w="12700" cap="flat" cmpd="sng">
            <a:solidFill>
              <a:srgbClr val="F6E5CE">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223287" y="2062974"/>
            <a:ext cx="2603929" cy="1384710"/>
          </a:xfrm>
          <a:prstGeom prst="round2SameRect">
            <a:avLst>
              <a:gd name="adj1" fmla="val 16667"/>
              <a:gd name="adj2" fmla="val 0"/>
            </a:avLst>
          </a:prstGeom>
          <a:solidFill>
            <a:srgbClr val="33A2DB"/>
          </a:solidFill>
          <a:ln>
            <a:noFill/>
          </a:ln>
        </p:spPr>
        <p:txBody>
          <a:bodyPr spcFirstLastPara="1" wrap="square" lIns="170675" tIns="170675" rIns="170675" bIns="170675" anchor="t"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1. Đáp ứng các yêu cầu chung đối với SGK mới</a:t>
            </a:r>
            <a:endParaRPr/>
          </a:p>
        </p:txBody>
      </p:sp>
      <p:sp>
        <p:nvSpPr>
          <p:cNvPr id="141" name="Google Shape;141;p3"/>
          <p:cNvSpPr/>
          <p:nvPr/>
        </p:nvSpPr>
        <p:spPr>
          <a:xfrm>
            <a:off x="222314" y="4134934"/>
            <a:ext cx="2604902" cy="1384710"/>
          </a:xfrm>
          <a:prstGeom prst="round2SameRect">
            <a:avLst>
              <a:gd name="adj1" fmla="val 16667"/>
              <a:gd name="adj2" fmla="val 0"/>
            </a:avLst>
          </a:prstGeom>
          <a:solidFill>
            <a:srgbClr val="33A2DB"/>
          </a:solidFill>
          <a:ln>
            <a:noFill/>
          </a:ln>
        </p:spPr>
        <p:txBody>
          <a:bodyPr spcFirstLastPara="1" wrap="square" lIns="170675" tIns="170675" rIns="170675" bIns="170675" anchor="t" anchorCtr="0">
            <a:noAutofit/>
          </a:bodyPr>
          <a:lstStyle/>
          <a:p>
            <a:pPr marL="0" marR="0" lvl="0" indent="0" algn="ctr" rtl="0">
              <a:lnSpc>
                <a:spcPct val="100000"/>
              </a:lnSpc>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2. Định hướng</a:t>
            </a:r>
            <a:endParaRPr sz="2400">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Kết nối tri thức với cuộc sống</a:t>
            </a:r>
            <a:endParaRPr sz="2400">
              <a:solidFill>
                <a:schemeClr val="lt1"/>
              </a:solidFill>
              <a:latin typeface="Arial"/>
              <a:ea typeface="Arial"/>
              <a:cs typeface="Arial"/>
              <a:sym typeface="Arial"/>
            </a:endParaRPr>
          </a:p>
        </p:txBody>
      </p:sp>
      <p:sp>
        <p:nvSpPr>
          <p:cNvPr id="142" name="Google Shape;142;p3"/>
          <p:cNvSpPr/>
          <p:nvPr/>
        </p:nvSpPr>
        <p:spPr>
          <a:xfrm>
            <a:off x="7598822" y="4127566"/>
            <a:ext cx="2636530" cy="1750779"/>
          </a:xfrm>
          <a:prstGeom prst="round2SameRect">
            <a:avLst>
              <a:gd name="adj1" fmla="val 16667"/>
              <a:gd name="adj2" fmla="val 0"/>
            </a:avLst>
          </a:prstGeom>
          <a:solidFill>
            <a:srgbClr val="33A2DB"/>
          </a:solidFill>
          <a:ln>
            <a:noFill/>
          </a:ln>
        </p:spPr>
        <p:txBody>
          <a:bodyPr spcFirstLastPara="1" wrap="square" lIns="170675" tIns="170675" rIns="170675" bIns="170675" anchor="t"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4. Hỗ trợ đổi mới phương pháp và hình thức tổ chức dạy học</a:t>
            </a:r>
            <a:endParaRPr sz="2400">
              <a:solidFill>
                <a:schemeClr val="lt1"/>
              </a:solidFill>
              <a:latin typeface="Arial"/>
              <a:ea typeface="Arial"/>
              <a:cs typeface="Arial"/>
              <a:sym typeface="Arial"/>
            </a:endParaRPr>
          </a:p>
        </p:txBody>
      </p:sp>
      <p:sp>
        <p:nvSpPr>
          <p:cNvPr id="144" name="Google Shape;144;p3"/>
          <p:cNvSpPr/>
          <p:nvPr/>
        </p:nvSpPr>
        <p:spPr>
          <a:xfrm>
            <a:off x="7576075" y="2136627"/>
            <a:ext cx="2659276" cy="1355921"/>
          </a:xfrm>
          <a:prstGeom prst="round2SameRect">
            <a:avLst>
              <a:gd name="adj1" fmla="val 16667"/>
              <a:gd name="adj2" fmla="val 0"/>
            </a:avLst>
          </a:prstGeom>
          <a:solidFill>
            <a:srgbClr val="33A2DB"/>
          </a:solidFill>
          <a:ln>
            <a:noFill/>
          </a:ln>
        </p:spPr>
        <p:txBody>
          <a:bodyPr spcFirstLastPara="1" wrap="square" lIns="170675" tIns="170675" rIns="170675" bIns="170675" anchor="t"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3. Kế thừa SGK trong nước và quốc tế</a:t>
            </a:r>
            <a:endParaRPr/>
          </a:p>
        </p:txBody>
      </p:sp>
      <p:sp>
        <p:nvSpPr>
          <p:cNvPr id="12" name="Google Shape;138;p3"/>
          <p:cNvSpPr/>
          <p:nvPr/>
        </p:nvSpPr>
        <p:spPr>
          <a:xfrm>
            <a:off x="3233306" y="1785376"/>
            <a:ext cx="1932050" cy="1855007"/>
          </a:xfrm>
          <a:prstGeom prst="roundRect">
            <a:avLst>
              <a:gd name="adj" fmla="val 10000"/>
            </a:avLst>
          </a:prstGeom>
          <a:blipFill rotWithShape="1">
            <a:blip r:embed="rId3">
              <a:alphaModFix/>
            </a:blip>
            <a:stretch>
              <a:fillRect l="-8487" r="-848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0;p3"/>
          <p:cNvSpPr/>
          <p:nvPr/>
        </p:nvSpPr>
        <p:spPr>
          <a:xfrm>
            <a:off x="3225179" y="3879884"/>
            <a:ext cx="1940177" cy="1855007"/>
          </a:xfrm>
          <a:prstGeom prst="roundRect">
            <a:avLst>
              <a:gd name="adj" fmla="val 10000"/>
            </a:avLst>
          </a:prstGeom>
          <a:blipFill dpi="0" rotWithShape="1">
            <a:blip r:embed="rId4">
              <a:extLst>
                <a:ext uri="{28A0092B-C50C-407E-A947-70E740481C1C}">
                  <a14:useLocalDpi xmlns:a14="http://schemas.microsoft.com/office/drawing/2010/main" val="0"/>
                </a:ext>
              </a:extLst>
            </a:blip>
            <a:srcRect/>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3;p3"/>
          <p:cNvSpPr/>
          <p:nvPr/>
        </p:nvSpPr>
        <p:spPr>
          <a:xfrm>
            <a:off x="5374408" y="3879884"/>
            <a:ext cx="1876746" cy="1855007"/>
          </a:xfrm>
          <a:prstGeom prst="roundRect">
            <a:avLst>
              <a:gd name="adj" fmla="val 10000"/>
            </a:avLst>
          </a:prstGeom>
          <a:blipFill rotWithShape="1">
            <a:blip r:embed="rId5">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3;p3">
            <a:extLst>
              <a:ext uri="{FF2B5EF4-FFF2-40B4-BE49-F238E27FC236}">
                <a16:creationId xmlns="" xmlns:a16="http://schemas.microsoft.com/office/drawing/2014/main" id="{34373D34-2850-43FB-B278-8357E02549CF}"/>
              </a:ext>
            </a:extLst>
          </p:cNvPr>
          <p:cNvSpPr/>
          <p:nvPr/>
        </p:nvSpPr>
        <p:spPr>
          <a:xfrm>
            <a:off x="5374408" y="1785376"/>
            <a:ext cx="1876746" cy="1855007"/>
          </a:xfrm>
          <a:prstGeom prst="roundRect">
            <a:avLst>
              <a:gd name="adj" fmla="val 10000"/>
            </a:avLst>
          </a:prstGeom>
          <a:blipFill dpi="0" rotWithShape="1">
            <a:blip r:embed="rId6">
              <a:extLst>
                <a:ext uri="{28A0092B-C50C-407E-A947-70E740481C1C}">
                  <a14:useLocalDpi xmlns:a14="http://schemas.microsoft.com/office/drawing/2010/main" val="0"/>
                </a:ext>
              </a:extLst>
            </a:blip>
            <a:srcRect/>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4"/>
          <p:cNvSpPr txBox="1">
            <a:spLocks noGrp="1"/>
          </p:cNvSpPr>
          <p:nvPr>
            <p:ph type="title"/>
          </p:nvPr>
        </p:nvSpPr>
        <p:spPr>
          <a:xfrm>
            <a:off x="132442" y="757692"/>
            <a:ext cx="3492501" cy="297610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Tahoma"/>
              <a:buNone/>
            </a:pPr>
            <a:r>
              <a:rPr lang="en-US" b="1" smtClean="0">
                <a:solidFill>
                  <a:schemeClr val="lt1"/>
                </a:solidFill>
              </a:rPr>
              <a:t>Đáp </a:t>
            </a:r>
            <a:r>
              <a:rPr lang="en-US" b="1">
                <a:solidFill>
                  <a:schemeClr val="lt1"/>
                </a:solidFill>
              </a:rPr>
              <a:t>ứng các yêu cầu chung</a:t>
            </a:r>
            <a:endParaRPr b="1">
              <a:solidFill>
                <a:schemeClr val="lt1"/>
              </a:solidFill>
            </a:endParaRPr>
          </a:p>
        </p:txBody>
      </p:sp>
      <p:sp>
        <p:nvSpPr>
          <p:cNvPr id="151" name="Google Shape;151;p4"/>
          <p:cNvSpPr txBox="1">
            <a:spLocks noGrp="1"/>
          </p:cNvSpPr>
          <p:nvPr>
            <p:ph type="body" idx="4294967295"/>
          </p:nvPr>
        </p:nvSpPr>
        <p:spPr>
          <a:xfrm>
            <a:off x="3875312" y="648835"/>
            <a:ext cx="8066315" cy="4418013"/>
          </a:xfrm>
          <a:prstGeom prst="rect">
            <a:avLst/>
          </a:prstGeom>
          <a:noFill/>
          <a:ln>
            <a:noFill/>
          </a:ln>
        </p:spPr>
        <p:txBody>
          <a:bodyPr spcFirstLastPara="1" wrap="square" lIns="91425" tIns="45700" rIns="91425" bIns="45700" anchor="t" anchorCtr="0">
            <a:noAutofit/>
          </a:bodyPr>
          <a:lstStyle/>
          <a:p>
            <a:pPr marL="228600" lvl="0" indent="-228600" algn="just">
              <a:lnSpc>
                <a:spcPct val="110000"/>
              </a:lnSpc>
              <a:spcBef>
                <a:spcPts val="0"/>
              </a:spcBef>
              <a:buClr>
                <a:srgbClr val="00B050"/>
              </a:buClr>
            </a:pPr>
            <a:r>
              <a:rPr lang="vi-VN">
                <a:solidFill>
                  <a:srgbClr val="00B050"/>
                </a:solidFill>
              </a:rPr>
              <a:t>Tuân thủ định hướng đổi mới giáo dục </a:t>
            </a:r>
            <a:r>
              <a:rPr lang="vi-VN"/>
              <a:t>phổ thông. Chuyển trọng tâm từ truyền thụ kiến thức sang giúp HS hình thành, phát triển toàn diện phẩm chất và năng lực. </a:t>
            </a:r>
          </a:p>
          <a:p>
            <a:pPr marL="228600" lvl="0" indent="-228600" algn="just">
              <a:lnSpc>
                <a:spcPct val="110000"/>
              </a:lnSpc>
              <a:spcBef>
                <a:spcPts val="1200"/>
              </a:spcBef>
              <a:buClr>
                <a:srgbClr val="00B050"/>
              </a:buClr>
            </a:pPr>
            <a:r>
              <a:rPr lang="vi-VN">
                <a:solidFill>
                  <a:srgbClr val="00B050"/>
                </a:solidFill>
              </a:rPr>
              <a:t>Bám sát Chương trình </a:t>
            </a:r>
            <a:r>
              <a:rPr lang="vi-VN"/>
              <a:t>giáo dục phổ thông được ban hành theo Thông tư số 32/2018/TT-BGDĐT.</a:t>
            </a:r>
          </a:p>
          <a:p>
            <a:pPr marL="228600" lvl="0" indent="-228600" algn="just">
              <a:lnSpc>
                <a:spcPct val="110000"/>
              </a:lnSpc>
              <a:spcBef>
                <a:spcPts val="1200"/>
              </a:spcBef>
              <a:buClr>
                <a:srgbClr val="00B050"/>
              </a:buClr>
            </a:pPr>
            <a:r>
              <a:rPr lang="vi-VN">
                <a:solidFill>
                  <a:srgbClr val="00B050"/>
                </a:solidFill>
              </a:rPr>
              <a:t>Bám sát Thông tư số 33/2017/TT-BGDĐT </a:t>
            </a:r>
            <a:r>
              <a:rPr lang="vi-VN"/>
              <a:t>(quy định các tiêu chuẩn, quy trình biên soạn SGK).</a:t>
            </a:r>
          </a:p>
        </p:txBody>
      </p:sp>
      <p:sp>
        <p:nvSpPr>
          <p:cNvPr id="4" name="Google Shape;273;p10"/>
          <p:cNvSpPr/>
          <p:nvPr/>
        </p:nvSpPr>
        <p:spPr>
          <a:xfrm>
            <a:off x="1409738" y="-4691"/>
            <a:ext cx="648072" cy="64807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5" name="Google Shape;274;p10"/>
          <p:cNvSpPr txBox="1"/>
          <p:nvPr/>
        </p:nvSpPr>
        <p:spPr>
          <a:xfrm>
            <a:off x="1400744" y="16420"/>
            <a:ext cx="62034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38B1E5"/>
                </a:solidFill>
                <a:latin typeface="Arial"/>
                <a:ea typeface="Arial"/>
                <a:cs typeface="Arial"/>
                <a:sym typeface="Arial"/>
              </a:rPr>
              <a:t>1</a:t>
            </a:r>
            <a:endParaRPr sz="2400" b="1">
              <a:solidFill>
                <a:srgbClr val="38B1E5"/>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5"/>
          <p:cNvSpPr txBox="1">
            <a:spLocks noGrp="1"/>
          </p:cNvSpPr>
          <p:nvPr>
            <p:ph type="title"/>
          </p:nvPr>
        </p:nvSpPr>
        <p:spPr>
          <a:xfrm>
            <a:off x="0" y="671513"/>
            <a:ext cx="3483429" cy="393314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Tahoma"/>
              <a:buNone/>
            </a:pPr>
            <a:r>
              <a:rPr lang="en-US" b="1" smtClean="0">
                <a:solidFill>
                  <a:schemeClr val="lt1"/>
                </a:solidFill>
              </a:rPr>
              <a:t>Định </a:t>
            </a:r>
            <a:r>
              <a:rPr lang="en-US" b="1">
                <a:solidFill>
                  <a:schemeClr val="lt1"/>
                </a:solidFill>
              </a:rPr>
              <a:t>hướng </a:t>
            </a:r>
            <a:r>
              <a:rPr lang="en-US" b="1">
                <a:solidFill>
                  <a:srgbClr val="FFFF00"/>
                </a:solidFill>
              </a:rPr>
              <a:t>Kết nối tri thức với cuộc sống</a:t>
            </a:r>
            <a:endParaRPr/>
          </a:p>
        </p:txBody>
      </p:sp>
      <p:sp>
        <p:nvSpPr>
          <p:cNvPr id="157" name="Google Shape;157;p5"/>
          <p:cNvSpPr txBox="1">
            <a:spLocks noGrp="1"/>
          </p:cNvSpPr>
          <p:nvPr>
            <p:ph type="body" idx="4294967295"/>
          </p:nvPr>
        </p:nvSpPr>
        <p:spPr>
          <a:xfrm>
            <a:off x="4201257" y="358435"/>
            <a:ext cx="6956600" cy="2279650"/>
          </a:xfrm>
          <a:prstGeom prst="rect">
            <a:avLst/>
          </a:prstGeom>
          <a:noFill/>
          <a:ln>
            <a:noFill/>
          </a:ln>
        </p:spPr>
        <p:txBody>
          <a:bodyPr spcFirstLastPara="1" wrap="square" lIns="91425" tIns="45700" rIns="91425" bIns="45700" anchor="t" anchorCtr="0">
            <a:normAutofit/>
          </a:bodyPr>
          <a:lstStyle/>
          <a:p>
            <a:pPr marL="228600" lvl="0" indent="-228600" algn="just" rtl="0">
              <a:lnSpc>
                <a:spcPct val="100000"/>
              </a:lnSpc>
              <a:spcBef>
                <a:spcPts val="0"/>
              </a:spcBef>
              <a:spcAft>
                <a:spcPts val="0"/>
              </a:spcAft>
              <a:buClr>
                <a:schemeClr val="dk1"/>
              </a:buClr>
              <a:buSzPts val="2800"/>
              <a:buChar char="•"/>
            </a:pPr>
            <a:r>
              <a:rPr lang="en-US"/>
              <a:t>Học để giải quyết vấn đề.</a:t>
            </a:r>
            <a:endParaRPr/>
          </a:p>
          <a:p>
            <a:pPr marL="228600" lvl="0" indent="-228600" algn="just" rtl="0">
              <a:lnSpc>
                <a:spcPct val="100000"/>
              </a:lnSpc>
              <a:spcBef>
                <a:spcPts val="0"/>
              </a:spcBef>
              <a:spcAft>
                <a:spcPts val="0"/>
              </a:spcAft>
              <a:buClr>
                <a:schemeClr val="dk1"/>
              </a:buClr>
              <a:buSzPts val="2800"/>
              <a:buChar char="•"/>
            </a:pPr>
            <a:r>
              <a:rPr lang="en-US"/>
              <a:t>Lấy thực tiễn cuộc sống làm chất liệu xây dựng tri thức. </a:t>
            </a:r>
            <a:endParaRPr/>
          </a:p>
          <a:p>
            <a:pPr marL="228600" lvl="0" indent="-228600" algn="just" rtl="0">
              <a:lnSpc>
                <a:spcPct val="100000"/>
              </a:lnSpc>
              <a:spcBef>
                <a:spcPts val="0"/>
              </a:spcBef>
              <a:spcAft>
                <a:spcPts val="0"/>
              </a:spcAft>
              <a:buClr>
                <a:schemeClr val="dk1"/>
              </a:buClr>
              <a:buSzPts val="2800"/>
              <a:buChar char="•"/>
            </a:pPr>
            <a:r>
              <a:rPr lang="en-US"/>
              <a:t>Ứng dụng tri thức vào thực tế cuộc sống. </a:t>
            </a:r>
            <a:endParaRPr/>
          </a:p>
          <a:p>
            <a:pPr marL="228600" lvl="0" indent="-50800" algn="l" rtl="0">
              <a:lnSpc>
                <a:spcPct val="100000"/>
              </a:lnSpc>
              <a:spcBef>
                <a:spcPts val="0"/>
              </a:spcBef>
              <a:spcAft>
                <a:spcPts val="0"/>
              </a:spcAft>
              <a:buClr>
                <a:schemeClr val="dk1"/>
              </a:buClr>
              <a:buSzPts val="2800"/>
              <a:buNone/>
            </a:pPr>
            <a:endParaRPr/>
          </a:p>
          <a:p>
            <a:pPr marL="685800" lvl="1" indent="-76200" algn="just" rtl="0">
              <a:lnSpc>
                <a:spcPct val="90000"/>
              </a:lnSpc>
              <a:spcBef>
                <a:spcPts val="0"/>
              </a:spcBef>
              <a:spcAft>
                <a:spcPts val="0"/>
              </a:spcAft>
              <a:buClr>
                <a:schemeClr val="dk1"/>
              </a:buClr>
              <a:buSzPts val="2400"/>
              <a:buNone/>
            </a:pPr>
            <a:endParaRPr/>
          </a:p>
        </p:txBody>
      </p:sp>
      <p:sp>
        <p:nvSpPr>
          <p:cNvPr id="6" name="Google Shape;273;p10"/>
          <p:cNvSpPr/>
          <p:nvPr/>
        </p:nvSpPr>
        <p:spPr>
          <a:xfrm>
            <a:off x="1409738" y="-4691"/>
            <a:ext cx="648072" cy="64807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7" name="Google Shape;274;p10"/>
          <p:cNvSpPr txBox="1"/>
          <p:nvPr/>
        </p:nvSpPr>
        <p:spPr>
          <a:xfrm>
            <a:off x="1400744" y="16420"/>
            <a:ext cx="62034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smtClean="0">
                <a:solidFill>
                  <a:srgbClr val="38B1E5"/>
                </a:solidFill>
                <a:latin typeface="Arial"/>
                <a:ea typeface="Arial"/>
                <a:cs typeface="Arial"/>
                <a:sym typeface="Arial"/>
              </a:rPr>
              <a:t>2</a:t>
            </a:r>
            <a:endParaRPr sz="2400" b="1">
              <a:solidFill>
                <a:srgbClr val="38B1E5"/>
              </a:solidFill>
              <a:latin typeface="Arial"/>
              <a:ea typeface="Arial"/>
              <a:cs typeface="Arial"/>
              <a:sym typeface="Arial"/>
            </a:endParaRPr>
          </a:p>
        </p:txBody>
      </p:sp>
      <p:pic>
        <p:nvPicPr>
          <p:cNvPr id="2" name="Picture 1"/>
          <p:cNvPicPr>
            <a:picLocks noChangeAspect="1"/>
          </p:cNvPicPr>
          <p:nvPr/>
        </p:nvPicPr>
        <p:blipFill>
          <a:blip r:embed="rId3">
            <a:alphaModFix/>
          </a:blip>
          <a:stretch>
            <a:fillRect/>
          </a:stretch>
        </p:blipFill>
        <p:spPr>
          <a:xfrm>
            <a:off x="6715288" y="2197410"/>
            <a:ext cx="4455318" cy="1438156"/>
          </a:xfrm>
          <a:prstGeom prst="roundRect">
            <a:avLst>
              <a:gd name="adj" fmla="val 8594"/>
            </a:avLst>
          </a:prstGeom>
          <a:solidFill>
            <a:srgbClr val="ECECEC"/>
          </a:solidFill>
          <a:ln>
            <a:solidFill>
              <a:srgbClr val="00B0F0"/>
            </a:solidFill>
          </a:ln>
          <a:effectLst>
            <a:outerShdw blurRad="50800" dist="38100" dir="2700000" algn="tl" rotWithShape="0">
              <a:prstClr val="black">
                <a:alpha val="40000"/>
              </a:prstClr>
            </a:outerShdw>
          </a:effectLst>
        </p:spPr>
      </p:pic>
      <p:pic>
        <p:nvPicPr>
          <p:cNvPr id="159" name="Google Shape;159;p5"/>
          <p:cNvPicPr preferRelativeResize="0"/>
          <p:nvPr/>
        </p:nvPicPr>
        <p:blipFill rotWithShape="1">
          <a:blip r:embed="rId4">
            <a:alphaModFix/>
          </a:blip>
          <a:srcRect/>
          <a:stretch/>
        </p:blipFill>
        <p:spPr>
          <a:xfrm>
            <a:off x="4090141" y="3723701"/>
            <a:ext cx="4226839" cy="2616021"/>
          </a:xfrm>
          <a:prstGeom prst="roundRect">
            <a:avLst>
              <a:gd name="adj" fmla="val 8594"/>
            </a:avLst>
          </a:prstGeom>
          <a:solidFill>
            <a:srgbClr val="ECECEC"/>
          </a:solidFill>
          <a:ln>
            <a:solidFill>
              <a:srgbClr val="00B0F0"/>
            </a:solidFill>
          </a:ln>
          <a:effectLst>
            <a:outerShdw blurRad="50800" dist="38100" dir="2700000" algn="tl" rotWithShape="0">
              <a:prstClr val="black">
                <a:alpha val="40000"/>
              </a:prst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6"/>
          <p:cNvSpPr/>
          <p:nvPr/>
        </p:nvSpPr>
        <p:spPr>
          <a:xfrm>
            <a:off x="3962400" y="2985178"/>
            <a:ext cx="7641772" cy="2504783"/>
          </a:xfrm>
          <a:prstGeom prst="roundRect">
            <a:avLst>
              <a:gd name="adj" fmla="val 11440"/>
            </a:avLst>
          </a:prstGeom>
          <a:solidFill>
            <a:srgbClr val="F6E5CE">
              <a:alpha val="89803"/>
            </a:srgbClr>
          </a:solidFill>
          <a:ln w="12700" cap="flat" cmpd="sng">
            <a:solidFill>
              <a:schemeClr val="lt1">
                <a:alpha val="89803"/>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txBox="1">
            <a:spLocks noGrp="1"/>
          </p:cNvSpPr>
          <p:nvPr>
            <p:ph type="title"/>
          </p:nvPr>
        </p:nvSpPr>
        <p:spPr>
          <a:xfrm>
            <a:off x="203112" y="764343"/>
            <a:ext cx="3366353" cy="4460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Tahoma"/>
              <a:buNone/>
            </a:pPr>
            <a:r>
              <a:rPr lang="en-US" b="1" smtClean="0">
                <a:solidFill>
                  <a:schemeClr val="lt1"/>
                </a:solidFill>
              </a:rPr>
              <a:t>Hỗ </a:t>
            </a:r>
            <a:r>
              <a:rPr lang="en-US" b="1">
                <a:solidFill>
                  <a:schemeClr val="lt1"/>
                </a:solidFill>
              </a:rPr>
              <a:t>trợ đổi mới </a:t>
            </a:r>
            <a:r>
              <a:rPr lang="en-US" b="1" smtClean="0">
                <a:solidFill>
                  <a:schemeClr val="lt1"/>
                </a:solidFill>
              </a:rPr>
              <a:t>phương pháp </a:t>
            </a:r>
            <a:r>
              <a:rPr lang="en-US" b="1">
                <a:solidFill>
                  <a:schemeClr val="lt1"/>
                </a:solidFill>
              </a:rPr>
              <a:t>và hình thức tổ chức dạy học</a:t>
            </a:r>
            <a:endParaRPr/>
          </a:p>
        </p:txBody>
      </p:sp>
      <p:sp>
        <p:nvSpPr>
          <p:cNvPr id="166" name="Google Shape;166;p6"/>
          <p:cNvSpPr txBox="1">
            <a:spLocks noGrp="1"/>
          </p:cNvSpPr>
          <p:nvPr>
            <p:ph type="body" idx="4294967295"/>
          </p:nvPr>
        </p:nvSpPr>
        <p:spPr>
          <a:xfrm>
            <a:off x="3962400" y="379639"/>
            <a:ext cx="8098972" cy="2461532"/>
          </a:xfrm>
          <a:prstGeom prst="rect">
            <a:avLst/>
          </a:prstGeom>
          <a:noFill/>
          <a:ln>
            <a:noFill/>
          </a:ln>
        </p:spPr>
        <p:txBody>
          <a:bodyPr spcFirstLastPara="1" wrap="square" lIns="91425" tIns="45700" rIns="91425" bIns="45700" anchor="t" anchorCtr="0">
            <a:normAutofit/>
          </a:bodyPr>
          <a:lstStyle/>
          <a:p>
            <a:pPr marL="228600" lvl="0" indent="-228600" algn="just" rtl="0">
              <a:lnSpc>
                <a:spcPct val="100000"/>
              </a:lnSpc>
              <a:spcBef>
                <a:spcPts val="0"/>
              </a:spcBef>
              <a:spcAft>
                <a:spcPts val="0"/>
              </a:spcAft>
              <a:buClr>
                <a:schemeClr val="dk1"/>
              </a:buClr>
              <a:buSzPts val="2800"/>
              <a:buChar char="•"/>
            </a:pPr>
            <a:r>
              <a:rPr lang="en-US" smtClean="0"/>
              <a:t>Việc dạy </a:t>
            </a:r>
            <a:r>
              <a:rPr lang="en-US"/>
              <a:t>học được thực hiện bằng các hoạt động đa dạng. </a:t>
            </a:r>
            <a:endParaRPr/>
          </a:p>
          <a:p>
            <a:pPr marL="228600" lvl="0" indent="-228600" algn="just" rtl="0">
              <a:lnSpc>
                <a:spcPct val="100000"/>
              </a:lnSpc>
              <a:spcBef>
                <a:spcPts val="0"/>
              </a:spcBef>
              <a:spcAft>
                <a:spcPts val="0"/>
              </a:spcAft>
              <a:buClr>
                <a:schemeClr val="dk1"/>
              </a:buClr>
              <a:buSzPts val="2800"/>
              <a:buChar char="•"/>
            </a:pPr>
            <a:r>
              <a:rPr lang="en-US"/>
              <a:t>Tạo điều kiện xây dựng môi trường học tập cộng tác.</a:t>
            </a:r>
            <a:endParaRPr/>
          </a:p>
          <a:p>
            <a:pPr marL="228600" lvl="0" indent="-228600" algn="just" rtl="0">
              <a:lnSpc>
                <a:spcPct val="100000"/>
              </a:lnSpc>
              <a:spcBef>
                <a:spcPts val="0"/>
              </a:spcBef>
              <a:spcAft>
                <a:spcPts val="0"/>
              </a:spcAft>
              <a:buClr>
                <a:schemeClr val="dk1"/>
              </a:buClr>
              <a:buSzPts val="2800"/>
              <a:buChar char="•"/>
            </a:pPr>
            <a:r>
              <a:rPr lang="en-US"/>
              <a:t>Gắn kết sản phẩm học tập với mục tiêu bài học.</a:t>
            </a:r>
            <a:endParaRPr/>
          </a:p>
          <a:p>
            <a:pPr marL="457200" lvl="1" indent="0" algn="just" rtl="0">
              <a:lnSpc>
                <a:spcPct val="90000"/>
              </a:lnSpc>
              <a:spcBef>
                <a:spcPts val="500"/>
              </a:spcBef>
              <a:spcAft>
                <a:spcPts val="0"/>
              </a:spcAft>
              <a:buClr>
                <a:schemeClr val="dk1"/>
              </a:buClr>
              <a:buSzPts val="2400"/>
              <a:buNone/>
            </a:pPr>
            <a:endParaRPr/>
          </a:p>
        </p:txBody>
      </p:sp>
      <p:sp>
        <p:nvSpPr>
          <p:cNvPr id="168" name="Google Shape;168;p6"/>
          <p:cNvSpPr/>
          <p:nvPr/>
        </p:nvSpPr>
        <p:spPr>
          <a:xfrm>
            <a:off x="8112590" y="3217006"/>
            <a:ext cx="3186782" cy="2092051"/>
          </a:xfrm>
          <a:prstGeom prst="roundRect">
            <a:avLst>
              <a:gd name="adj" fmla="val 10000"/>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4"/>
          <a:stretch>
            <a:fillRect/>
          </a:stretch>
        </p:blipFill>
        <p:spPr>
          <a:xfrm>
            <a:off x="4298755" y="3217006"/>
            <a:ext cx="3187740" cy="2105890"/>
          </a:xfrm>
          <a:prstGeom prst="rect">
            <a:avLst/>
          </a:prstGeom>
        </p:spPr>
      </p:pic>
      <p:sp>
        <p:nvSpPr>
          <p:cNvPr id="8" name="Google Shape;273;p10"/>
          <p:cNvSpPr/>
          <p:nvPr/>
        </p:nvSpPr>
        <p:spPr>
          <a:xfrm>
            <a:off x="1409738" y="-4691"/>
            <a:ext cx="648072" cy="64807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9" name="Google Shape;274;p10"/>
          <p:cNvSpPr txBox="1"/>
          <p:nvPr/>
        </p:nvSpPr>
        <p:spPr>
          <a:xfrm>
            <a:off x="1400744" y="16420"/>
            <a:ext cx="62034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smtClean="0">
                <a:solidFill>
                  <a:srgbClr val="38B1E5"/>
                </a:solidFill>
                <a:latin typeface="Arial"/>
                <a:ea typeface="Arial"/>
                <a:cs typeface="Arial"/>
                <a:sym typeface="Arial"/>
              </a:rPr>
              <a:t>3</a:t>
            </a:r>
            <a:endParaRPr sz="2400" b="1">
              <a:solidFill>
                <a:srgbClr val="38B1E5"/>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grpSp>
        <p:nvGrpSpPr>
          <p:cNvPr id="9" name="Group 8"/>
          <p:cNvGrpSpPr/>
          <p:nvPr/>
        </p:nvGrpSpPr>
        <p:grpSpPr>
          <a:xfrm>
            <a:off x="1123720" y="1378558"/>
            <a:ext cx="6166649" cy="4535480"/>
            <a:chOff x="1123720" y="1378558"/>
            <a:chExt cx="6166649" cy="4535480"/>
          </a:xfrm>
        </p:grpSpPr>
        <p:pic>
          <p:nvPicPr>
            <p:cNvPr id="2" name="Picture 1"/>
            <p:cNvPicPr>
              <a:picLocks noChangeAspect="1"/>
            </p:cNvPicPr>
            <p:nvPr/>
          </p:nvPicPr>
          <p:blipFill rotWithShape="1">
            <a:blip r:embed="rId3"/>
            <a:srcRect l="5941"/>
            <a:stretch/>
          </p:blipFill>
          <p:spPr>
            <a:xfrm>
              <a:off x="1123720" y="1378558"/>
              <a:ext cx="5521445" cy="2653602"/>
            </a:xfrm>
            <a:prstGeom prst="rect">
              <a:avLst/>
            </a:prstGeom>
          </p:spPr>
        </p:pic>
        <p:pic>
          <p:nvPicPr>
            <p:cNvPr id="3" name="Picture 2"/>
            <p:cNvPicPr>
              <a:picLocks noChangeAspect="1"/>
            </p:cNvPicPr>
            <p:nvPr/>
          </p:nvPicPr>
          <p:blipFill rotWithShape="1">
            <a:blip r:embed="rId4"/>
            <a:srcRect l="3322"/>
            <a:stretch/>
          </p:blipFill>
          <p:spPr>
            <a:xfrm>
              <a:off x="1123720" y="2028938"/>
              <a:ext cx="5981475" cy="2904599"/>
            </a:xfrm>
            <a:prstGeom prst="rect">
              <a:avLst/>
            </a:prstGeom>
          </p:spPr>
        </p:pic>
        <p:pic>
          <p:nvPicPr>
            <p:cNvPr id="5" name="Picture 4"/>
            <p:cNvPicPr>
              <a:picLocks noChangeAspect="1"/>
            </p:cNvPicPr>
            <p:nvPr/>
          </p:nvPicPr>
          <p:blipFill rotWithShape="1">
            <a:blip r:embed="rId5"/>
            <a:srcRect l="5066"/>
            <a:stretch/>
          </p:blipFill>
          <p:spPr>
            <a:xfrm>
              <a:off x="1123720" y="2556842"/>
              <a:ext cx="6122582" cy="2702528"/>
            </a:xfrm>
            <a:prstGeom prst="rect">
              <a:avLst/>
            </a:prstGeom>
          </p:spPr>
        </p:pic>
        <p:pic>
          <p:nvPicPr>
            <p:cNvPr id="4" name="Picture 3"/>
            <p:cNvPicPr>
              <a:picLocks noChangeAspect="1"/>
            </p:cNvPicPr>
            <p:nvPr/>
          </p:nvPicPr>
          <p:blipFill rotWithShape="1">
            <a:blip r:embed="rId6"/>
            <a:srcRect l="4535" b="63848"/>
            <a:stretch/>
          </p:blipFill>
          <p:spPr>
            <a:xfrm>
              <a:off x="1123720" y="3501347"/>
              <a:ext cx="5950949" cy="903380"/>
            </a:xfrm>
            <a:prstGeom prst="rect">
              <a:avLst/>
            </a:prstGeom>
          </p:spPr>
        </p:pic>
        <p:pic>
          <p:nvPicPr>
            <p:cNvPr id="6" name="Picture 5"/>
            <p:cNvPicPr>
              <a:picLocks noChangeAspect="1"/>
            </p:cNvPicPr>
            <p:nvPr/>
          </p:nvPicPr>
          <p:blipFill rotWithShape="1">
            <a:blip r:embed="rId7"/>
            <a:srcRect l="4383" b="70013"/>
            <a:stretch/>
          </p:blipFill>
          <p:spPr>
            <a:xfrm>
              <a:off x="1123720" y="4335978"/>
              <a:ext cx="6166649" cy="729761"/>
            </a:xfrm>
            <a:prstGeom prst="rect">
              <a:avLst/>
            </a:prstGeom>
          </p:spPr>
        </p:pic>
        <p:pic>
          <p:nvPicPr>
            <p:cNvPr id="7" name="Picture 6"/>
            <p:cNvPicPr>
              <a:picLocks noChangeAspect="1"/>
            </p:cNvPicPr>
            <p:nvPr/>
          </p:nvPicPr>
          <p:blipFill rotWithShape="1">
            <a:blip r:embed="rId8"/>
            <a:srcRect l="5237" b="65690"/>
            <a:stretch/>
          </p:blipFill>
          <p:spPr>
            <a:xfrm>
              <a:off x="1123720" y="4995535"/>
              <a:ext cx="6111565" cy="918503"/>
            </a:xfrm>
            <a:prstGeom prst="rect">
              <a:avLst/>
            </a:prstGeom>
          </p:spPr>
        </p:pic>
      </p:grpSp>
      <p:sp>
        <p:nvSpPr>
          <p:cNvPr id="174" name="Google Shape;174;p7"/>
          <p:cNvSpPr txBox="1">
            <a:spLocks noGrp="1"/>
          </p:cNvSpPr>
          <p:nvPr>
            <p:ph type="body" idx="1"/>
          </p:nvPr>
        </p:nvSpPr>
        <p:spPr>
          <a:xfrm>
            <a:off x="309402" y="339509"/>
            <a:ext cx="11573197" cy="724247"/>
          </a:xfrm>
          <a:prstGeom prst="rect">
            <a:avLst/>
          </a:prstGeom>
          <a:noFill/>
          <a:ln>
            <a:noFill/>
          </a:ln>
        </p:spPr>
        <p:txBody>
          <a:bodyPr spcFirstLastPara="1" wrap="square" lIns="91425" tIns="45700" rIns="91425" bIns="45700" anchor="ctr" anchorCtr="0">
            <a:normAutofit/>
          </a:bodyPr>
          <a:lstStyle/>
          <a:p>
            <a:pPr marL="0" lvl="0" indent="0" algn="ctr" rtl="0">
              <a:lnSpc>
                <a:spcPct val="80000"/>
              </a:lnSpc>
              <a:spcBef>
                <a:spcPts val="0"/>
              </a:spcBef>
              <a:spcAft>
                <a:spcPts val="0"/>
              </a:spcAft>
              <a:buClr>
                <a:srgbClr val="0088CF"/>
              </a:buClr>
              <a:buSzPts val="4995"/>
              <a:buNone/>
            </a:pPr>
            <a:r>
              <a:rPr lang="en-US" sz="4995" b="1"/>
              <a:t>2. CẤU TRÚC SÁCH</a:t>
            </a:r>
            <a:endParaRPr sz="4995"/>
          </a:p>
        </p:txBody>
      </p:sp>
      <p:sp>
        <p:nvSpPr>
          <p:cNvPr id="175" name="Google Shape;175;p7"/>
          <p:cNvSpPr/>
          <p:nvPr/>
        </p:nvSpPr>
        <p:spPr>
          <a:xfrm>
            <a:off x="7235285" y="2342482"/>
            <a:ext cx="4769426" cy="2677656"/>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Arial"/>
                <a:ea typeface="Arial"/>
                <a:cs typeface="Arial"/>
                <a:sym typeface="Arial"/>
              </a:rPr>
              <a:t>Số trang: </a:t>
            </a:r>
            <a:r>
              <a:rPr lang="en-US" sz="2800">
                <a:solidFill>
                  <a:srgbClr val="00B050"/>
                </a:solidFill>
                <a:latin typeface="Arial"/>
                <a:ea typeface="Arial"/>
                <a:cs typeface="Arial"/>
                <a:sym typeface="Arial"/>
              </a:rPr>
              <a:t>76</a:t>
            </a:r>
            <a:r>
              <a:rPr lang="en-US" sz="2800">
                <a:solidFill>
                  <a:schemeClr val="dk1"/>
                </a:solidFill>
                <a:latin typeface="Arial"/>
                <a:ea typeface="Arial"/>
                <a:cs typeface="Arial"/>
                <a:sym typeface="Arial"/>
              </a:rPr>
              <a:t> </a:t>
            </a:r>
            <a:endParaRPr lang="en-US" sz="2800" smtClean="0">
              <a:solidFill>
                <a:schemeClr val="dk1"/>
              </a:solidFill>
              <a:latin typeface="Arial"/>
              <a:ea typeface="Arial"/>
              <a:cs typeface="Arial"/>
              <a:sym typeface="Arial"/>
            </a:endParaRPr>
          </a:p>
          <a:p>
            <a:pPr marL="457200" marR="0" lvl="0" indent="-457200" algn="l" rtl="0">
              <a:spcBef>
                <a:spcPts val="0"/>
              </a:spcBef>
              <a:spcAft>
                <a:spcPts val="0"/>
              </a:spcAft>
              <a:buClr>
                <a:schemeClr val="dk1"/>
              </a:buClr>
              <a:buSzPts val="2800"/>
              <a:buFont typeface="Noto Sans Symbols"/>
              <a:buChar char="▪"/>
            </a:pPr>
            <a:r>
              <a:rPr lang="en-US" sz="2800" smtClean="0">
                <a:solidFill>
                  <a:schemeClr val="dk1"/>
                </a:solidFill>
                <a:latin typeface="Arial"/>
                <a:ea typeface="Arial"/>
                <a:cs typeface="Arial"/>
                <a:sym typeface="Arial"/>
              </a:rPr>
              <a:t>Khổ sách: </a:t>
            </a:r>
            <a:r>
              <a:rPr lang="en-US" sz="2800" smtClean="0">
                <a:solidFill>
                  <a:srgbClr val="00B050"/>
                </a:solidFill>
                <a:latin typeface="Arial"/>
                <a:ea typeface="Arial"/>
                <a:cs typeface="Arial"/>
                <a:sym typeface="Arial"/>
              </a:rPr>
              <a:t>19×26,5</a:t>
            </a:r>
            <a:r>
              <a:rPr lang="en-US" sz="2800" smtClean="0">
                <a:solidFill>
                  <a:schemeClr val="dk1"/>
                </a:solidFill>
                <a:latin typeface="Arial"/>
                <a:ea typeface="Arial"/>
                <a:cs typeface="Arial"/>
                <a:sym typeface="Arial"/>
              </a:rPr>
              <a:t> cm</a:t>
            </a:r>
            <a:endParaRPr smtClean="0"/>
          </a:p>
          <a:p>
            <a:pPr marL="457200" marR="0" lvl="0" indent="-457200" algn="l" rtl="0">
              <a:spcBef>
                <a:spcPts val="0"/>
              </a:spcBef>
              <a:spcAft>
                <a:spcPts val="0"/>
              </a:spcAft>
              <a:buClr>
                <a:schemeClr val="dk1"/>
              </a:buClr>
              <a:buSzPts val="2800"/>
              <a:buFont typeface="Noto Sans Symbols"/>
              <a:buChar char="▪"/>
            </a:pPr>
            <a:r>
              <a:rPr lang="en-US" sz="2800" smtClean="0">
                <a:solidFill>
                  <a:schemeClr val="dk1"/>
                </a:solidFill>
                <a:latin typeface="Arial"/>
                <a:ea typeface="Arial"/>
                <a:cs typeface="Arial"/>
                <a:sym typeface="Arial"/>
              </a:rPr>
              <a:t>Số </a:t>
            </a:r>
            <a:r>
              <a:rPr lang="en-US" sz="2800">
                <a:solidFill>
                  <a:schemeClr val="dk1"/>
                </a:solidFill>
                <a:latin typeface="Arial"/>
                <a:ea typeface="Arial"/>
                <a:cs typeface="Arial"/>
                <a:sym typeface="Arial"/>
              </a:rPr>
              <a:t>màu: </a:t>
            </a:r>
            <a:r>
              <a:rPr lang="en-US" sz="2800" smtClean="0">
                <a:solidFill>
                  <a:srgbClr val="00B050"/>
                </a:solidFill>
                <a:latin typeface="Arial"/>
                <a:ea typeface="Arial"/>
                <a:cs typeface="Arial"/>
                <a:sym typeface="Arial"/>
              </a:rPr>
              <a:t>4</a:t>
            </a:r>
            <a:endParaRPr/>
          </a:p>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Arial"/>
                <a:ea typeface="Arial"/>
                <a:cs typeface="Arial"/>
                <a:sym typeface="Arial"/>
              </a:rPr>
              <a:t>Gồm </a:t>
            </a:r>
            <a:r>
              <a:rPr lang="en-US" sz="2800">
                <a:solidFill>
                  <a:srgbClr val="00B050"/>
                </a:solidFill>
                <a:latin typeface="Arial"/>
                <a:ea typeface="Arial"/>
                <a:cs typeface="Arial"/>
                <a:sym typeface="Arial"/>
              </a:rPr>
              <a:t>6</a:t>
            </a:r>
            <a:r>
              <a:rPr lang="en-US" sz="2800">
                <a:solidFill>
                  <a:schemeClr val="dk1"/>
                </a:solidFill>
                <a:latin typeface="Arial"/>
                <a:ea typeface="Arial"/>
                <a:cs typeface="Arial"/>
                <a:sym typeface="Arial"/>
              </a:rPr>
              <a:t> chủ đề với </a:t>
            </a:r>
            <a:r>
              <a:rPr lang="en-US" sz="2800">
                <a:solidFill>
                  <a:srgbClr val="00B050"/>
                </a:solidFill>
                <a:latin typeface="Arial"/>
                <a:ea typeface="Arial"/>
                <a:cs typeface="Arial"/>
                <a:sym typeface="Arial"/>
              </a:rPr>
              <a:t>17</a:t>
            </a:r>
            <a:r>
              <a:rPr lang="en-US" sz="2800">
                <a:solidFill>
                  <a:schemeClr val="dk1"/>
                </a:solidFill>
                <a:latin typeface="Arial"/>
                <a:ea typeface="Arial"/>
                <a:cs typeface="Arial"/>
                <a:sym typeface="Arial"/>
              </a:rPr>
              <a:t> bài. </a:t>
            </a:r>
            <a:endParaRPr/>
          </a:p>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Arial"/>
                <a:ea typeface="Arial"/>
                <a:cs typeface="Arial"/>
                <a:sym typeface="Arial"/>
              </a:rPr>
              <a:t>Mỗi bài được thiết kế dạy trong từ 1 đến 2 tiết.</a:t>
            </a:r>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8"/>
          <p:cNvSpPr txBox="1">
            <a:spLocks noGrp="1"/>
          </p:cNvSpPr>
          <p:nvPr>
            <p:ph type="body" idx="1"/>
          </p:nvPr>
        </p:nvSpPr>
        <p:spPr>
          <a:xfrm>
            <a:off x="309402" y="339509"/>
            <a:ext cx="11573197" cy="724247"/>
          </a:xfrm>
          <a:prstGeom prst="rect">
            <a:avLst/>
          </a:prstGeom>
          <a:noFill/>
          <a:ln>
            <a:noFill/>
          </a:ln>
        </p:spPr>
        <p:txBody>
          <a:bodyPr spcFirstLastPara="1" wrap="square" lIns="91425" tIns="45700" rIns="91425" bIns="45700" anchor="ctr" anchorCtr="0">
            <a:normAutofit/>
          </a:bodyPr>
          <a:lstStyle/>
          <a:p>
            <a:pPr marL="0" lvl="0" indent="0" algn="ctr" rtl="0">
              <a:lnSpc>
                <a:spcPct val="80000"/>
              </a:lnSpc>
              <a:spcBef>
                <a:spcPts val="0"/>
              </a:spcBef>
              <a:spcAft>
                <a:spcPts val="0"/>
              </a:spcAft>
              <a:buClr>
                <a:srgbClr val="0088CF"/>
              </a:buClr>
              <a:buSzPts val="4995"/>
              <a:buNone/>
            </a:pPr>
            <a:r>
              <a:rPr lang="en-US" sz="4995" b="1"/>
              <a:t>CẤU TRÚC BÀI</a:t>
            </a:r>
            <a:endParaRPr sz="4995" b="1"/>
          </a:p>
        </p:txBody>
      </p:sp>
      <p:pic>
        <p:nvPicPr>
          <p:cNvPr id="184" name="Google Shape;184;p8"/>
          <p:cNvPicPr preferRelativeResize="0"/>
          <p:nvPr/>
        </p:nvPicPr>
        <p:blipFill rotWithShape="1">
          <a:blip r:embed="rId3">
            <a:alphaModFix/>
          </a:blip>
          <a:srcRect/>
          <a:stretch/>
        </p:blipFill>
        <p:spPr>
          <a:xfrm>
            <a:off x="9096997" y="1462573"/>
            <a:ext cx="1496735" cy="1333124"/>
          </a:xfrm>
          <a:prstGeom prst="ellipse">
            <a:avLst/>
          </a:prstGeom>
          <a:noFill/>
          <a:ln w="63500" cap="rnd" cmpd="sng">
            <a:solidFill>
              <a:srgbClr val="C9F0FE"/>
            </a:solidFill>
            <a:prstDash val="solid"/>
            <a:round/>
            <a:headEnd type="none" w="sm" len="sm"/>
            <a:tailEnd type="none" w="sm" len="sm"/>
          </a:ln>
          <a:effectLst>
            <a:outerShdw blurRad="381000" dist="292100" dir="5400000" sx="-80000" sy="-18000" rotWithShape="0">
              <a:srgbClr val="FFFF00">
                <a:alpha val="53725"/>
              </a:srgbClr>
            </a:outerShdw>
          </a:effectLst>
        </p:spPr>
      </p:pic>
      <p:pic>
        <p:nvPicPr>
          <p:cNvPr id="185" name="Google Shape;185;p8"/>
          <p:cNvPicPr preferRelativeResize="0"/>
          <p:nvPr/>
        </p:nvPicPr>
        <p:blipFill rotWithShape="1">
          <a:blip r:embed="rId4">
            <a:alphaModFix/>
          </a:blip>
          <a:srcRect/>
          <a:stretch/>
        </p:blipFill>
        <p:spPr>
          <a:xfrm>
            <a:off x="7190605" y="2845048"/>
            <a:ext cx="1599516" cy="1424670"/>
          </a:xfrm>
          <a:prstGeom prst="ellipse">
            <a:avLst/>
          </a:prstGeom>
          <a:noFill/>
          <a:ln w="63500" cap="rnd" cmpd="sng">
            <a:solidFill>
              <a:srgbClr val="C9F0FE"/>
            </a:solidFill>
            <a:prstDash val="solid"/>
            <a:round/>
            <a:headEnd type="none" w="sm" len="sm"/>
            <a:tailEnd type="none" w="sm" len="sm"/>
          </a:ln>
          <a:effectLst>
            <a:outerShdw blurRad="381000" dist="292100" dir="5400000" sx="-80000" sy="-18000" rotWithShape="0">
              <a:srgbClr val="FFFF00">
                <a:alpha val="53725"/>
              </a:srgbClr>
            </a:outerShdw>
          </a:effectLst>
        </p:spPr>
      </p:pic>
      <p:pic>
        <p:nvPicPr>
          <p:cNvPr id="186" name="Google Shape;186;p8"/>
          <p:cNvPicPr preferRelativeResize="0"/>
          <p:nvPr/>
        </p:nvPicPr>
        <p:blipFill rotWithShape="1">
          <a:blip r:embed="rId5">
            <a:alphaModFix/>
          </a:blip>
          <a:srcRect/>
          <a:stretch/>
        </p:blipFill>
        <p:spPr>
          <a:xfrm>
            <a:off x="5349017" y="3949377"/>
            <a:ext cx="1481992" cy="1319993"/>
          </a:xfrm>
          <a:prstGeom prst="ellipse">
            <a:avLst/>
          </a:prstGeom>
          <a:noFill/>
          <a:ln w="63500" cap="rnd" cmpd="sng">
            <a:solidFill>
              <a:srgbClr val="C9F0FE"/>
            </a:solidFill>
            <a:prstDash val="solid"/>
            <a:round/>
            <a:headEnd type="none" w="sm" len="sm"/>
            <a:tailEnd type="none" w="sm" len="sm"/>
          </a:ln>
          <a:effectLst>
            <a:outerShdw blurRad="381000" dist="292100" dir="5400000" sx="-80000" sy="-18000" rotWithShape="0">
              <a:srgbClr val="FFFF00">
                <a:alpha val="53725"/>
              </a:srgbClr>
            </a:outerShdw>
          </a:effectLst>
        </p:spPr>
      </p:pic>
      <p:pic>
        <p:nvPicPr>
          <p:cNvPr id="187" name="Google Shape;187;p8"/>
          <p:cNvPicPr preferRelativeResize="0"/>
          <p:nvPr/>
        </p:nvPicPr>
        <p:blipFill rotWithShape="1">
          <a:blip r:embed="rId6">
            <a:alphaModFix/>
          </a:blip>
          <a:srcRect/>
          <a:stretch/>
        </p:blipFill>
        <p:spPr>
          <a:xfrm>
            <a:off x="9408479" y="3947185"/>
            <a:ext cx="1514162" cy="1348647"/>
          </a:xfrm>
          <a:prstGeom prst="ellipse">
            <a:avLst/>
          </a:prstGeom>
          <a:noFill/>
          <a:ln w="63500" cap="rnd" cmpd="sng">
            <a:solidFill>
              <a:srgbClr val="C9F0FE"/>
            </a:solidFill>
            <a:prstDash val="solid"/>
            <a:round/>
            <a:headEnd type="none" w="sm" len="sm"/>
            <a:tailEnd type="none" w="sm" len="sm"/>
          </a:ln>
          <a:effectLst>
            <a:outerShdw blurRad="381000" dist="292100" dir="5400000" sx="-80000" sy="-18000" rotWithShape="0">
              <a:srgbClr val="FFFF00">
                <a:alpha val="53725"/>
              </a:srgbClr>
            </a:outerShdw>
          </a:effectLst>
        </p:spPr>
      </p:pic>
      <p:pic>
        <p:nvPicPr>
          <p:cNvPr id="188" name="Google Shape;188;p8"/>
          <p:cNvPicPr preferRelativeResize="0"/>
          <p:nvPr/>
        </p:nvPicPr>
        <p:blipFill rotWithShape="1">
          <a:blip r:embed="rId7">
            <a:alphaModFix/>
          </a:blip>
          <a:srcRect/>
          <a:stretch/>
        </p:blipFill>
        <p:spPr>
          <a:xfrm>
            <a:off x="4971262" y="1528537"/>
            <a:ext cx="1539934" cy="1371600"/>
          </a:xfrm>
          <a:prstGeom prst="ellipse">
            <a:avLst/>
          </a:prstGeom>
          <a:noFill/>
          <a:ln w="63500" cap="rnd" cmpd="sng">
            <a:solidFill>
              <a:srgbClr val="C9F0FE"/>
            </a:solidFill>
            <a:prstDash val="solid"/>
            <a:round/>
            <a:headEnd type="none" w="sm" len="sm"/>
            <a:tailEnd type="none" w="sm" len="sm"/>
          </a:ln>
          <a:effectLst>
            <a:outerShdw blurRad="381000" dist="292100" dir="5400000" sx="-80000" sy="-18000" rotWithShape="0">
              <a:srgbClr val="FFFF00">
                <a:alpha val="53725"/>
              </a:srgbClr>
            </a:outerShdw>
          </a:effectLst>
        </p:spPr>
      </p:pic>
      <p:sp>
        <p:nvSpPr>
          <p:cNvPr id="189" name="Google Shape;189;p8"/>
          <p:cNvSpPr/>
          <p:nvPr/>
        </p:nvSpPr>
        <p:spPr>
          <a:xfrm>
            <a:off x="4683380" y="3094757"/>
            <a:ext cx="1707519" cy="369332"/>
          </a:xfrm>
          <a:prstGeom prst="rect">
            <a:avLst/>
          </a:prstGeom>
          <a:noFill/>
          <a:ln>
            <a:noFill/>
          </a:ln>
        </p:spPr>
        <p:txBody>
          <a:bodyPr spcFirstLastPara="1" wrap="square" lIns="91425" tIns="45700" rIns="91425" bIns="45700" anchor="t" anchorCtr="0">
            <a:spAutoFit/>
          </a:bodyPr>
          <a:lstStyle/>
          <a:p>
            <a:pPr marL="457200" marR="0" lvl="1" indent="0" algn="l" rtl="0">
              <a:spcBef>
                <a:spcPts val="0"/>
              </a:spcBef>
              <a:spcAft>
                <a:spcPts val="0"/>
              </a:spcAft>
              <a:buNone/>
            </a:pPr>
            <a:r>
              <a:rPr lang="en-US" sz="1800" b="0" i="0" u="none" strike="noStrike" cap="none">
                <a:solidFill>
                  <a:srgbClr val="FF0000"/>
                </a:solidFill>
                <a:latin typeface="Arial"/>
                <a:ea typeface="Arial"/>
                <a:cs typeface="Arial"/>
                <a:sym typeface="Arial"/>
              </a:rPr>
              <a:t>Khởi động</a:t>
            </a:r>
            <a:endParaRPr sz="1800" b="0" i="0" u="none" strike="noStrike" cap="none">
              <a:solidFill>
                <a:srgbClr val="FF0000"/>
              </a:solidFill>
              <a:latin typeface="Arial"/>
              <a:ea typeface="Arial"/>
              <a:cs typeface="Arial"/>
              <a:sym typeface="Arial"/>
            </a:endParaRPr>
          </a:p>
        </p:txBody>
      </p:sp>
      <p:sp>
        <p:nvSpPr>
          <p:cNvPr id="190" name="Google Shape;190;p8"/>
          <p:cNvSpPr/>
          <p:nvPr/>
        </p:nvSpPr>
        <p:spPr>
          <a:xfrm>
            <a:off x="7190605" y="4579873"/>
            <a:ext cx="168507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0000"/>
                </a:solidFill>
                <a:latin typeface="Arial"/>
                <a:ea typeface="Arial"/>
                <a:cs typeface="Arial"/>
                <a:sym typeface="Arial"/>
              </a:rPr>
              <a:t>Hoạt động đọc</a:t>
            </a:r>
            <a:endParaRPr sz="1800">
              <a:solidFill>
                <a:srgbClr val="FF0000"/>
              </a:solidFill>
              <a:latin typeface="Arial"/>
              <a:ea typeface="Arial"/>
              <a:cs typeface="Arial"/>
              <a:sym typeface="Arial"/>
            </a:endParaRPr>
          </a:p>
        </p:txBody>
      </p:sp>
      <p:sp>
        <p:nvSpPr>
          <p:cNvPr id="191" name="Google Shape;191;p8"/>
          <p:cNvSpPr/>
          <p:nvPr/>
        </p:nvSpPr>
        <p:spPr>
          <a:xfrm>
            <a:off x="8182217" y="3022789"/>
            <a:ext cx="2775119" cy="369332"/>
          </a:xfrm>
          <a:prstGeom prst="rect">
            <a:avLst/>
          </a:prstGeom>
          <a:noFill/>
          <a:ln>
            <a:noFill/>
          </a:ln>
        </p:spPr>
        <p:txBody>
          <a:bodyPr spcFirstLastPara="1" wrap="square" lIns="91425" tIns="45700" rIns="91425" bIns="45700" anchor="t" anchorCtr="0">
            <a:spAutoFit/>
          </a:bodyPr>
          <a:lstStyle/>
          <a:p>
            <a:pPr marL="914400" marR="0" lvl="2" indent="0" algn="l" rtl="0">
              <a:spcBef>
                <a:spcPts val="0"/>
              </a:spcBef>
              <a:spcAft>
                <a:spcPts val="0"/>
              </a:spcAft>
              <a:buNone/>
            </a:pPr>
            <a:r>
              <a:rPr lang="en-US" sz="1800" b="0" i="0" u="none" strike="noStrike" cap="none">
                <a:solidFill>
                  <a:srgbClr val="FF0000"/>
                </a:solidFill>
                <a:latin typeface="Arial"/>
                <a:ea typeface="Arial"/>
                <a:cs typeface="Arial"/>
                <a:sym typeface="Arial"/>
              </a:rPr>
              <a:t>Câu hỏi củng cố</a:t>
            </a:r>
            <a:endParaRPr sz="1800" b="0" i="0" u="none" strike="noStrike" cap="none">
              <a:solidFill>
                <a:srgbClr val="FF0000"/>
              </a:solidFill>
              <a:latin typeface="Arial"/>
              <a:ea typeface="Arial"/>
              <a:cs typeface="Arial"/>
              <a:sym typeface="Arial"/>
            </a:endParaRPr>
          </a:p>
        </p:txBody>
      </p:sp>
      <p:sp>
        <p:nvSpPr>
          <p:cNvPr id="192" name="Google Shape;192;p8"/>
          <p:cNvSpPr/>
          <p:nvPr/>
        </p:nvSpPr>
        <p:spPr>
          <a:xfrm>
            <a:off x="5053129" y="5465016"/>
            <a:ext cx="1659429" cy="369332"/>
          </a:xfrm>
          <a:prstGeom prst="rect">
            <a:avLst/>
          </a:prstGeom>
          <a:noFill/>
          <a:ln>
            <a:noFill/>
          </a:ln>
        </p:spPr>
        <p:txBody>
          <a:bodyPr spcFirstLastPara="1" wrap="square" lIns="91425" tIns="45700" rIns="91425" bIns="45700" anchor="t" anchorCtr="0">
            <a:spAutoFit/>
          </a:bodyPr>
          <a:lstStyle/>
          <a:p>
            <a:pPr marL="457200" marR="0" lvl="1" indent="0" algn="l" rtl="0">
              <a:spcBef>
                <a:spcPts val="0"/>
              </a:spcBef>
              <a:spcAft>
                <a:spcPts val="0"/>
              </a:spcAft>
              <a:buNone/>
            </a:pPr>
            <a:r>
              <a:rPr lang="en-US" sz="1800" b="0" i="0" u="none" strike="noStrike" cap="none">
                <a:solidFill>
                  <a:srgbClr val="FF0000"/>
                </a:solidFill>
                <a:latin typeface="Arial"/>
                <a:ea typeface="Arial"/>
                <a:cs typeface="Arial"/>
                <a:sym typeface="Arial"/>
              </a:rPr>
              <a:t>Luyện tập</a:t>
            </a:r>
            <a:endParaRPr sz="1800" b="0" i="0" u="none" strike="noStrike" cap="none">
              <a:solidFill>
                <a:srgbClr val="FF0000"/>
              </a:solidFill>
              <a:latin typeface="Arial"/>
              <a:ea typeface="Arial"/>
              <a:cs typeface="Arial"/>
              <a:sym typeface="Arial"/>
            </a:endParaRPr>
          </a:p>
        </p:txBody>
      </p:sp>
      <p:sp>
        <p:nvSpPr>
          <p:cNvPr id="193" name="Google Shape;193;p8"/>
          <p:cNvSpPr/>
          <p:nvPr/>
        </p:nvSpPr>
        <p:spPr>
          <a:xfrm>
            <a:off x="9243906" y="5507442"/>
            <a:ext cx="1633781" cy="369332"/>
          </a:xfrm>
          <a:prstGeom prst="rect">
            <a:avLst/>
          </a:prstGeom>
          <a:noFill/>
          <a:ln>
            <a:noFill/>
          </a:ln>
        </p:spPr>
        <p:txBody>
          <a:bodyPr spcFirstLastPara="1" wrap="square" lIns="91425" tIns="45700" rIns="91425" bIns="45700" anchor="t" anchorCtr="0">
            <a:spAutoFit/>
          </a:bodyPr>
          <a:lstStyle/>
          <a:p>
            <a:pPr marL="457200" marR="0" lvl="1" indent="0" algn="l" rtl="0">
              <a:spcBef>
                <a:spcPts val="0"/>
              </a:spcBef>
              <a:spcAft>
                <a:spcPts val="0"/>
              </a:spcAft>
              <a:buNone/>
            </a:pPr>
            <a:r>
              <a:rPr lang="en-US" sz="1800" b="0" i="0" u="none" strike="noStrike" cap="none">
                <a:solidFill>
                  <a:srgbClr val="FF0000"/>
                </a:solidFill>
                <a:latin typeface="Arial"/>
                <a:ea typeface="Arial"/>
                <a:cs typeface="Arial"/>
                <a:sym typeface="Arial"/>
              </a:rPr>
              <a:t>Vận dụng</a:t>
            </a:r>
            <a:endParaRPr/>
          </a:p>
        </p:txBody>
      </p:sp>
      <p:sp>
        <p:nvSpPr>
          <p:cNvPr id="194" name="Google Shape;194;p8"/>
          <p:cNvSpPr/>
          <p:nvPr/>
        </p:nvSpPr>
        <p:spPr>
          <a:xfrm>
            <a:off x="500387" y="1868241"/>
            <a:ext cx="4426534" cy="44012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Mỗi bài học gồm:</a:t>
            </a:r>
            <a:endParaRPr/>
          </a:p>
          <a:p>
            <a:pPr marL="914400" marR="0" lvl="1" indent="-457200" algn="l" rtl="0">
              <a:spcBef>
                <a:spcPts val="0"/>
              </a:spcBef>
              <a:spcAft>
                <a:spcPts val="0"/>
              </a:spcAft>
              <a:buClr>
                <a:srgbClr val="0070C0"/>
              </a:buClr>
              <a:buSzPts val="2800"/>
              <a:buFont typeface="Noto Sans Symbols"/>
              <a:buChar char="▪"/>
            </a:pPr>
            <a:r>
              <a:rPr lang="en-US" sz="2800" b="0" i="0" u="none" strike="noStrike" cap="none">
                <a:solidFill>
                  <a:srgbClr val="0070C0"/>
                </a:solidFill>
                <a:latin typeface="Arial"/>
                <a:ea typeface="Arial"/>
                <a:cs typeface="Arial"/>
                <a:sym typeface="Arial"/>
              </a:rPr>
              <a:t>Mục tiêu</a:t>
            </a:r>
            <a:endParaRPr/>
          </a:p>
          <a:p>
            <a:pPr marL="914400" marR="0" lvl="1" indent="-457200" algn="l" rtl="0">
              <a:spcBef>
                <a:spcPts val="0"/>
              </a:spcBef>
              <a:spcAft>
                <a:spcPts val="0"/>
              </a:spcAft>
              <a:buClr>
                <a:srgbClr val="0070C0"/>
              </a:buClr>
              <a:buSzPts val="2800"/>
              <a:buFont typeface="Noto Sans Symbols"/>
              <a:buChar char="▪"/>
            </a:pPr>
            <a:r>
              <a:rPr lang="en-US" sz="2800" b="0" i="0" u="none" strike="noStrike" cap="none">
                <a:solidFill>
                  <a:srgbClr val="0070C0"/>
                </a:solidFill>
                <a:latin typeface="Arial"/>
                <a:ea typeface="Arial"/>
                <a:cs typeface="Arial"/>
                <a:sym typeface="Arial"/>
              </a:rPr>
              <a:t>Khởi động</a:t>
            </a:r>
            <a:endParaRPr sz="2800" b="0" i="0" u="none" strike="noStrike" cap="none">
              <a:solidFill>
                <a:srgbClr val="0070C0"/>
              </a:solidFill>
              <a:latin typeface="Arial"/>
              <a:ea typeface="Arial"/>
              <a:cs typeface="Arial"/>
              <a:sym typeface="Arial"/>
            </a:endParaRPr>
          </a:p>
          <a:p>
            <a:pPr marL="914400" marR="0" lvl="1" indent="-457200" algn="l" rtl="0">
              <a:spcBef>
                <a:spcPts val="0"/>
              </a:spcBef>
              <a:spcAft>
                <a:spcPts val="0"/>
              </a:spcAft>
              <a:buClr>
                <a:srgbClr val="0070C0"/>
              </a:buClr>
              <a:buSzPts val="2800"/>
              <a:buFont typeface="Noto Sans Symbols"/>
              <a:buChar char="▪"/>
            </a:pPr>
            <a:r>
              <a:rPr lang="en-US" sz="2800" b="0" i="0" u="none" strike="noStrike" cap="none">
                <a:solidFill>
                  <a:srgbClr val="0070C0"/>
                </a:solidFill>
                <a:latin typeface="Arial"/>
                <a:ea typeface="Arial"/>
                <a:cs typeface="Arial"/>
                <a:sym typeface="Arial"/>
              </a:rPr>
              <a:t>Nội dung </a:t>
            </a:r>
            <a:endParaRPr/>
          </a:p>
          <a:p>
            <a:pPr marL="1371600" marR="0" lvl="2" indent="-457200" algn="l" rtl="0">
              <a:spcBef>
                <a:spcPts val="0"/>
              </a:spcBef>
              <a:spcAft>
                <a:spcPts val="0"/>
              </a:spcAft>
              <a:buClr>
                <a:srgbClr val="00B050"/>
              </a:buClr>
              <a:buSzPts val="2800"/>
              <a:buFont typeface="Courier New"/>
              <a:buChar char="o"/>
            </a:pPr>
            <a:r>
              <a:rPr lang="en-US" sz="2800" b="0" i="0" u="none" strike="noStrike" cap="none">
                <a:solidFill>
                  <a:srgbClr val="00B050"/>
                </a:solidFill>
                <a:latin typeface="Arial"/>
                <a:ea typeface="Arial"/>
                <a:cs typeface="Arial"/>
                <a:sym typeface="Arial"/>
              </a:rPr>
              <a:t>Hoạt động</a:t>
            </a:r>
            <a:endParaRPr sz="2800" b="0" i="0" u="none" strike="noStrike" cap="none">
              <a:solidFill>
                <a:srgbClr val="00B050"/>
              </a:solidFill>
              <a:latin typeface="Arial"/>
              <a:ea typeface="Arial"/>
              <a:cs typeface="Arial"/>
              <a:sym typeface="Arial"/>
            </a:endParaRPr>
          </a:p>
          <a:p>
            <a:pPr marL="1371600" marR="0" lvl="2" indent="-457200" algn="l" rtl="0">
              <a:spcBef>
                <a:spcPts val="0"/>
              </a:spcBef>
              <a:spcAft>
                <a:spcPts val="0"/>
              </a:spcAft>
              <a:buClr>
                <a:srgbClr val="00B050"/>
              </a:buClr>
              <a:buSzPts val="2800"/>
              <a:buFont typeface="Courier New"/>
              <a:buChar char="o"/>
            </a:pPr>
            <a:r>
              <a:rPr lang="en-US" sz="2800" b="0" i="0" u="none" strike="noStrike" cap="none">
                <a:solidFill>
                  <a:srgbClr val="00B050"/>
                </a:solidFill>
                <a:latin typeface="Arial"/>
                <a:ea typeface="Arial"/>
                <a:cs typeface="Arial"/>
                <a:sym typeface="Arial"/>
              </a:rPr>
              <a:t>Hoạt động đọc </a:t>
            </a:r>
            <a:endParaRPr/>
          </a:p>
          <a:p>
            <a:pPr marL="1371600" marR="0" lvl="2" indent="-457200" algn="l" rtl="0">
              <a:spcBef>
                <a:spcPts val="0"/>
              </a:spcBef>
              <a:spcAft>
                <a:spcPts val="0"/>
              </a:spcAft>
              <a:buClr>
                <a:srgbClr val="00B050"/>
              </a:buClr>
              <a:buSzPts val="2800"/>
              <a:buFont typeface="Courier New"/>
              <a:buChar char="o"/>
            </a:pPr>
            <a:r>
              <a:rPr lang="en-US" sz="2800" b="0" i="0" u="none" strike="noStrike" cap="none">
                <a:solidFill>
                  <a:srgbClr val="00B050"/>
                </a:solidFill>
                <a:latin typeface="Arial"/>
                <a:ea typeface="Arial"/>
                <a:cs typeface="Arial"/>
                <a:sym typeface="Arial"/>
              </a:rPr>
              <a:t>Hộp kiến thức</a:t>
            </a:r>
            <a:endParaRPr/>
          </a:p>
          <a:p>
            <a:pPr marL="1371600" marR="0" lvl="2" indent="-457200" algn="l" rtl="0">
              <a:spcBef>
                <a:spcPts val="0"/>
              </a:spcBef>
              <a:spcAft>
                <a:spcPts val="0"/>
              </a:spcAft>
              <a:buClr>
                <a:srgbClr val="00B050"/>
              </a:buClr>
              <a:buSzPts val="2800"/>
              <a:buFont typeface="Courier New"/>
              <a:buChar char="o"/>
            </a:pPr>
            <a:r>
              <a:rPr lang="en-US" sz="2800" b="0" i="0" u="none" strike="noStrike" cap="none">
                <a:solidFill>
                  <a:srgbClr val="00B050"/>
                </a:solidFill>
                <a:latin typeface="Arial"/>
                <a:ea typeface="Arial"/>
                <a:cs typeface="Arial"/>
                <a:sym typeface="Arial"/>
              </a:rPr>
              <a:t>Câu hỏi củng cố</a:t>
            </a:r>
            <a:endParaRPr sz="2800" b="0" i="0" u="none" strike="noStrike" cap="none">
              <a:solidFill>
                <a:srgbClr val="00B050"/>
              </a:solidFill>
              <a:latin typeface="Arial"/>
              <a:ea typeface="Arial"/>
              <a:cs typeface="Arial"/>
              <a:sym typeface="Arial"/>
            </a:endParaRPr>
          </a:p>
          <a:p>
            <a:pPr marL="914400" marR="0" lvl="1" indent="-457200" algn="l" rtl="0">
              <a:spcBef>
                <a:spcPts val="0"/>
              </a:spcBef>
              <a:spcAft>
                <a:spcPts val="0"/>
              </a:spcAft>
              <a:buClr>
                <a:srgbClr val="0070C0"/>
              </a:buClr>
              <a:buSzPts val="2800"/>
              <a:buFont typeface="Noto Sans Symbols"/>
              <a:buChar char="▪"/>
            </a:pPr>
            <a:r>
              <a:rPr lang="en-US" sz="2800" b="0" i="0" u="none" strike="noStrike" cap="none">
                <a:solidFill>
                  <a:srgbClr val="0070C0"/>
                </a:solidFill>
                <a:latin typeface="Arial"/>
                <a:ea typeface="Arial"/>
                <a:cs typeface="Arial"/>
                <a:sym typeface="Arial"/>
              </a:rPr>
              <a:t>Luyện tập</a:t>
            </a:r>
            <a:endParaRPr sz="2800" b="0" i="0" u="none" strike="noStrike" cap="none">
              <a:solidFill>
                <a:srgbClr val="0070C0"/>
              </a:solidFill>
              <a:latin typeface="Arial"/>
              <a:ea typeface="Arial"/>
              <a:cs typeface="Arial"/>
              <a:sym typeface="Arial"/>
            </a:endParaRPr>
          </a:p>
          <a:p>
            <a:pPr marL="914400" marR="0" lvl="1" indent="-457200" algn="l" rtl="0">
              <a:spcBef>
                <a:spcPts val="0"/>
              </a:spcBef>
              <a:spcAft>
                <a:spcPts val="0"/>
              </a:spcAft>
              <a:buClr>
                <a:srgbClr val="0070C0"/>
              </a:buClr>
              <a:buSzPts val="2800"/>
              <a:buFont typeface="Noto Sans Symbols"/>
              <a:buChar char="▪"/>
            </a:pPr>
            <a:r>
              <a:rPr lang="en-US" sz="2800" b="0" i="0" u="none" strike="noStrike" cap="none">
                <a:solidFill>
                  <a:srgbClr val="0070C0"/>
                </a:solidFill>
                <a:latin typeface="Arial"/>
                <a:ea typeface="Arial"/>
                <a:cs typeface="Arial"/>
                <a:sym typeface="Arial"/>
              </a:rPr>
              <a:t>Vận dụng</a:t>
            </a:r>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9"/>
          <p:cNvSpPr txBox="1">
            <a:spLocks noGrp="1"/>
          </p:cNvSpPr>
          <p:nvPr>
            <p:ph type="body" idx="1"/>
          </p:nvPr>
        </p:nvSpPr>
        <p:spPr>
          <a:xfrm>
            <a:off x="309402" y="339509"/>
            <a:ext cx="11573197" cy="724247"/>
          </a:xfrm>
          <a:prstGeom prst="rect">
            <a:avLst/>
          </a:prstGeom>
          <a:noFill/>
          <a:ln>
            <a:noFill/>
          </a:ln>
        </p:spPr>
        <p:txBody>
          <a:bodyPr spcFirstLastPara="1" wrap="square" lIns="91425" tIns="45700" rIns="91425" bIns="45700" anchor="ctr" anchorCtr="0">
            <a:normAutofit/>
          </a:bodyPr>
          <a:lstStyle/>
          <a:p>
            <a:pPr marL="0" lvl="0" indent="0" algn="ctr" rtl="0">
              <a:lnSpc>
                <a:spcPct val="80000"/>
              </a:lnSpc>
              <a:spcBef>
                <a:spcPts val="0"/>
              </a:spcBef>
              <a:spcAft>
                <a:spcPts val="0"/>
              </a:spcAft>
              <a:buClr>
                <a:srgbClr val="0088CF"/>
              </a:buClr>
              <a:buSzPts val="4995"/>
              <a:buNone/>
            </a:pPr>
            <a:r>
              <a:rPr lang="en-US" sz="4995" b="1"/>
              <a:t>3. MỘT SỐ ĐIỂM NỔI BẬT</a:t>
            </a:r>
            <a:endParaRPr/>
          </a:p>
        </p:txBody>
      </p:sp>
      <p:pic>
        <p:nvPicPr>
          <p:cNvPr id="201" name="Google Shape;201;p9"/>
          <p:cNvPicPr preferRelativeResize="0"/>
          <p:nvPr/>
        </p:nvPicPr>
        <p:blipFill rotWithShape="1">
          <a:blip r:embed="rId3">
            <a:alphaModFix/>
          </a:blip>
          <a:srcRect/>
          <a:stretch/>
        </p:blipFill>
        <p:spPr>
          <a:xfrm>
            <a:off x="3355444" y="4231627"/>
            <a:ext cx="4468743" cy="1943488"/>
          </a:xfrm>
          <a:prstGeom prst="roundRect">
            <a:avLst>
              <a:gd name="adj" fmla="val 8594"/>
            </a:avLst>
          </a:prstGeom>
          <a:solidFill>
            <a:srgbClr val="ECECEC"/>
          </a:solidFill>
          <a:ln>
            <a:solidFill>
              <a:srgbClr val="00B0F0"/>
            </a:solidFill>
          </a:ln>
          <a:effectLst>
            <a:outerShdw blurRad="50800" dist="38100" dir="2700000" algn="tl" rotWithShape="0">
              <a:prstClr val="black">
                <a:alpha val="40000"/>
              </a:prstClr>
            </a:outerShdw>
          </a:effectLst>
        </p:spPr>
      </p:pic>
      <p:pic>
        <p:nvPicPr>
          <p:cNvPr id="202" name="Google Shape;202;p9"/>
          <p:cNvPicPr preferRelativeResize="0"/>
          <p:nvPr/>
        </p:nvPicPr>
        <p:blipFill rotWithShape="1">
          <a:blip r:embed="rId4">
            <a:alphaModFix/>
          </a:blip>
          <a:srcRect/>
          <a:stretch/>
        </p:blipFill>
        <p:spPr>
          <a:xfrm>
            <a:off x="81736" y="3131062"/>
            <a:ext cx="3064238" cy="2072309"/>
          </a:xfrm>
          <a:prstGeom prst="roundRect">
            <a:avLst>
              <a:gd name="adj" fmla="val 8594"/>
            </a:avLst>
          </a:prstGeom>
          <a:solidFill>
            <a:srgbClr val="ECECEC"/>
          </a:solidFill>
          <a:ln>
            <a:noFill/>
          </a:ln>
          <a:effectLst/>
        </p:spPr>
      </p:pic>
      <p:sp>
        <p:nvSpPr>
          <p:cNvPr id="204" name="Google Shape;204;p9"/>
          <p:cNvSpPr/>
          <p:nvPr/>
        </p:nvSpPr>
        <p:spPr>
          <a:xfrm>
            <a:off x="309402" y="2044891"/>
            <a:ext cx="11573197" cy="954107"/>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chemeClr val="dk1"/>
              </a:buClr>
              <a:buSzPts val="2800"/>
              <a:buFont typeface="Noto Sans Symbols"/>
              <a:buChar char="▪"/>
            </a:pPr>
            <a:r>
              <a:rPr lang="en-US" sz="2800">
                <a:solidFill>
                  <a:schemeClr val="dk1"/>
                </a:solidFill>
                <a:latin typeface="Arial"/>
                <a:ea typeface="Arial"/>
                <a:cs typeface="Arial"/>
                <a:sym typeface="Arial"/>
              </a:rPr>
              <a:t>Lấy thực tiễn cuộc sống làm chất liệu để xây dựng bài học và lấy bài học làm phương tiện để giải quyết những vấn đề trong cuộc sống. </a:t>
            </a:r>
            <a:endParaRPr/>
          </a:p>
        </p:txBody>
      </p:sp>
      <p:grpSp>
        <p:nvGrpSpPr>
          <p:cNvPr id="5" name="Group 4"/>
          <p:cNvGrpSpPr/>
          <p:nvPr/>
        </p:nvGrpSpPr>
        <p:grpSpPr>
          <a:xfrm>
            <a:off x="8218177" y="3131062"/>
            <a:ext cx="3865085" cy="1440291"/>
            <a:chOff x="8218177" y="3131062"/>
            <a:chExt cx="3865085" cy="1440291"/>
          </a:xfrm>
        </p:grpSpPr>
        <p:pic>
          <p:nvPicPr>
            <p:cNvPr id="2" name="Picture 1"/>
            <p:cNvPicPr>
              <a:picLocks noChangeAspect="1"/>
            </p:cNvPicPr>
            <p:nvPr/>
          </p:nvPicPr>
          <p:blipFill>
            <a:blip r:embed="rId5">
              <a:alphaModFix/>
            </a:blip>
            <a:stretch>
              <a:fillRect/>
            </a:stretch>
          </p:blipFill>
          <p:spPr>
            <a:xfrm>
              <a:off x="8218177" y="3131062"/>
              <a:ext cx="3865085" cy="1440291"/>
            </a:xfrm>
            <a:prstGeom prst="roundRect">
              <a:avLst>
                <a:gd name="adj" fmla="val 8594"/>
              </a:avLst>
            </a:prstGeom>
            <a:solidFill>
              <a:srgbClr val="ECECEC"/>
            </a:solidFill>
            <a:ln>
              <a:solidFill>
                <a:srgbClr val="00B0F0"/>
              </a:solidFill>
            </a:ln>
            <a:effectLst>
              <a:outerShdw blurRad="50800" dist="38100" dir="2700000" algn="tl" rotWithShape="0">
                <a:prstClr val="black">
                  <a:alpha val="40000"/>
                </a:prstClr>
              </a:outerShdw>
            </a:effectLst>
          </p:spPr>
        </p:pic>
        <p:sp>
          <p:nvSpPr>
            <p:cNvPr id="4" name="Rounded Rectangle 3"/>
            <p:cNvSpPr/>
            <p:nvPr/>
          </p:nvSpPr>
          <p:spPr>
            <a:xfrm>
              <a:off x="8306312" y="4290746"/>
              <a:ext cx="1366498" cy="2527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theme/theme1.xml><?xml version="1.0" encoding="utf-8"?>
<a:theme xmlns:a="http://schemas.openxmlformats.org/drawingml/2006/main" name="KNTT PPT LOP 6 169">
  <a:themeElements>
    <a:clrScheme name="Custom 1">
      <a:dk1>
        <a:srgbClr val="000000"/>
      </a:dk1>
      <a:lt1>
        <a:srgbClr val="FFFFFF"/>
      </a:lt1>
      <a:dk2>
        <a:srgbClr val="0070C0"/>
      </a:dk2>
      <a:lt2>
        <a:srgbClr val="00B0F0"/>
      </a:lt2>
      <a:accent1>
        <a:srgbClr val="E9B758"/>
      </a:accent1>
      <a:accent2>
        <a:srgbClr val="FE8943"/>
      </a:accent2>
      <a:accent3>
        <a:srgbClr val="AEA27C"/>
      </a:accent3>
      <a:accent4>
        <a:srgbClr val="90B46E"/>
      </a:accent4>
      <a:accent5>
        <a:srgbClr val="E2EEF2"/>
      </a:accent5>
      <a:accent6>
        <a:srgbClr val="C98DE7"/>
      </a:accent6>
      <a:hlink>
        <a:srgbClr val="FF7A22"/>
      </a:hlink>
      <a:folHlink>
        <a:srgbClr val="FDCD8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TotalTime>
  <Words>1070</Words>
  <Application>Microsoft Office PowerPoint</Application>
  <PresentationFormat>Widescreen</PresentationFormat>
  <Paragraphs>84</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Open Sans</vt:lpstr>
      <vt:lpstr>Courier New</vt:lpstr>
      <vt:lpstr>Calibri</vt:lpstr>
      <vt:lpstr>Arial</vt:lpstr>
      <vt:lpstr>Tahoma</vt:lpstr>
      <vt:lpstr>Noto Sans Symbols</vt:lpstr>
      <vt:lpstr>KNTT PPT LOP 6 169</vt:lpstr>
      <vt:lpstr>PowerPoint Presentation</vt:lpstr>
      <vt:lpstr>PowerPoint Presentation</vt:lpstr>
      <vt:lpstr>PowerPoint Presentation</vt:lpstr>
      <vt:lpstr>Đáp ứng các yêu cầu chung</vt:lpstr>
      <vt:lpstr>Định hướng Kết nối tri thức với cuộc sống</vt:lpstr>
      <vt:lpstr>Hỗ trợ đổi mới phương pháp và hình thức tổ chức dạy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 Dang Cao Tung</dc:creator>
  <cp:lastModifiedBy>Xuan-BT</cp:lastModifiedBy>
  <cp:revision>23</cp:revision>
  <dcterms:created xsi:type="dcterms:W3CDTF">2020-09-05T11:38:57Z</dcterms:created>
  <dcterms:modified xsi:type="dcterms:W3CDTF">2021-02-05T07:37:46Z</dcterms:modified>
</cp:coreProperties>
</file>