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6.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67" r:id="rId4"/>
    <p:sldMasterId id="2147483670" r:id="rId5"/>
    <p:sldMasterId id="2147483673" r:id="rId6"/>
    <p:sldMasterId id="2147483686" r:id="rId7"/>
    <p:sldMasterId id="2147483704" r:id="rId8"/>
  </p:sldMasterIdLst>
  <p:notesMasterIdLst>
    <p:notesMasterId r:id="rId48"/>
  </p:notesMasterIdLst>
  <p:sldIdLst>
    <p:sldId id="257" r:id="rId9"/>
    <p:sldId id="266" r:id="rId10"/>
    <p:sldId id="256" r:id="rId11"/>
    <p:sldId id="281" r:id="rId12"/>
    <p:sldId id="287" r:id="rId13"/>
    <p:sldId id="288" r:id="rId14"/>
    <p:sldId id="289" r:id="rId15"/>
    <p:sldId id="290" r:id="rId16"/>
    <p:sldId id="284" r:id="rId17"/>
    <p:sldId id="270" r:id="rId18"/>
    <p:sldId id="295" r:id="rId19"/>
    <p:sldId id="286" r:id="rId20"/>
    <p:sldId id="291" r:id="rId21"/>
    <p:sldId id="292" r:id="rId22"/>
    <p:sldId id="293" r:id="rId23"/>
    <p:sldId id="294" r:id="rId24"/>
    <p:sldId id="296" r:id="rId25"/>
    <p:sldId id="315" r:id="rId26"/>
    <p:sldId id="302" r:id="rId27"/>
    <p:sldId id="297" r:id="rId28"/>
    <p:sldId id="317" r:id="rId29"/>
    <p:sldId id="299" r:id="rId30"/>
    <p:sldId id="298" r:id="rId31"/>
    <p:sldId id="300" r:id="rId32"/>
    <p:sldId id="303" r:id="rId33"/>
    <p:sldId id="316" r:id="rId34"/>
    <p:sldId id="304" r:id="rId35"/>
    <p:sldId id="305" r:id="rId36"/>
    <p:sldId id="306" r:id="rId37"/>
    <p:sldId id="307" r:id="rId38"/>
    <p:sldId id="308" r:id="rId39"/>
    <p:sldId id="310" r:id="rId40"/>
    <p:sldId id="313" r:id="rId41"/>
    <p:sldId id="309" r:id="rId42"/>
    <p:sldId id="312" r:id="rId43"/>
    <p:sldId id="311" r:id="rId44"/>
    <p:sldId id="282" r:id="rId45"/>
    <p:sldId id="314" r:id="rId46"/>
    <p:sldId id="285"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8895"/>
    <a:srgbClr val="001B50"/>
    <a:srgbClr val="EEF7E9"/>
    <a:srgbClr val="39B4C5"/>
    <a:srgbClr val="EAD5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E4399B-E4AC-491C-AFEA-89F544C8798A}" type="datetimeFigureOut">
              <a:rPr lang="en-US" smtClean="0"/>
              <a:t>12/15/2021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010191-06B9-4BF8-AA04-342D75485B86}" type="slidenum">
              <a:rPr lang="en-US" smtClean="0"/>
              <a:t>‹#›</a:t>
            </a:fld>
            <a:endParaRPr lang="en-US"/>
          </a:p>
        </p:txBody>
      </p:sp>
    </p:spTree>
    <p:extLst>
      <p:ext uri="{BB962C8B-B14F-4D97-AF65-F5344CB8AC3E}">
        <p14:creationId xmlns:p14="http://schemas.microsoft.com/office/powerpoint/2010/main" val="4030186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EF391D-7BFD-489E-8F3D-02B5D42CE173}" type="slidenum">
              <a:rPr lang="zh-CN" altLang="en-US" smtClean="0">
                <a:solidFill>
                  <a:prstClr val="black"/>
                </a:solidFill>
                <a:latin typeface="等线" panose="020F0502020204030204"/>
              </a:rPr>
              <a:pPr/>
              <a:t>1</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434012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solidFill>
                  <a:prstClr val="black"/>
                </a:solidFill>
                <a:latin typeface="等线" panose="020F0502020204030204"/>
              </a:rPr>
              <a:pPr/>
              <a:t>2</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4185541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473572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81183F-0210-4076-BF44-057CDDD7A005}"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211528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7175F8-CC44-4643-9DE3-0A6C24BF20AC}" type="slidenum">
              <a:rPr lang="zh-CN" altLang="en-US" smtClean="0">
                <a:solidFill>
                  <a:prstClr val="black"/>
                </a:solidFill>
                <a:latin typeface="等线" panose="020F0502020204030204"/>
              </a:rPr>
              <a:pPr/>
              <a:t>10</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189378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06CF7F-8EF7-4225-B82A-6B8547404644}" type="slidenum">
              <a:rPr lang="zh-CN" altLang="en-US" smtClean="0">
                <a:solidFill>
                  <a:prstClr val="black"/>
                </a:solidFill>
                <a:latin typeface="等线" panose="020F0502020204030204"/>
              </a:rPr>
              <a:pPr/>
              <a:t>12</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589686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1117872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81183F-0210-4076-BF44-057CDDD7A005}"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22551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F8B8CA-BEC2-42B2-8194-82845F10CA72}" type="datetimeFigureOut">
              <a:rPr lang="en-US" smtClean="0"/>
              <a:t>12/15/2021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47485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F8B8CA-BEC2-42B2-8194-82845F10CA72}" type="datetimeFigureOut">
              <a:rPr lang="en-US" smtClean="0"/>
              <a:t>12/15/2021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1286023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F8B8CA-BEC2-42B2-8194-82845F10CA72}" type="datetimeFigureOut">
              <a:rPr lang="en-US" smtClean="0"/>
              <a:t>12/15/2021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136492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2021/12/15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45743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823004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256321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a:solidFill>
                  <a:prstClr val="black"/>
                </a:solidFill>
              </a:rPr>
              <a:pPr/>
              <a:t>2021/12/15</a:t>
            </a:fld>
            <a:endParaRPr lang="zh-CN" altLang="en-US">
              <a:solidFill>
                <a:prstClr val="black"/>
              </a:solidFill>
            </a:endParaRPr>
          </a:p>
        </p:txBody>
      </p:sp>
      <p:sp>
        <p:nvSpPr>
          <p:cNvPr id="4" name="页脚占位符 3"/>
          <p:cNvSpPr>
            <a:spLocks noGrp="1"/>
          </p:cNvSpPr>
          <p:nvPr>
            <p:ph type="ftr" sz="quarter" idx="11"/>
          </p:nvPr>
        </p:nvSpPr>
        <p:spPr>
          <a:xfrm>
            <a:off x="4038600" y="6356350"/>
            <a:ext cx="4114800" cy="365125"/>
          </a:xfr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45499493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a:solidFill>
                  <a:prstClr val="black"/>
                </a:solidFill>
              </a:rPr>
              <a:pPr/>
              <a:t>2021/12/15</a:t>
            </a:fld>
            <a:endParaRPr lang="zh-CN" altLang="en-US">
              <a:solidFill>
                <a:prstClr val="black"/>
              </a:solidFill>
            </a:endParaRPr>
          </a:p>
        </p:txBody>
      </p:sp>
      <p:sp>
        <p:nvSpPr>
          <p:cNvPr id="3" name="页脚占位符 2"/>
          <p:cNvSpPr>
            <a:spLocks noGrp="1"/>
          </p:cNvSpPr>
          <p:nvPr>
            <p:ph type="ftr" sz="quarter" idx="11"/>
          </p:nvPr>
        </p:nvSpPr>
        <p:spPr>
          <a:xfrm>
            <a:off x="4038600" y="6356350"/>
            <a:ext cx="4114800" cy="365125"/>
          </a:xfrm>
        </p:spPr>
        <p:txBody>
          <a:bodyPr/>
          <a:lstStyle/>
          <a:p>
            <a:endParaRPr lang="zh-CN" altLang="en-US">
              <a:solidFill>
                <a:prstClr val="black"/>
              </a:solidFill>
            </a:endParaRPr>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417776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 y="0"/>
            <a:ext cx="12191332" cy="6858000"/>
          </a:xfrm>
          <a:prstGeom prst="rect">
            <a:avLst/>
          </a:prstGeom>
        </p:spPr>
      </p:pic>
    </p:spTree>
    <p:extLst>
      <p:ext uri="{BB962C8B-B14F-4D97-AF65-F5344CB8AC3E}">
        <p14:creationId xmlns:p14="http://schemas.microsoft.com/office/powerpoint/2010/main" val="23813889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5729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093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F8B8CA-BEC2-42B2-8194-82845F10CA72}" type="datetimeFigureOut">
              <a:rPr lang="en-US" smtClean="0"/>
              <a:t>12/15/2021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27340403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9936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25176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127464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645109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913684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604853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399951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142379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2040785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96831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F8B8CA-BEC2-42B2-8194-82845F10CA72}" type="datetimeFigureOut">
              <a:rPr lang="en-US" smtClean="0"/>
              <a:t>12/15/2021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19302117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956943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E585B12-2E51-4F28-A278-6BEB23B530CD}" type="datetimeFigureOut">
              <a:rPr lang="zh-CN" altLang="en-US">
                <a:solidFill>
                  <a:prstClr val="black"/>
                </a:solidFill>
              </a:rPr>
              <a:pPr/>
              <a:t>2021/12/15</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B6C06E-BBBF-4C46-8F56-6454957039D1}"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3684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012055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5" name="Footer Placeholder 4"/>
          <p:cNvSpPr>
            <a:spLocks noGrp="1"/>
          </p:cNvSpPr>
          <p:nvPr>
            <p:ph type="ftr" sz="quarter" idx="11"/>
          </p:nvPr>
        </p:nvSpPr>
        <p:spPr>
          <a:xfrm>
            <a:off x="1371600" y="4323845"/>
            <a:ext cx="6400800" cy="365125"/>
          </a:xfrm>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9301360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897582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5" name="Footer Placeholder 4"/>
          <p:cNvSpPr>
            <a:spLocks noGrp="1"/>
          </p:cNvSpPr>
          <p:nvPr>
            <p:ph type="ftr" sz="quarter" idx="11"/>
          </p:nvPr>
        </p:nvSpPr>
        <p:spPr>
          <a:xfrm>
            <a:off x="685800" y="381001"/>
            <a:ext cx="6991492" cy="364065"/>
          </a:xfrm>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4000074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65507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8" name="Footer Placeholder 7"/>
          <p:cNvSpPr>
            <a:spLocks noGrp="1"/>
          </p:cNvSpPr>
          <p:nvPr>
            <p:ph type="ftr" sz="quarter" idx="11"/>
          </p:nvPr>
        </p:nvSpPr>
        <p:spPr/>
        <p:txBody>
          <a:body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3397055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3165808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62877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F8B8CA-BEC2-42B2-8194-82845F10CA72}" type="datetimeFigureOut">
              <a:rPr lang="en-US" smtClean="0"/>
              <a:t>12/15/2021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2126501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034483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8768104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1009059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a:xfrm>
            <a:off x="685800" y="379941"/>
            <a:ext cx="6991492" cy="365125"/>
          </a:xfrm>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045895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a:xfrm>
            <a:off x="685800" y="379941"/>
            <a:ext cx="6991492" cy="365125"/>
          </a:xfrm>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8000" dirty="0">
                <a:solidFill>
                  <a:prstClr val="white"/>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8000" dirty="0">
                <a:solidFill>
                  <a:prstClr val="white"/>
                </a:solidFill>
                <a:effectLst/>
              </a:rPr>
              <a:t>”</a:t>
            </a:r>
          </a:p>
        </p:txBody>
      </p:sp>
    </p:spTree>
    <p:extLst>
      <p:ext uri="{BB962C8B-B14F-4D97-AF65-F5344CB8AC3E}">
        <p14:creationId xmlns:p14="http://schemas.microsoft.com/office/powerpoint/2010/main" val="37299463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6" name="Footer Placeholder 5"/>
          <p:cNvSpPr>
            <a:spLocks noGrp="1"/>
          </p:cNvSpPr>
          <p:nvPr>
            <p:ph type="ftr" sz="quarter" idx="11"/>
          </p:nvPr>
        </p:nvSpPr>
        <p:spPr>
          <a:xfrm>
            <a:off x="685800" y="378883"/>
            <a:ext cx="6991492" cy="365125"/>
          </a:xfrm>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069890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6218674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4" name="Footer Placeholder 3"/>
          <p:cNvSpPr>
            <a:spLocks noGrp="1"/>
          </p:cNvSpPr>
          <p:nvPr>
            <p:ph type="ftr" sz="quarter" idx="11"/>
          </p:nvPr>
        </p:nvSpPr>
        <p:spPr/>
        <p:txBody>
          <a:body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5191735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3666414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solidFill>
                  <a:prstClr val="white">
                    <a:tint val="75000"/>
                  </a:prstClr>
                </a:solidFill>
              </a:rPr>
              <a:pPr/>
              <a:t>12/15/2021</a:t>
            </a:fld>
            <a:endParaRPr lang="en-US" dirty="0">
              <a:solidFill>
                <a:prstClr val="white">
                  <a:tint val="75000"/>
                </a:prstClr>
              </a:solidFill>
            </a:endParaRPr>
          </a:p>
        </p:txBody>
      </p:sp>
      <p:sp>
        <p:nvSpPr>
          <p:cNvPr id="5" name="Footer Placeholder 4"/>
          <p:cNvSpPr>
            <a:spLocks noGrp="1"/>
          </p:cNvSpPr>
          <p:nvPr>
            <p:ph type="ftr" sz="quarter" idx="11"/>
          </p:nvPr>
        </p:nvSpPr>
        <p:spPr>
          <a:xfrm>
            <a:off x="685800" y="381000"/>
            <a:ext cx="6991492" cy="365125"/>
          </a:xfrm>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51583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F8B8CA-BEC2-42B2-8194-82845F10CA72}" type="datetimeFigureOut">
              <a:rPr lang="en-US" smtClean="0"/>
              <a:t>12/15/2021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1102438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8B934246-87B1-4444-9DCA-06622CAD5507}"/>
              </a:ext>
            </a:extLst>
          </p:cNvPr>
          <p:cNvSpPr>
            <a:spLocks noGrp="1"/>
          </p:cNvSpPr>
          <p:nvPr>
            <p:ph type="pic" sz="quarter" idx="10" hasCustomPrompt="1"/>
          </p:nvPr>
        </p:nvSpPr>
        <p:spPr>
          <a:xfrm>
            <a:off x="123992" y="124953"/>
            <a:ext cx="11944014" cy="4372387"/>
          </a:xfrm>
          <a:custGeom>
            <a:avLst/>
            <a:gdLst>
              <a:gd name="connsiteX0" fmla="*/ 0 w 11944014"/>
              <a:gd name="connsiteY0" fmla="*/ 0 h 4372387"/>
              <a:gd name="connsiteX1" fmla="*/ 11944014 w 11944014"/>
              <a:gd name="connsiteY1" fmla="*/ 0 h 4372387"/>
              <a:gd name="connsiteX2" fmla="*/ 11944014 w 11944014"/>
              <a:gd name="connsiteY2" fmla="*/ 4064314 h 4372387"/>
              <a:gd name="connsiteX3" fmla="*/ 11419539 w 11944014"/>
              <a:gd name="connsiteY3" fmla="*/ 4152711 h 4372387"/>
              <a:gd name="connsiteX4" fmla="*/ 4857299 w 11944014"/>
              <a:gd name="connsiteY4" fmla="*/ 3772522 h 4372387"/>
              <a:gd name="connsiteX5" fmla="*/ 510557 w 11944014"/>
              <a:gd name="connsiteY5" fmla="*/ 3115117 h 4372387"/>
              <a:gd name="connsiteX6" fmla="*/ 0 w 11944014"/>
              <a:gd name="connsiteY6" fmla="*/ 3085767 h 437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014" h="4372387">
                <a:moveTo>
                  <a:pt x="0" y="0"/>
                </a:moveTo>
                <a:lnTo>
                  <a:pt x="11944014" y="0"/>
                </a:lnTo>
                <a:lnTo>
                  <a:pt x="11944014" y="4064314"/>
                </a:lnTo>
                <a:lnTo>
                  <a:pt x="11419539" y="4152711"/>
                </a:lnTo>
                <a:cubicBezTo>
                  <a:pt x="10120431" y="4379826"/>
                  <a:pt x="8581267" y="4634432"/>
                  <a:pt x="4857299" y="3772522"/>
                </a:cubicBezTo>
                <a:cubicBezTo>
                  <a:pt x="3261016" y="3403063"/>
                  <a:pt x="1951876" y="3212078"/>
                  <a:pt x="510557" y="3115117"/>
                </a:cubicBezTo>
                <a:lnTo>
                  <a:pt x="0" y="3085767"/>
                </a:lnTo>
                <a:close/>
              </a:path>
            </a:pathLst>
          </a:custGeo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8" name="Freeform: Shape 7">
            <a:extLst>
              <a:ext uri="{FF2B5EF4-FFF2-40B4-BE49-F238E27FC236}">
                <a16:creationId xmlns:a16="http://schemas.microsoft.com/office/drawing/2014/main" id="{1E99C6B2-05CE-48A7-8696-CEC64BE74DF5}"/>
              </a:ext>
            </a:extLst>
          </p:cNvPr>
          <p:cNvSpPr/>
          <p:nvPr userDrawn="1"/>
        </p:nvSpPr>
        <p:spPr>
          <a:xfrm>
            <a:off x="-1" y="0"/>
            <a:ext cx="12192001" cy="6858000"/>
          </a:xfrm>
          <a:custGeom>
            <a:avLst/>
            <a:gdLst>
              <a:gd name="connsiteX0" fmla="*/ 123993 w 12192001"/>
              <a:gd name="connsiteY0" fmla="*/ 123993 h 6858000"/>
              <a:gd name="connsiteX1" fmla="*/ 123993 w 12192001"/>
              <a:gd name="connsiteY1" fmla="*/ 3209760 h 6858000"/>
              <a:gd name="connsiteX2" fmla="*/ 634550 w 12192001"/>
              <a:gd name="connsiteY2" fmla="*/ 3239110 h 6858000"/>
              <a:gd name="connsiteX3" fmla="*/ 4981292 w 12192001"/>
              <a:gd name="connsiteY3" fmla="*/ 3896515 h 6858000"/>
              <a:gd name="connsiteX4" fmla="*/ 11543532 w 12192001"/>
              <a:gd name="connsiteY4" fmla="*/ 4276704 h 6858000"/>
              <a:gd name="connsiteX5" fmla="*/ 12068007 w 12192001"/>
              <a:gd name="connsiteY5" fmla="*/ 4188307 h 6858000"/>
              <a:gd name="connsiteX6" fmla="*/ 12068007 w 12192001"/>
              <a:gd name="connsiteY6" fmla="*/ 123993 h 6858000"/>
              <a:gd name="connsiteX7" fmla="*/ 0 w 12192001"/>
              <a:gd name="connsiteY7" fmla="*/ 0 h 6858000"/>
              <a:gd name="connsiteX8" fmla="*/ 12192000 w 12192001"/>
              <a:gd name="connsiteY8" fmla="*/ 0 h 6858000"/>
              <a:gd name="connsiteX9" fmla="*/ 12192000 w 12192001"/>
              <a:gd name="connsiteY9" fmla="*/ 4167393 h 6858000"/>
              <a:gd name="connsiteX10" fmla="*/ 12192001 w 12192001"/>
              <a:gd name="connsiteY10" fmla="*/ 4167393 h 6858000"/>
              <a:gd name="connsiteX11" fmla="*/ 12192001 w 12192001"/>
              <a:gd name="connsiteY11" fmla="*/ 4799849 h 6858000"/>
              <a:gd name="connsiteX12" fmla="*/ 12192001 w 12192001"/>
              <a:gd name="connsiteY12" fmla="*/ 4950491 h 6858000"/>
              <a:gd name="connsiteX13" fmla="*/ 12192001 w 12192001"/>
              <a:gd name="connsiteY13" fmla="*/ 6858000 h 6858000"/>
              <a:gd name="connsiteX14" fmla="*/ 12192000 w 12192001"/>
              <a:gd name="connsiteY14" fmla="*/ 6858000 h 6858000"/>
              <a:gd name="connsiteX15" fmla="*/ 1 w 12192001"/>
              <a:gd name="connsiteY15" fmla="*/ 6858000 h 6858000"/>
              <a:gd name="connsiteX16" fmla="*/ 0 w 121920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6858000">
                <a:moveTo>
                  <a:pt x="123993" y="123993"/>
                </a:moveTo>
                <a:lnTo>
                  <a:pt x="123993" y="3209760"/>
                </a:lnTo>
                <a:lnTo>
                  <a:pt x="634550" y="3239110"/>
                </a:lnTo>
                <a:cubicBezTo>
                  <a:pt x="2075869" y="3336071"/>
                  <a:pt x="3385009" y="3527056"/>
                  <a:pt x="4981292" y="3896515"/>
                </a:cubicBezTo>
                <a:cubicBezTo>
                  <a:pt x="8705260" y="4758425"/>
                  <a:pt x="10244424" y="4503819"/>
                  <a:pt x="11543532" y="4276704"/>
                </a:cubicBezTo>
                <a:lnTo>
                  <a:pt x="12068007" y="4188307"/>
                </a:lnTo>
                <a:lnTo>
                  <a:pt x="12068007" y="123993"/>
                </a:lnTo>
                <a:close/>
                <a:moveTo>
                  <a:pt x="0" y="0"/>
                </a:moveTo>
                <a:lnTo>
                  <a:pt x="12192000" y="0"/>
                </a:lnTo>
                <a:lnTo>
                  <a:pt x="12192000" y="4167393"/>
                </a:lnTo>
                <a:lnTo>
                  <a:pt x="12192001" y="4167393"/>
                </a:lnTo>
                <a:lnTo>
                  <a:pt x="12192001" y="4799849"/>
                </a:lnTo>
                <a:lnTo>
                  <a:pt x="12192001" y="4950491"/>
                </a:lnTo>
                <a:lnTo>
                  <a:pt x="12192001" y="6858000"/>
                </a:lnTo>
                <a:lnTo>
                  <a:pt x="12192000" y="6858000"/>
                </a:lnTo>
                <a:lnTo>
                  <a:pt x="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2">
                    <a:lumMod val="50000"/>
                  </a:schemeClr>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0193957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2 wi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14F9CD-0693-4A94-A67A-F71413300A64}"/>
              </a:ext>
            </a:extLst>
          </p:cNvPr>
          <p:cNvSpPr>
            <a:spLocks noGrp="1"/>
          </p:cNvSpPr>
          <p:nvPr>
            <p:ph type="pic" sz="quarter" idx="11" hasCustomPrompt="1"/>
          </p:nvPr>
        </p:nvSpPr>
        <p:spPr>
          <a:xfrm>
            <a:off x="0" y="0"/>
            <a:ext cx="12191999" cy="3962400"/>
          </a:xfr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3"/>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Rectangle 3">
            <a:extLst>
              <a:ext uri="{FF2B5EF4-FFF2-40B4-BE49-F238E27FC236}">
                <a16:creationId xmlns:a16="http://schemas.microsoft.com/office/drawing/2014/main" id="{7B386286-CEE2-E94A-BBC0-0A3723EB14DE}"/>
              </a:ext>
            </a:extLst>
          </p:cNvPr>
          <p:cNvSpPr/>
          <p:nvPr userDrawn="1"/>
        </p:nvSpPr>
        <p:spPr>
          <a:xfrm>
            <a:off x="11008895" y="6220326"/>
            <a:ext cx="86627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Tree>
    <p:extLst>
      <p:ext uri="{BB962C8B-B14F-4D97-AF65-F5344CB8AC3E}">
        <p14:creationId xmlns:p14="http://schemas.microsoft.com/office/powerpoint/2010/main" val="33382151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with Image 1">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D24BA90-E7BA-471E-AA13-3329EDCD80A2}"/>
              </a:ext>
            </a:extLst>
          </p:cNvPr>
          <p:cNvSpPr/>
          <p:nvPr userDrawn="1"/>
        </p:nvSpPr>
        <p:spPr>
          <a:xfrm flipV="1">
            <a:off x="-1" y="-3"/>
            <a:ext cx="12192001" cy="6858003"/>
          </a:xfrm>
          <a:custGeom>
            <a:avLst/>
            <a:gdLst>
              <a:gd name="connsiteX0" fmla="*/ 9171734 w 12192001"/>
              <a:gd name="connsiteY0" fmla="*/ 2269381 h 6858003"/>
              <a:gd name="connsiteX1" fmla="*/ 4981292 w 12192001"/>
              <a:gd name="connsiteY1" fmla="*/ 1670903 h 6858003"/>
              <a:gd name="connsiteX2" fmla="*/ 634550 w 12192001"/>
              <a:gd name="connsiteY2" fmla="*/ 1013497 h 6858003"/>
              <a:gd name="connsiteX3" fmla="*/ 123993 w 12192001"/>
              <a:gd name="connsiteY3" fmla="*/ 984148 h 6858003"/>
              <a:gd name="connsiteX4" fmla="*/ 123993 w 12192001"/>
              <a:gd name="connsiteY4" fmla="*/ 123993 h 6858003"/>
              <a:gd name="connsiteX5" fmla="*/ 12068007 w 12192001"/>
              <a:gd name="connsiteY5" fmla="*/ 123993 h 6858003"/>
              <a:gd name="connsiteX6" fmla="*/ 12068007 w 12192001"/>
              <a:gd name="connsiteY6" fmla="*/ 1962695 h 6858003"/>
              <a:gd name="connsiteX7" fmla="*/ 11543532 w 12192001"/>
              <a:gd name="connsiteY7" fmla="*/ 2051091 h 6858003"/>
              <a:gd name="connsiteX8" fmla="*/ 9171734 w 12192001"/>
              <a:gd name="connsiteY8" fmla="*/ 2269381 h 6858003"/>
              <a:gd name="connsiteX9" fmla="*/ 1 w 12192001"/>
              <a:gd name="connsiteY9" fmla="*/ 6858003 h 6858003"/>
              <a:gd name="connsiteX10" fmla="*/ 12192001 w 12192001"/>
              <a:gd name="connsiteY10" fmla="*/ 6858003 h 6858003"/>
              <a:gd name="connsiteX11" fmla="*/ 12192001 w 12192001"/>
              <a:gd name="connsiteY11" fmla="*/ 2724879 h 6858003"/>
              <a:gd name="connsiteX12" fmla="*/ 12192001 w 12192001"/>
              <a:gd name="connsiteY12" fmla="*/ 2477360 h 6858003"/>
              <a:gd name="connsiteX13" fmla="*/ 12192001 w 12192001"/>
              <a:gd name="connsiteY13" fmla="*/ 1941781 h 6858003"/>
              <a:gd name="connsiteX14" fmla="*/ 12192000 w 12192001"/>
              <a:gd name="connsiteY14" fmla="*/ 1941781 h 6858003"/>
              <a:gd name="connsiteX15" fmla="*/ 12192000 w 12192001"/>
              <a:gd name="connsiteY15" fmla="*/ 0 h 6858003"/>
              <a:gd name="connsiteX16" fmla="*/ 0 w 12192001"/>
              <a:gd name="connsiteY16" fmla="*/ 0 h 6858003"/>
              <a:gd name="connsiteX17" fmla="*/ 0 w 12192001"/>
              <a:gd name="connsiteY17" fmla="*/ 6858000 h 6858003"/>
              <a:gd name="connsiteX18" fmla="*/ 1 w 12192001"/>
              <a:gd name="connsiteY18" fmla="*/ 6858000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6858003">
                <a:moveTo>
                  <a:pt x="9171734" y="2269381"/>
                </a:moveTo>
                <a:cubicBezTo>
                  <a:pt x="8159059" y="2253684"/>
                  <a:pt x="6843276" y="2101858"/>
                  <a:pt x="4981292" y="1670903"/>
                </a:cubicBezTo>
                <a:cubicBezTo>
                  <a:pt x="3385010" y="1301444"/>
                  <a:pt x="2075869" y="1110459"/>
                  <a:pt x="634550" y="1013497"/>
                </a:cubicBezTo>
                <a:lnTo>
                  <a:pt x="123993" y="984148"/>
                </a:lnTo>
                <a:lnTo>
                  <a:pt x="123993" y="123993"/>
                </a:lnTo>
                <a:lnTo>
                  <a:pt x="12068007" y="123993"/>
                </a:lnTo>
                <a:lnTo>
                  <a:pt x="12068007" y="1962695"/>
                </a:lnTo>
                <a:lnTo>
                  <a:pt x="11543532" y="2051091"/>
                </a:lnTo>
                <a:cubicBezTo>
                  <a:pt x="10893978" y="2164649"/>
                  <a:pt x="10184410" y="2285079"/>
                  <a:pt x="9171734" y="2269381"/>
                </a:cubicBezTo>
                <a:close/>
                <a:moveTo>
                  <a:pt x="1" y="6858003"/>
                </a:moveTo>
                <a:lnTo>
                  <a:pt x="12192001" y="6858003"/>
                </a:lnTo>
                <a:lnTo>
                  <a:pt x="12192001" y="2724879"/>
                </a:lnTo>
                <a:lnTo>
                  <a:pt x="12192001" y="2477360"/>
                </a:lnTo>
                <a:lnTo>
                  <a:pt x="12192001" y="1941781"/>
                </a:lnTo>
                <a:lnTo>
                  <a:pt x="12192000" y="1941781"/>
                </a:lnTo>
                <a:lnTo>
                  <a:pt x="12192000" y="0"/>
                </a:lnTo>
                <a:lnTo>
                  <a:pt x="0" y="0"/>
                </a:lnTo>
                <a:lnTo>
                  <a:pt x="0" y="6858000"/>
                </a:lnTo>
                <a:lnTo>
                  <a:pt x="1"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 name="Picture Placeholder 10">
            <a:extLst>
              <a:ext uri="{FF2B5EF4-FFF2-40B4-BE49-F238E27FC236}">
                <a16:creationId xmlns:a16="http://schemas.microsoft.com/office/drawing/2014/main" id="{9467520A-F508-4AA5-BBCF-30AE2B312E04}"/>
              </a:ext>
            </a:extLst>
          </p:cNvPr>
          <p:cNvSpPr>
            <a:spLocks noGrp="1"/>
          </p:cNvSpPr>
          <p:nvPr>
            <p:ph type="pic" sz="quarter" idx="13" hasCustomPrompt="1"/>
          </p:nvPr>
        </p:nvSpPr>
        <p:spPr>
          <a:xfrm>
            <a:off x="123992" y="4587876"/>
            <a:ext cx="11944014" cy="2146775"/>
          </a:xfrm>
          <a:custGeom>
            <a:avLst/>
            <a:gdLst>
              <a:gd name="connsiteX0" fmla="*/ 9047741 w 11944014"/>
              <a:gd name="connsiteY0" fmla="*/ 1387 h 2146775"/>
              <a:gd name="connsiteX1" fmla="*/ 11419539 w 11944014"/>
              <a:gd name="connsiteY1" fmla="*/ 219677 h 2146775"/>
              <a:gd name="connsiteX2" fmla="*/ 11944014 w 11944014"/>
              <a:gd name="connsiteY2" fmla="*/ 308073 h 2146775"/>
              <a:gd name="connsiteX3" fmla="*/ 11944014 w 11944014"/>
              <a:gd name="connsiteY3" fmla="*/ 2146775 h 2146775"/>
              <a:gd name="connsiteX4" fmla="*/ 0 w 11944014"/>
              <a:gd name="connsiteY4" fmla="*/ 2146775 h 2146775"/>
              <a:gd name="connsiteX5" fmla="*/ 0 w 11944014"/>
              <a:gd name="connsiteY5" fmla="*/ 1286620 h 2146775"/>
              <a:gd name="connsiteX6" fmla="*/ 510557 w 11944014"/>
              <a:gd name="connsiteY6" fmla="*/ 1257271 h 2146775"/>
              <a:gd name="connsiteX7" fmla="*/ 4857299 w 11944014"/>
              <a:gd name="connsiteY7" fmla="*/ 599865 h 2146775"/>
              <a:gd name="connsiteX8" fmla="*/ 9047741 w 11944014"/>
              <a:gd name="connsiteY8" fmla="*/ 1387 h 2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4014" h="2146775">
                <a:moveTo>
                  <a:pt x="9047741" y="1387"/>
                </a:moveTo>
                <a:cubicBezTo>
                  <a:pt x="10060417" y="-14311"/>
                  <a:pt x="10769985" y="106119"/>
                  <a:pt x="11419539" y="219677"/>
                </a:cubicBezTo>
                <a:lnTo>
                  <a:pt x="11944014" y="308073"/>
                </a:lnTo>
                <a:lnTo>
                  <a:pt x="11944014" y="2146775"/>
                </a:lnTo>
                <a:lnTo>
                  <a:pt x="0" y="2146775"/>
                </a:lnTo>
                <a:lnTo>
                  <a:pt x="0" y="1286620"/>
                </a:lnTo>
                <a:lnTo>
                  <a:pt x="510557" y="1257271"/>
                </a:lnTo>
                <a:cubicBezTo>
                  <a:pt x="1951876" y="1160309"/>
                  <a:pt x="3261017" y="969324"/>
                  <a:pt x="4857299" y="599865"/>
                </a:cubicBezTo>
                <a:cubicBezTo>
                  <a:pt x="6719283" y="168910"/>
                  <a:pt x="8035066" y="17084"/>
                  <a:pt x="9047741" y="1387"/>
                </a:cubicBezTo>
                <a:close/>
              </a:path>
            </a:pathLst>
          </a:custGeom>
          <a:solidFill>
            <a:schemeClr val="bg1">
              <a:lumMod val="95000"/>
            </a:schemeClr>
          </a:solidFill>
        </p:spPr>
        <p:txBody>
          <a:bodyPr vert="horz" wrap="square" lIns="91440" tIns="45720" rIns="91440" bIns="45720" rtlCol="0" anchor="ctr" anchorCtr="1">
            <a:noAutofit/>
          </a:bodyPr>
          <a:lstStyle>
            <a:lvl1pPr marL="0" indent="0">
              <a:buNone/>
              <a:defRPr lang="en-GB" sz="1800" dirty="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1611383"/>
            <a:ext cx="9666514" cy="746846"/>
          </a:xfrm>
        </p:spPr>
        <p:txBody>
          <a:bodyPr anchor="t">
            <a:noAutofit/>
          </a:bodyPr>
          <a:lstStyle>
            <a:lvl1pPr>
              <a:defRPr sz="4800" spc="-150">
                <a:solidFill>
                  <a:schemeClr val="tx1">
                    <a:lumMod val="75000"/>
                    <a:lumOff val="25000"/>
                  </a:schemeClr>
                </a:solidFill>
              </a:defRPr>
            </a:lvl1pPr>
          </a:lstStyle>
          <a:p>
            <a:r>
              <a:rPr lang="en-US" noProof="0"/>
              <a:t>Section Header 1</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2464424"/>
            <a:ext cx="9666514" cy="221599"/>
          </a:xfrm>
        </p:spPr>
        <p:txBody>
          <a:bodyPr tIns="0" bIns="0">
            <a:spAutoFit/>
          </a:bodyPr>
          <a:lstStyle>
            <a:lvl1pPr marL="0" indent="0">
              <a:buNone/>
              <a:defRPr sz="16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435429" y="1532049"/>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a:extLst>
              <a:ext uri="{FF2B5EF4-FFF2-40B4-BE49-F238E27FC236}">
                <a16:creationId xmlns:a16="http://schemas.microsoft.com/office/drawing/2014/main" id="{80D3D7B7-CDD7-4664-B2D8-6F60FEAEAC45}"/>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Tree>
    <p:extLst>
      <p:ext uri="{BB962C8B-B14F-4D97-AF65-F5344CB8AC3E}">
        <p14:creationId xmlns:p14="http://schemas.microsoft.com/office/powerpoint/2010/main" val="12508249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Header with Image 2">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836EFBB-5449-47CB-96D6-CB08287F755D}"/>
              </a:ext>
            </a:extLst>
          </p:cNvPr>
          <p:cNvSpPr>
            <a:spLocks noGrp="1"/>
          </p:cNvSpPr>
          <p:nvPr>
            <p:ph type="pic" sz="quarter" idx="11" hasCustomPrompt="1"/>
          </p:nvPr>
        </p:nvSpPr>
        <p:spPr>
          <a:xfrm>
            <a:off x="0" y="0"/>
            <a:ext cx="12191999"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dirty="0">
                <a:solidFill>
                  <a:schemeClr val="tx1"/>
                </a:solidFill>
              </a:defRPr>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3860800"/>
            <a:ext cx="9666514" cy="1686720"/>
          </a:xfrm>
        </p:spPr>
        <p:txBody>
          <a:bodyPr anchor="b">
            <a:noAutofit/>
          </a:bodyPr>
          <a:lstStyle>
            <a:lvl1pPr>
              <a:defRPr sz="4800" spc="-150">
                <a:solidFill>
                  <a:schemeClr val="bg1"/>
                </a:solidFill>
              </a:defRPr>
            </a:lvl1pPr>
          </a:lstStyle>
          <a:p>
            <a:r>
              <a:rPr lang="en-US" noProof="0"/>
              <a:t>Section Header 2</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5610170"/>
            <a:ext cx="9666514" cy="221599"/>
          </a:xfrm>
        </p:spPr>
        <p:txBody>
          <a:bodyPr tIns="0" bIns="0">
            <a:spAutoFit/>
          </a:bodyPr>
          <a:lstStyle>
            <a:lvl1pPr marL="0" indent="0">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8" name="Rectangle 7">
            <a:extLst>
              <a:ext uri="{FF2B5EF4-FFF2-40B4-BE49-F238E27FC236}">
                <a16:creationId xmlns:a16="http://schemas.microsoft.com/office/drawing/2014/main" id="{5B68A07C-35C9-40A7-8487-9EAD314C595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Slide Number Placeholder 5">
            <a:extLst>
              <a:ext uri="{FF2B5EF4-FFF2-40B4-BE49-F238E27FC236}">
                <a16:creationId xmlns:a16="http://schemas.microsoft.com/office/drawing/2014/main" id="{CE9143E8-1B27-4F08-9F20-BE30B14AC24E}"/>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Tree>
    <p:extLst>
      <p:ext uri="{BB962C8B-B14F-4D97-AF65-F5344CB8AC3E}">
        <p14:creationId xmlns:p14="http://schemas.microsoft.com/office/powerpoint/2010/main" val="8073529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smtClean="0"/>
              <a:t>Click to edit Master title style</a:t>
            </a:r>
            <a:endParaRPr lang="en-US" noProof="0"/>
          </a:p>
        </p:txBody>
      </p:sp>
      <p:sp>
        <p:nvSpPr>
          <p:cNvPr id="10" name="Content Placeholder 2">
            <a:extLst>
              <a:ext uri="{FF2B5EF4-FFF2-40B4-BE49-F238E27FC236}">
                <a16:creationId xmlns:a16="http://schemas.microsoft.com/office/drawing/2014/main" id="{3B7F86AE-7774-0B40-8944-DF91C77B02F3}"/>
              </a:ext>
            </a:extLst>
          </p:cNvPr>
          <p:cNvSpPr>
            <a:spLocks noGrp="1"/>
          </p:cNvSpPr>
          <p:nvPr>
            <p:ph idx="1" hasCustomPrompt="1"/>
          </p:nvPr>
        </p:nvSpPr>
        <p:spPr>
          <a:xfrm>
            <a:off x="446315" y="1463040"/>
            <a:ext cx="8030935" cy="4770098"/>
          </a:xfrm>
        </p:spPr>
        <p:txBody>
          <a:bodyPr>
            <a:noAutofit/>
          </a:bodyPr>
          <a:lstStyle>
            <a:lvl1pPr>
              <a:lnSpc>
                <a:spcPct val="100000"/>
              </a:lnSpc>
              <a:spcBef>
                <a:spcPts val="600"/>
              </a:spcBef>
              <a:spcAft>
                <a:spcPts val="1200"/>
              </a:spcAft>
              <a:defRPr sz="1800">
                <a:solidFill>
                  <a:schemeClr val="tx1">
                    <a:lumMod val="75000"/>
                    <a:lumOff val="25000"/>
                  </a:schemeClr>
                </a:solidFill>
              </a:defRPr>
            </a:lvl1pPr>
            <a:lvl2pPr>
              <a:lnSpc>
                <a:spcPct val="100000"/>
              </a:lnSpc>
              <a:spcBef>
                <a:spcPts val="600"/>
              </a:spcBef>
              <a:spcAft>
                <a:spcPts val="1200"/>
              </a:spcAft>
              <a:defRPr sz="1600">
                <a:solidFill>
                  <a:schemeClr val="tx1">
                    <a:lumMod val="75000"/>
                    <a:lumOff val="25000"/>
                  </a:schemeClr>
                </a:solidFill>
              </a:defRPr>
            </a:lvl2pPr>
            <a:lvl3pPr>
              <a:lnSpc>
                <a:spcPct val="100000"/>
              </a:lnSpc>
              <a:spcBef>
                <a:spcPts val="600"/>
              </a:spcBef>
              <a:spcAft>
                <a:spcPts val="1200"/>
              </a:spcAft>
              <a:defRPr sz="1400">
                <a:solidFill>
                  <a:schemeClr val="tx1">
                    <a:lumMod val="75000"/>
                    <a:lumOff val="25000"/>
                  </a:schemeClr>
                </a:solidFill>
              </a:defRPr>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4272276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500215"/>
            <a:ext cx="11174186" cy="590931"/>
          </a:xfrm>
        </p:spPr>
        <p:txBody>
          <a:bodyPr vert="horz" wrap="square" lIns="91440" tIns="45720" rIns="91440" bIns="45720" rtlCol="0" anchor="ctr">
            <a:spAutoFit/>
          </a:bodyPr>
          <a:lstStyle>
            <a:lvl1pPr>
              <a:defRPr lang="en-GB" sz="3600" spc="-60" dirty="0"/>
            </a:lvl1pPr>
          </a:lstStyle>
          <a:p>
            <a:pPr lvl="0"/>
            <a:r>
              <a:rPr lang="en-US" noProof="0" smtClean="0"/>
              <a:t>Click to edit Master title style</a:t>
            </a:r>
            <a:endParaRPr lang="en-US" noProof="0"/>
          </a:p>
        </p:txBody>
      </p:sp>
      <p:sp>
        <p:nvSpPr>
          <p:cNvPr id="3" name="Content Placeholder 2">
            <a:extLst>
              <a:ext uri="{FF2B5EF4-FFF2-40B4-BE49-F238E27FC236}">
                <a16:creationId xmlns:a16="http://schemas.microsoft.com/office/drawing/2014/main" id="{72618346-1C0B-46DB-AAA6-71C865DE85FE}"/>
              </a:ext>
            </a:extLst>
          </p:cNvPr>
          <p:cNvSpPr>
            <a:spLocks noGrp="1"/>
          </p:cNvSpPr>
          <p:nvPr>
            <p:ph idx="1" hasCustomPrompt="1"/>
          </p:nvPr>
        </p:nvSpPr>
        <p:spPr>
          <a:xfrm>
            <a:off x="446315" y="1463040"/>
            <a:ext cx="8030935" cy="4770098"/>
          </a:xfrm>
        </p:spPr>
        <p:txBody>
          <a:bodyPr>
            <a:noAutofit/>
          </a:bodyPr>
          <a:lstStyle>
            <a:lvl1pPr>
              <a:lnSpc>
                <a:spcPct val="100000"/>
              </a:lnSpc>
              <a:spcBef>
                <a:spcPts val="600"/>
              </a:spcBef>
              <a:spcAft>
                <a:spcPts val="1200"/>
              </a:spcAft>
              <a:defRPr sz="1800">
                <a:solidFill>
                  <a:schemeClr val="tx1">
                    <a:lumMod val="75000"/>
                    <a:lumOff val="25000"/>
                  </a:schemeClr>
                </a:solidFill>
              </a:defRPr>
            </a:lvl1pPr>
            <a:lvl2pPr>
              <a:lnSpc>
                <a:spcPct val="100000"/>
              </a:lnSpc>
              <a:spcBef>
                <a:spcPts val="600"/>
              </a:spcBef>
              <a:spcAft>
                <a:spcPts val="1200"/>
              </a:spcAft>
              <a:defRPr sz="1600">
                <a:solidFill>
                  <a:schemeClr val="tx1">
                    <a:lumMod val="75000"/>
                    <a:lumOff val="25000"/>
                  </a:schemeClr>
                </a:solidFill>
              </a:defRPr>
            </a:lvl2pPr>
            <a:lvl3pPr>
              <a:lnSpc>
                <a:spcPct val="100000"/>
              </a:lnSpc>
              <a:spcBef>
                <a:spcPts val="600"/>
              </a:spcBef>
              <a:spcAft>
                <a:spcPts val="1200"/>
              </a:spcAft>
              <a:defRPr sz="1400">
                <a:solidFill>
                  <a:schemeClr val="tx1">
                    <a:lumMod val="75000"/>
                    <a:lumOff val="25000"/>
                  </a:schemeClr>
                </a:solidFill>
              </a:defRPr>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Tree>
    <p:extLst>
      <p:ext uri="{BB962C8B-B14F-4D97-AF65-F5344CB8AC3E}">
        <p14:creationId xmlns:p14="http://schemas.microsoft.com/office/powerpoint/2010/main" val="9089471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3" name="Title 2">
            <a:extLst>
              <a:ext uri="{FF2B5EF4-FFF2-40B4-BE49-F238E27FC236}">
                <a16:creationId xmlns:a16="http://schemas.microsoft.com/office/drawing/2014/main" id="{05328109-BF43-024A-B25B-C69E4098CFDA}"/>
              </a:ext>
            </a:extLst>
          </p:cNvPr>
          <p:cNvSpPr>
            <a:spLocks noGrp="1"/>
          </p:cNvSpPr>
          <p:nvPr>
            <p:ph type="title"/>
          </p:nvPr>
        </p:nvSpPr>
        <p:spPr/>
        <p:txBody>
          <a:bodyPr/>
          <a:lstStyle/>
          <a:p>
            <a:r>
              <a:rPr lang="en-US" noProof="0" smtClean="0"/>
              <a:t>Click to edit Master title style</a:t>
            </a:r>
            <a:endParaRPr lang="en-US" noProof="0"/>
          </a:p>
        </p:txBody>
      </p:sp>
    </p:spTree>
    <p:extLst>
      <p:ext uri="{BB962C8B-B14F-4D97-AF65-F5344CB8AC3E}">
        <p14:creationId xmlns:p14="http://schemas.microsoft.com/office/powerpoint/2010/main" val="25969355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smtClean="0"/>
              <a:t>Click to edit Master title style</a:t>
            </a:r>
            <a:endParaRPr lang="en-US" noProof="0"/>
          </a:p>
        </p:txBody>
      </p:sp>
      <p:sp>
        <p:nvSpPr>
          <p:cNvPr id="16" name="Text Placeholder 4">
            <a:extLst>
              <a:ext uri="{FF2B5EF4-FFF2-40B4-BE49-F238E27FC236}">
                <a16:creationId xmlns:a16="http://schemas.microsoft.com/office/drawing/2014/main" id="{1F05F3BA-65F5-4621-807B-C8B857D01CA9}"/>
              </a:ext>
            </a:extLst>
          </p:cNvPr>
          <p:cNvSpPr>
            <a:spLocks noGrp="1"/>
          </p:cNvSpPr>
          <p:nvPr>
            <p:ph type="body" sz="quarter" idx="3" hasCustomPrompt="1"/>
          </p:nvPr>
        </p:nvSpPr>
        <p:spPr>
          <a:xfrm>
            <a:off x="6438900" y="1463346"/>
            <a:ext cx="5181600" cy="487003"/>
          </a:xfrm>
        </p:spPr>
        <p:txBody>
          <a:bodyPr anchor="b">
            <a:normAutofit/>
          </a:bodyPr>
          <a:lstStyle>
            <a:lvl1pPr marL="0" indent="0">
              <a:buNone/>
              <a:defRPr sz="16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8" name="Content Placeholder 5">
            <a:extLst>
              <a:ext uri="{FF2B5EF4-FFF2-40B4-BE49-F238E27FC236}">
                <a16:creationId xmlns:a16="http://schemas.microsoft.com/office/drawing/2014/main" id="{CDF89E18-CCB2-4D69-AB77-CAB656EC211C}"/>
              </a:ext>
            </a:extLst>
          </p:cNvPr>
          <p:cNvSpPr>
            <a:spLocks noGrp="1"/>
          </p:cNvSpPr>
          <p:nvPr>
            <p:ph sz="quarter" idx="4" hasCustomPrompt="1"/>
          </p:nvPr>
        </p:nvSpPr>
        <p:spPr>
          <a:xfrm>
            <a:off x="6438898" y="2149311"/>
            <a:ext cx="5181601" cy="4040352"/>
          </a:xfrm>
        </p:spPr>
        <p:txBody>
          <a:bodyPr>
            <a:normAutofit/>
          </a:bodyPr>
          <a:lstStyle>
            <a:lvl1pPr>
              <a:defRPr sz="1400"/>
            </a:lvl1pPr>
            <a:lvl2pPr>
              <a:defRPr sz="1400"/>
            </a:lvl2pPr>
            <a:lvl3pPr>
              <a:defRPr sz="14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Text Placeholder 2">
            <a:extLst>
              <a:ext uri="{FF2B5EF4-FFF2-40B4-BE49-F238E27FC236}">
                <a16:creationId xmlns:a16="http://schemas.microsoft.com/office/drawing/2014/main" id="{986F9159-693C-4325-939A-8C6869B22466}"/>
              </a:ext>
            </a:extLst>
          </p:cNvPr>
          <p:cNvSpPr>
            <a:spLocks noGrp="1"/>
          </p:cNvSpPr>
          <p:nvPr>
            <p:ph type="body" idx="1" hasCustomPrompt="1"/>
          </p:nvPr>
        </p:nvSpPr>
        <p:spPr>
          <a:xfrm>
            <a:off x="446314" y="1463346"/>
            <a:ext cx="5306787" cy="487003"/>
          </a:xfrm>
        </p:spPr>
        <p:txBody>
          <a:bodyPr anchor="b">
            <a:normAutofit/>
          </a:bodyPr>
          <a:lstStyle>
            <a:lvl1pPr marL="0" indent="0">
              <a:buNone/>
              <a:defRPr sz="16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20" name="Content Placeholder 3">
            <a:extLst>
              <a:ext uri="{FF2B5EF4-FFF2-40B4-BE49-F238E27FC236}">
                <a16:creationId xmlns:a16="http://schemas.microsoft.com/office/drawing/2014/main" id="{BEA361C8-0231-48E8-965E-6BB6D606C9FC}"/>
              </a:ext>
            </a:extLst>
          </p:cNvPr>
          <p:cNvSpPr>
            <a:spLocks noGrp="1"/>
          </p:cNvSpPr>
          <p:nvPr>
            <p:ph sz="half" idx="2" hasCustomPrompt="1"/>
          </p:nvPr>
        </p:nvSpPr>
        <p:spPr>
          <a:xfrm>
            <a:off x="446314" y="2149311"/>
            <a:ext cx="5306789" cy="4040352"/>
          </a:xfrm>
        </p:spPr>
        <p:txBody>
          <a:bodyPr>
            <a:normAutofit/>
          </a:bodyPr>
          <a:lstStyle>
            <a:lvl1pPr>
              <a:defRPr sz="1400"/>
            </a:lvl1pPr>
            <a:lvl2pPr>
              <a:defRPr sz="1400"/>
            </a:lvl2pPr>
            <a:lvl3pPr>
              <a:defRPr sz="14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4444774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mparison whit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571500" y="1509626"/>
            <a:ext cx="4900386"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hasCustomPrompt="1"/>
          </p:nvPr>
        </p:nvSpPr>
        <p:spPr>
          <a:xfrm>
            <a:off x="6720114" y="1509626"/>
            <a:ext cx="4900386" cy="334508"/>
          </a:xfrm>
        </p:spPr>
        <p:txBody>
          <a:bodyPr>
            <a:noAutofit/>
          </a:bodyPr>
          <a:lstStyle>
            <a:lvl1pPr marL="0" indent="0" algn="l">
              <a:buNone/>
              <a:defRPr sz="1600" b="1">
                <a:solidFill>
                  <a:schemeClr val="accent6"/>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571500" y="2156688"/>
            <a:ext cx="4900386"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hasCustomPrompt="1"/>
          </p:nvPr>
        </p:nvSpPr>
        <p:spPr>
          <a:xfrm>
            <a:off x="6720114" y="2156688"/>
            <a:ext cx="4900386"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3" name="Title 2">
            <a:extLst>
              <a:ext uri="{FF2B5EF4-FFF2-40B4-BE49-F238E27FC236}">
                <a16:creationId xmlns:a16="http://schemas.microsoft.com/office/drawing/2014/main" id="{E0FB9F81-CC7F-5244-95A6-279BE4B51AB1}"/>
              </a:ext>
            </a:extLst>
          </p:cNvPr>
          <p:cNvSpPr>
            <a:spLocks noGrp="1"/>
          </p:cNvSpPr>
          <p:nvPr>
            <p:ph type="title"/>
          </p:nvPr>
        </p:nvSpPr>
        <p:spPr>
          <a:xfrm>
            <a:off x="446314" y="500215"/>
            <a:ext cx="11174186" cy="590931"/>
          </a:xfrm>
        </p:spPr>
        <p:txBody>
          <a:bodyPr/>
          <a:lstStyle/>
          <a:p>
            <a:r>
              <a:rPr lang="en-US" noProof="0" smtClean="0"/>
              <a:t>Click to edit Master title style</a:t>
            </a:r>
            <a:endParaRPr lang="en-US" noProof="0"/>
          </a:p>
        </p:txBody>
      </p:sp>
    </p:spTree>
    <p:extLst>
      <p:ext uri="{BB962C8B-B14F-4D97-AF65-F5344CB8AC3E}">
        <p14:creationId xmlns:p14="http://schemas.microsoft.com/office/powerpoint/2010/main" val="23904483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hoto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500215"/>
            <a:ext cx="11174186" cy="590931"/>
          </a:xfrm>
        </p:spPr>
        <p:txBody>
          <a:bodyPr vert="horz" wrap="square" lIns="91440" tIns="45720" rIns="91440" bIns="45720" rtlCol="0" anchor="ctr">
            <a:spAutoFit/>
          </a:bodyPr>
          <a:lstStyle>
            <a:lvl1pPr>
              <a:defRPr lang="en-GB" sz="3600" spc="-60" dirty="0"/>
            </a:lvl1pPr>
          </a:lstStyle>
          <a:p>
            <a:pPr lvl="0"/>
            <a:r>
              <a:rPr lang="en-US" noProof="0" smtClean="0"/>
              <a:t>Click to edit Master title style</a:t>
            </a:r>
            <a:endParaRPr lang="en-US" noProof="0"/>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0" y="1248876"/>
            <a:ext cx="12192000" cy="2119313"/>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735240" y="3802065"/>
            <a:ext cx="9784080"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735240" y="4294303"/>
            <a:ext cx="9784080" cy="1737360"/>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15" name="Rectangle 14">
            <a:extLst>
              <a:ext uri="{FF2B5EF4-FFF2-40B4-BE49-F238E27FC236}">
                <a16:creationId xmlns:a16="http://schemas.microsoft.com/office/drawing/2014/main" id="{05951AB2-D568-4A7E-9408-FADC8BED4119}"/>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Tree>
    <p:extLst>
      <p:ext uri="{BB962C8B-B14F-4D97-AF65-F5344CB8AC3E}">
        <p14:creationId xmlns:p14="http://schemas.microsoft.com/office/powerpoint/2010/main" val="861934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F8B8CA-BEC2-42B2-8194-82845F10CA72}" type="datetimeFigureOut">
              <a:rPr lang="en-US" smtClean="0"/>
              <a:t>12/15/2021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31211260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hoto + Three Se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0" y="1248876"/>
            <a:ext cx="12192000" cy="2119313"/>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735240" y="3802065"/>
            <a:ext cx="2820761" cy="334508"/>
          </a:xfrm>
        </p:spPr>
        <p:txBody>
          <a:bodyPr>
            <a:noAutofit/>
          </a:bodyPr>
          <a:lstStyle>
            <a:lvl1pPr marL="0" indent="0" algn="ctr">
              <a:buNone/>
              <a:defRPr sz="1600" b="1">
                <a:solidFill>
                  <a:schemeClr val="accent6"/>
                </a:solidFill>
                <a:latin typeface="+mn-lt"/>
              </a:defRPr>
            </a:lvl1pPr>
          </a:lstStyle>
          <a:p>
            <a:pPr lvl="0"/>
            <a:r>
              <a:rPr lang="en-US" noProof="0"/>
              <a:t>Edit Master text styles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hasCustomPrompt="1"/>
          </p:nvPr>
        </p:nvSpPr>
        <p:spPr>
          <a:xfrm>
            <a:off x="4623026" y="3802065"/>
            <a:ext cx="2820761" cy="334508"/>
          </a:xfrm>
        </p:spPr>
        <p:txBody>
          <a:bodyPr>
            <a:noAutofit/>
          </a:bodyPr>
          <a:lstStyle>
            <a:lvl1pPr marL="0" indent="0" algn="ctr">
              <a:buNone/>
              <a:defRPr sz="1600" b="1">
                <a:solidFill>
                  <a:schemeClr val="accent3"/>
                </a:solidFill>
                <a:latin typeface="+mn-lt"/>
              </a:defRPr>
            </a:lvl1pPr>
          </a:lstStyle>
          <a:p>
            <a:pPr lvl="0"/>
            <a:r>
              <a:rPr lang="en-US" noProof="0"/>
              <a:t>Edit Master text styles</a:t>
            </a:r>
          </a:p>
        </p:txBody>
      </p:sp>
      <p:sp>
        <p:nvSpPr>
          <p:cNvPr id="11" name="Text Placeholder 8">
            <a:extLst>
              <a:ext uri="{FF2B5EF4-FFF2-40B4-BE49-F238E27FC236}">
                <a16:creationId xmlns:a16="http://schemas.microsoft.com/office/drawing/2014/main" id="{08664829-F6FB-4E31-BF5C-C895ADF2BA7F}"/>
              </a:ext>
            </a:extLst>
          </p:cNvPr>
          <p:cNvSpPr>
            <a:spLocks noGrp="1"/>
          </p:cNvSpPr>
          <p:nvPr>
            <p:ph type="body" sz="quarter" idx="16" hasCustomPrompt="1"/>
          </p:nvPr>
        </p:nvSpPr>
        <p:spPr>
          <a:xfrm>
            <a:off x="8635999" y="3802065"/>
            <a:ext cx="2820761" cy="334508"/>
          </a:xfrm>
        </p:spPr>
        <p:txBody>
          <a:bodyPr>
            <a:noAutofit/>
          </a:bodyPr>
          <a:lstStyle>
            <a:lvl1pPr marL="0" indent="0" algn="ctr">
              <a:buNone/>
              <a:defRPr sz="1600" b="1">
                <a:solidFill>
                  <a:schemeClr val="accent5">
                    <a:lumMod val="75000"/>
                  </a:schemeClr>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735240"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hasCustomPrompt="1"/>
          </p:nvPr>
        </p:nvSpPr>
        <p:spPr>
          <a:xfrm>
            <a:off x="4623026"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14" name="Text Placeholder 8">
            <a:extLst>
              <a:ext uri="{FF2B5EF4-FFF2-40B4-BE49-F238E27FC236}">
                <a16:creationId xmlns:a16="http://schemas.microsoft.com/office/drawing/2014/main" id="{7E9E558E-F7EF-4347-AD3C-FDB2A9BCF618}"/>
              </a:ext>
            </a:extLst>
          </p:cNvPr>
          <p:cNvSpPr>
            <a:spLocks noGrp="1"/>
          </p:cNvSpPr>
          <p:nvPr>
            <p:ph type="body" sz="quarter" idx="19" hasCustomPrompt="1"/>
          </p:nvPr>
        </p:nvSpPr>
        <p:spPr>
          <a:xfrm>
            <a:off x="8635999" y="4294303"/>
            <a:ext cx="2820761" cy="1496898"/>
          </a:xfrm>
        </p:spPr>
        <p:txBody>
          <a:bodyPr>
            <a:noAutofit/>
          </a:bodyPr>
          <a:lstStyle>
            <a:lvl1pPr marL="0" indent="0" algn="l">
              <a:spcAft>
                <a:spcPts val="600"/>
              </a:spcAft>
              <a:buNone/>
              <a:defRPr sz="1400" b="0">
                <a:solidFill>
                  <a:schemeClr val="tx1">
                    <a:lumMod val="75000"/>
                    <a:lumOff val="25000"/>
                  </a:schemeClr>
                </a:solidFill>
                <a:latin typeface="+mn-lt"/>
              </a:defRPr>
            </a:lvl1pPr>
          </a:lstStyle>
          <a:p>
            <a:pPr lvl="0"/>
            <a:r>
              <a:rPr lang="en-US" noProof="0"/>
              <a:t>Edit Master text styles</a:t>
            </a:r>
          </a:p>
        </p:txBody>
      </p:sp>
      <p:sp>
        <p:nvSpPr>
          <p:cNvPr id="3" name="Title 2">
            <a:extLst>
              <a:ext uri="{FF2B5EF4-FFF2-40B4-BE49-F238E27FC236}">
                <a16:creationId xmlns:a16="http://schemas.microsoft.com/office/drawing/2014/main" id="{B9AD2AC4-32E8-BC46-848C-BEA37118CB63}"/>
              </a:ext>
            </a:extLst>
          </p:cNvPr>
          <p:cNvSpPr>
            <a:spLocks noGrp="1"/>
          </p:cNvSpPr>
          <p:nvPr>
            <p:ph type="title"/>
          </p:nvPr>
        </p:nvSpPr>
        <p:spPr/>
        <p:txBody>
          <a:bodyPr/>
          <a:lstStyle/>
          <a:p>
            <a:r>
              <a:rPr lang="en-US" noProof="0" smtClean="0"/>
              <a:t>Click to edit Master title style</a:t>
            </a:r>
            <a:endParaRPr lang="en-US" noProof="0"/>
          </a:p>
        </p:txBody>
      </p:sp>
    </p:spTree>
    <p:extLst>
      <p:ext uri="{BB962C8B-B14F-4D97-AF65-F5344CB8AC3E}">
        <p14:creationId xmlns:p14="http://schemas.microsoft.com/office/powerpoint/2010/main" val="31512463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Half Page Photo + Tex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679784BB-7CDD-484B-8F47-9CF1D79993F5}"/>
              </a:ext>
            </a:extLst>
          </p:cNvPr>
          <p:cNvSpPr>
            <a:spLocks noGrp="1"/>
          </p:cNvSpPr>
          <p:nvPr>
            <p:ph type="pic" sz="quarter" idx="13" hasCustomPrompt="1"/>
          </p:nvPr>
        </p:nvSpPr>
        <p:spPr>
          <a:xfrm>
            <a:off x="6299200" y="0"/>
            <a:ext cx="5892800"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446314" y="493776"/>
            <a:ext cx="5170715" cy="1089529"/>
          </a:xfrm>
        </p:spPr>
        <p:txBody>
          <a:bodyPr vert="horz" wrap="square" lIns="91440" tIns="45720" rIns="91440" bIns="45720" rtlCol="0" anchor="ctr">
            <a:spAutoFit/>
          </a:bodyPr>
          <a:lstStyle>
            <a:lvl1pPr>
              <a:defRPr lang="en-GB" sz="3600" spc="-60" dirty="0"/>
            </a:lvl1pPr>
          </a:lstStyle>
          <a:p>
            <a:pPr lvl="0"/>
            <a:r>
              <a:rPr lang="en-US" noProof="0" smtClean="0"/>
              <a:t>Click to edit Master title style</a:t>
            </a:r>
            <a:endParaRPr lang="en-US" noProof="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hasCustomPrompt="1"/>
          </p:nvPr>
        </p:nvSpPr>
        <p:spPr>
          <a:xfrm>
            <a:off x="571499" y="2061165"/>
            <a:ext cx="5045529" cy="334508"/>
          </a:xfrm>
        </p:spPr>
        <p:txBody>
          <a:bodyPr>
            <a:noAutofit/>
          </a:bodyPr>
          <a:lstStyle>
            <a:lvl1pPr marL="0" indent="0" algn="l">
              <a:buNone/>
              <a:defRPr sz="1600" b="1">
                <a:solidFill>
                  <a:schemeClr val="accent3"/>
                </a:solidFill>
                <a:latin typeface="+mn-lt"/>
              </a:defRPr>
            </a:lvl1pPr>
          </a:lstStyle>
          <a:p>
            <a:pPr lvl="0"/>
            <a:r>
              <a:rPr lang="en-US" noProof="0"/>
              <a:t>Edit Master text styles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hasCustomPrompt="1"/>
          </p:nvPr>
        </p:nvSpPr>
        <p:spPr>
          <a:xfrm>
            <a:off x="571499" y="2708227"/>
            <a:ext cx="5045529" cy="3561943"/>
          </a:xfrm>
        </p:spPr>
        <p:txBody>
          <a:bodyPr>
            <a:noAutofit/>
          </a:bodyPr>
          <a:lstStyle>
            <a:lvl1pPr marL="0" indent="0" algn="l">
              <a:buNone/>
              <a:defRPr sz="1400" b="0">
                <a:solidFill>
                  <a:schemeClr val="tx1">
                    <a:lumMod val="75000"/>
                    <a:lumOff val="25000"/>
                  </a:schemeClr>
                </a:solidFill>
                <a:latin typeface="+mn-lt"/>
              </a:defRPr>
            </a:lvl1pPr>
          </a:lstStyle>
          <a:p>
            <a:pPr lvl="0"/>
            <a:r>
              <a:rPr lang="en-US" noProof="0"/>
              <a:t>Edit Master text styles</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8" name="Rectangle 7">
            <a:extLst>
              <a:ext uri="{FF2B5EF4-FFF2-40B4-BE49-F238E27FC236}">
                <a16:creationId xmlns:a16="http://schemas.microsoft.com/office/drawing/2014/main" id="{1E6A75B6-7B4E-496F-A846-0FFBB6E1D164}"/>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0" name="Slide Number Placeholder 5">
            <a:extLst>
              <a:ext uri="{FF2B5EF4-FFF2-40B4-BE49-F238E27FC236}">
                <a16:creationId xmlns:a16="http://schemas.microsoft.com/office/drawing/2014/main" id="{7648ACB4-9C22-4636-800F-578055A5BC10}"/>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Tree>
    <p:extLst>
      <p:ext uri="{BB962C8B-B14F-4D97-AF65-F5344CB8AC3E}">
        <p14:creationId xmlns:p14="http://schemas.microsoft.com/office/powerpoint/2010/main" val="19966180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D5C833BC-89A8-4D28-9D63-F45F14D694BF}"/>
              </a:ext>
            </a:extLst>
          </p:cNvPr>
          <p:cNvSpPr/>
          <p:nvPr userDrawn="1"/>
        </p:nvSpPr>
        <p:spPr>
          <a:xfrm flipH="1">
            <a:off x="123987" y="124955"/>
            <a:ext cx="11953415" cy="440800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7" h="24785">
                <a:moveTo>
                  <a:pt x="17" y="0"/>
                </a:moveTo>
                <a:lnTo>
                  <a:pt x="21617" y="0"/>
                </a:lnTo>
                <a:lnTo>
                  <a:pt x="21617" y="17322"/>
                </a:lnTo>
                <a:cubicBezTo>
                  <a:pt x="10919" y="19230"/>
                  <a:pt x="10221" y="28798"/>
                  <a:pt x="0" y="22875"/>
                </a:cubicBezTo>
                <a:cubicBezTo>
                  <a:pt x="6" y="15250"/>
                  <a:pt x="11" y="7625"/>
                  <a:pt x="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694871" y="5603181"/>
            <a:ext cx="9144000" cy="341632"/>
          </a:xfrm>
        </p:spPr>
        <p:txBody>
          <a:bodyPr vert="horz" lIns="91440" tIns="45720" rIns="91440" bIns="45720" rtlCol="0">
            <a:spAutoFit/>
          </a:bodyPr>
          <a:lstStyle>
            <a:lvl1pPr marL="0" indent="0">
              <a:buNone/>
              <a:defRPr lang="en-GB" sz="1800" dirty="0">
                <a:solidFill>
                  <a:schemeClr val="accent2">
                    <a:lumMod val="50000"/>
                  </a:schemeClr>
                </a:solidFill>
                <a:latin typeface="+mn-lt"/>
              </a:defRPr>
            </a:lvl1pPr>
          </a:lstStyle>
          <a:p>
            <a:pPr marL="228600" lvl="0" indent="-228600"/>
            <a:r>
              <a:rPr lang="en-US" noProof="0"/>
              <a:t>Subtitle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10607040" cy="701731"/>
          </a:xfrm>
        </p:spPr>
        <p:txBody>
          <a:bodyPr vert="horz" lIns="91440" tIns="45720" rIns="91440" bIns="45720" rtlCol="0" anchor="b">
            <a:spAutoFit/>
          </a:bodyPr>
          <a:lstStyle>
            <a:lvl1pPr>
              <a:defRPr lang="en-GB" sz="4400" b="1" dirty="0">
                <a:solidFill>
                  <a:schemeClr val="tx1">
                    <a:lumMod val="75000"/>
                    <a:lumOff val="25000"/>
                  </a:schemeClr>
                </a:solidFill>
                <a:latin typeface="+mj-lt"/>
              </a:defRPr>
            </a:lvl1pPr>
          </a:lstStyle>
          <a:p>
            <a:pPr marL="0" lvl="0"/>
            <a:r>
              <a:rPr lang="en-US" noProof="0"/>
              <a:t>Title</a:t>
            </a:r>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435429" y="4726452"/>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26667343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Flowchart: Document 3">
            <a:extLst>
              <a:ext uri="{FF2B5EF4-FFF2-40B4-BE49-F238E27FC236}">
                <a16:creationId xmlns:a16="http://schemas.microsoft.com/office/drawing/2014/main" id="{7F75D8AF-79DE-4E2B-A15F-8EC66948BC31}"/>
              </a:ext>
            </a:extLst>
          </p:cNvPr>
          <p:cNvSpPr/>
          <p:nvPr userDrawn="1"/>
        </p:nvSpPr>
        <p:spPr>
          <a:xfrm flipH="1" flipV="1">
            <a:off x="114590" y="4581492"/>
            <a:ext cx="11962815" cy="215268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 name="connsiteX0" fmla="*/ 34 w 21634"/>
              <a:gd name="connsiteY0" fmla="*/ 0 h 36778"/>
              <a:gd name="connsiteX1" fmla="*/ 21634 w 21634"/>
              <a:gd name="connsiteY1" fmla="*/ 0 h 36778"/>
              <a:gd name="connsiteX2" fmla="*/ 21634 w 21634"/>
              <a:gd name="connsiteY2" fmla="*/ 17322 h 36778"/>
              <a:gd name="connsiteX3" fmla="*/ 0 w 21634"/>
              <a:gd name="connsiteY3" fmla="*/ 35787 h 36778"/>
              <a:gd name="connsiteX4" fmla="*/ 34 w 21634"/>
              <a:gd name="connsiteY4" fmla="*/ 0 h 36778"/>
              <a:gd name="connsiteX0" fmla="*/ 34 w 21634"/>
              <a:gd name="connsiteY0" fmla="*/ 0 h 41874"/>
              <a:gd name="connsiteX1" fmla="*/ 21634 w 21634"/>
              <a:gd name="connsiteY1" fmla="*/ 0 h 41874"/>
              <a:gd name="connsiteX2" fmla="*/ 21634 w 21634"/>
              <a:gd name="connsiteY2" fmla="*/ 17322 h 41874"/>
              <a:gd name="connsiteX3" fmla="*/ 0 w 21634"/>
              <a:gd name="connsiteY3" fmla="*/ 35787 h 41874"/>
              <a:gd name="connsiteX4" fmla="*/ 34 w 21634"/>
              <a:gd name="connsiteY4" fmla="*/ 0 h 41874"/>
              <a:gd name="connsiteX0" fmla="*/ 34 w 21634"/>
              <a:gd name="connsiteY0" fmla="*/ 0 h 42123"/>
              <a:gd name="connsiteX1" fmla="*/ 21634 w 21634"/>
              <a:gd name="connsiteY1" fmla="*/ 0 h 42123"/>
              <a:gd name="connsiteX2" fmla="*/ 21634 w 21634"/>
              <a:gd name="connsiteY2" fmla="*/ 17322 h 42123"/>
              <a:gd name="connsiteX3" fmla="*/ 0 w 21634"/>
              <a:gd name="connsiteY3" fmla="*/ 35787 h 42123"/>
              <a:gd name="connsiteX4" fmla="*/ 34 w 21634"/>
              <a:gd name="connsiteY4" fmla="*/ 0 h 4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4" h="42123">
                <a:moveTo>
                  <a:pt x="34" y="0"/>
                </a:moveTo>
                <a:lnTo>
                  <a:pt x="21634" y="0"/>
                </a:lnTo>
                <a:lnTo>
                  <a:pt x="21634" y="17322"/>
                </a:lnTo>
                <a:cubicBezTo>
                  <a:pt x="10970" y="21444"/>
                  <a:pt x="9198" y="56098"/>
                  <a:pt x="0" y="35787"/>
                </a:cubicBezTo>
                <a:cubicBezTo>
                  <a:pt x="6" y="28162"/>
                  <a:pt x="28" y="7625"/>
                  <a:pt x="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696686" y="1611383"/>
            <a:ext cx="9666514" cy="746846"/>
          </a:xfrm>
        </p:spPr>
        <p:txBody>
          <a:bodyPr anchor="t">
            <a:noAutofit/>
          </a:bodyPr>
          <a:lstStyle>
            <a:lvl1pPr>
              <a:defRPr sz="4800" spc="-150">
                <a:solidFill>
                  <a:schemeClr val="tx1">
                    <a:lumMod val="75000"/>
                    <a:lumOff val="25000"/>
                  </a:schemeClr>
                </a:solidFill>
              </a:defRPr>
            </a:lvl1pPr>
          </a:lstStyle>
          <a:p>
            <a:r>
              <a:rPr lang="en-US" noProof="0"/>
              <a:t>Section Header 1</a:t>
            </a:r>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696686" y="2464424"/>
            <a:ext cx="9666514" cy="221599"/>
          </a:xfrm>
        </p:spPr>
        <p:txBody>
          <a:bodyPr tIns="0" bIns="0">
            <a:spAutoFit/>
          </a:bodyPr>
          <a:lstStyle>
            <a:lvl1pPr marL="0" indent="0">
              <a:buNone/>
              <a:defRPr sz="16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435429" y="1532049"/>
            <a:ext cx="72571" cy="137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a:extLst>
              <a:ext uri="{FF2B5EF4-FFF2-40B4-BE49-F238E27FC236}">
                <a16:creationId xmlns:a16="http://schemas.microsoft.com/office/drawing/2014/main" id="{80D3D7B7-CDD7-4664-B2D8-6F60FEAEAC45}"/>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11360016" y="6369050"/>
            <a:ext cx="335909" cy="365125"/>
          </a:xfrm>
          <a:prstGeom prst="rect">
            <a:avLst/>
          </a:prstGeom>
          <a:solidFill>
            <a:schemeClr val="bg1">
              <a:lumMod val="85000"/>
            </a:schemeClr>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black"/>
                </a:solidFill>
              </a:rPr>
              <a:pPr/>
              <a:t>‹#›</a:t>
            </a:fld>
            <a:endParaRPr lang="en-US" b="1" dirty="0">
              <a:solidFill>
                <a:prstClr val="black"/>
              </a:solidFill>
            </a:endParaRPr>
          </a:p>
        </p:txBody>
      </p:sp>
    </p:spTree>
    <p:extLst>
      <p:ext uri="{BB962C8B-B14F-4D97-AF65-F5344CB8AC3E}">
        <p14:creationId xmlns:p14="http://schemas.microsoft.com/office/powerpoint/2010/main" val="1593540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en-US" noProof="0" smtClean="0"/>
              <a:t>Click to edit Master title style</a:t>
            </a:r>
            <a:endParaRPr lang="en-US" noProof="0"/>
          </a:p>
        </p:txBody>
      </p:sp>
      <p:sp>
        <p:nvSpPr>
          <p:cNvPr id="11" name="Content Placeholder 2">
            <a:extLst>
              <a:ext uri="{FF2B5EF4-FFF2-40B4-BE49-F238E27FC236}">
                <a16:creationId xmlns:a16="http://schemas.microsoft.com/office/drawing/2014/main" id="{758E3AAF-44AA-41E0-AE18-8B461598AD07}"/>
              </a:ext>
            </a:extLst>
          </p:cNvPr>
          <p:cNvSpPr>
            <a:spLocks noGrp="1"/>
          </p:cNvSpPr>
          <p:nvPr>
            <p:ph sz="half" idx="1" hasCustomPrompt="1"/>
          </p:nvPr>
        </p:nvSpPr>
        <p:spPr>
          <a:xfrm>
            <a:off x="446314" y="1825625"/>
            <a:ext cx="5306787"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a:extLst>
              <a:ext uri="{FF2B5EF4-FFF2-40B4-BE49-F238E27FC236}">
                <a16:creationId xmlns:a16="http://schemas.microsoft.com/office/drawing/2014/main" id="{FC1B8B60-5429-4EF9-93D0-2CCCF562B916}"/>
              </a:ext>
            </a:extLst>
          </p:cNvPr>
          <p:cNvSpPr>
            <a:spLocks noGrp="1"/>
          </p:cNvSpPr>
          <p:nvPr>
            <p:ph sz="half" idx="2" hasCustomPrompt="1"/>
          </p:nvPr>
        </p:nvSpPr>
        <p:spPr>
          <a:xfrm>
            <a:off x="64389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223958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839788" y="734043"/>
            <a:ext cx="3932237" cy="1089529"/>
          </a:xfrm>
        </p:spPr>
        <p:txBody>
          <a:bodyPr/>
          <a:lstStyle/>
          <a:p>
            <a:r>
              <a:rPr lang="en-US" noProof="0" smtClean="0"/>
              <a:t>Click to edit Master title style</a:t>
            </a:r>
            <a:endParaRPr lang="en-US" noProof="0"/>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6" name="Content Placeholder 2">
            <a:extLst>
              <a:ext uri="{FF2B5EF4-FFF2-40B4-BE49-F238E27FC236}">
                <a16:creationId xmlns:a16="http://schemas.microsoft.com/office/drawing/2014/main" id="{B43535EE-90E2-422C-B7AC-4D346E8D6E04}"/>
              </a:ext>
            </a:extLst>
          </p:cNvPr>
          <p:cNvSpPr>
            <a:spLocks noGrp="1"/>
          </p:cNvSpPr>
          <p:nvPr>
            <p:ph idx="1" hasCustomPrompt="1"/>
          </p:nvPr>
        </p:nvSpPr>
        <p:spPr>
          <a:xfrm>
            <a:off x="5183188" y="500215"/>
            <a:ext cx="6172200" cy="536877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2115148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446314" y="-1"/>
            <a:ext cx="1188720" cy="128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839788" y="734043"/>
            <a:ext cx="3932237" cy="1089529"/>
          </a:xfrm>
        </p:spPr>
        <p:txBody>
          <a:bodyPr/>
          <a:lstStyle/>
          <a:p>
            <a:r>
              <a:rPr lang="en-US" noProof="0" smtClean="0"/>
              <a:t>Click to edit Master title style</a:t>
            </a:r>
            <a:endParaRPr lang="en-US" noProof="0"/>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1" name="Picture Placeholder 2">
            <a:extLst>
              <a:ext uri="{FF2B5EF4-FFF2-40B4-BE49-F238E27FC236}">
                <a16:creationId xmlns:a16="http://schemas.microsoft.com/office/drawing/2014/main" id="{131CB29F-0BE0-476F-B57A-7638E9BFAE76}"/>
              </a:ext>
            </a:extLst>
          </p:cNvPr>
          <p:cNvSpPr>
            <a:spLocks noGrp="1"/>
          </p:cNvSpPr>
          <p:nvPr>
            <p:ph type="pic" idx="1"/>
          </p:nvPr>
        </p:nvSpPr>
        <p:spPr>
          <a:xfrm>
            <a:off x="5183188" y="500215"/>
            <a:ext cx="6172200" cy="536877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US" noProof="0" dirty="0"/>
          </a:p>
        </p:txBody>
      </p:sp>
    </p:spTree>
    <p:extLst>
      <p:ext uri="{BB962C8B-B14F-4D97-AF65-F5344CB8AC3E}">
        <p14:creationId xmlns:p14="http://schemas.microsoft.com/office/powerpoint/2010/main" val="41091765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5497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E46C0F6-F728-4FF0-A7F3-F6AECCD35B33}"/>
              </a:ext>
            </a:extLst>
          </p:cNvPr>
          <p:cNvSpPr>
            <a:spLocks noGrp="1"/>
          </p:cNvSpPr>
          <p:nvPr>
            <p:ph type="pic" sz="quarter" idx="13" hasCustomPrompt="1"/>
          </p:nvPr>
        </p:nvSpPr>
        <p:spPr>
          <a:xfrm>
            <a:off x="120650" y="136525"/>
            <a:ext cx="11950700" cy="6584951"/>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7" name="Text Placeholder 6">
            <a:extLst>
              <a:ext uri="{FF2B5EF4-FFF2-40B4-BE49-F238E27FC236}">
                <a16:creationId xmlns:a16="http://schemas.microsoft.com/office/drawing/2014/main" id="{E4DAD220-8CE3-4FF4-957A-1E24442C6565}"/>
              </a:ext>
            </a:extLst>
          </p:cNvPr>
          <p:cNvSpPr>
            <a:spLocks noGrp="1"/>
          </p:cNvSpPr>
          <p:nvPr>
            <p:ph type="body" sz="quarter" idx="14" hasCustomPrompt="1"/>
          </p:nvPr>
        </p:nvSpPr>
        <p:spPr>
          <a:xfrm>
            <a:off x="1587500" y="4022725"/>
            <a:ext cx="10033000" cy="1236236"/>
          </a:xfrm>
          <a:solidFill>
            <a:schemeClr val="tx1">
              <a:alpha val="68000"/>
            </a:schemeClr>
          </a:solidFill>
        </p:spPr>
        <p:txBody>
          <a:bodyPr lIns="274320" tIns="274320" rIns="274320" bIns="274320" anchor="ctr">
            <a:spAutoFit/>
          </a:bodyPr>
          <a:lstStyle>
            <a:lvl1pPr marL="0" indent="0">
              <a:lnSpc>
                <a:spcPct val="100000"/>
              </a:lnSpc>
              <a:buNone/>
              <a:defRPr sz="1800" b="0">
                <a:solidFill>
                  <a:schemeClr val="bg1"/>
                </a:solidFill>
              </a:defRPr>
            </a:lvl1pPr>
          </a:lstStyle>
          <a:p>
            <a:pPr lvl="0"/>
            <a:r>
              <a:rPr lang="en-US" noProof="0"/>
              <a:t>Edit Master text styles</a:t>
            </a:r>
          </a:p>
          <a:p>
            <a:pPr lvl="0"/>
            <a:endParaRPr lang="en-US" noProof="0"/>
          </a:p>
        </p:txBody>
      </p:sp>
      <p:sp>
        <p:nvSpPr>
          <p:cNvPr id="8" name="Text Placeholder 6">
            <a:extLst>
              <a:ext uri="{FF2B5EF4-FFF2-40B4-BE49-F238E27FC236}">
                <a16:creationId xmlns:a16="http://schemas.microsoft.com/office/drawing/2014/main" id="{58FDDD78-44AA-4B92-90B8-DFC56D688C50}"/>
              </a:ext>
            </a:extLst>
          </p:cNvPr>
          <p:cNvSpPr>
            <a:spLocks noGrp="1"/>
          </p:cNvSpPr>
          <p:nvPr>
            <p:ph type="body" sz="quarter" idx="15" hasCustomPrompt="1"/>
          </p:nvPr>
        </p:nvSpPr>
        <p:spPr>
          <a:xfrm>
            <a:off x="336550" y="3269342"/>
            <a:ext cx="1155366" cy="2576090"/>
          </a:xfrm>
          <a:noFill/>
        </p:spPr>
        <p:txBody>
          <a:bodyPr wrap="square" lIns="182880" tIns="182880" rIns="182880" bIns="91440">
            <a:spAutoFit/>
          </a:bodyPr>
          <a:lstStyle>
            <a:lvl1pPr marL="0" indent="0">
              <a:buNone/>
              <a:defRPr sz="16600" b="1">
                <a:solidFill>
                  <a:schemeClr val="bg1"/>
                </a:solidFill>
                <a:latin typeface="Arial" panose="020B0604020202020204" pitchFamily="34" charset="0"/>
                <a:cs typeface="Arial" panose="020B0604020202020204" pitchFamily="34" charset="0"/>
              </a:defRPr>
            </a:lvl1pPr>
          </a:lstStyle>
          <a:p>
            <a:pPr lvl="0"/>
            <a:r>
              <a:rPr lang="en-US" noProof="0"/>
              <a:t>“</a:t>
            </a:r>
          </a:p>
        </p:txBody>
      </p:sp>
      <p:sp>
        <p:nvSpPr>
          <p:cNvPr id="9" name="Frame 8">
            <a:extLst>
              <a:ext uri="{FF2B5EF4-FFF2-40B4-BE49-F238E27FC236}">
                <a16:creationId xmlns:a16="http://schemas.microsoft.com/office/drawing/2014/main" id="{0283712C-6C33-4303-985C-6493AAFAF405}"/>
              </a:ext>
            </a:extLst>
          </p:cNvPr>
          <p:cNvSpPr/>
          <p:nvPr userDrawn="1"/>
        </p:nvSpPr>
        <p:spPr>
          <a:xfrm>
            <a:off x="-2" y="0"/>
            <a:ext cx="12192001" cy="68580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0" name="Rectangle 9">
            <a:extLst>
              <a:ext uri="{FF2B5EF4-FFF2-40B4-BE49-F238E27FC236}">
                <a16:creationId xmlns:a16="http://schemas.microsoft.com/office/drawing/2014/main" id="{5793B617-BDEC-4471-BF16-3ADF8D92DD69}"/>
              </a:ext>
            </a:extLst>
          </p:cNvPr>
          <p:cNvSpPr/>
          <p:nvPr userDrawn="1"/>
        </p:nvSpPr>
        <p:spPr>
          <a:xfrm>
            <a:off x="11360016" y="6369050"/>
            <a:ext cx="335909" cy="48895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11" name="Slide Number Placeholder 5">
            <a:extLst>
              <a:ext uri="{FF2B5EF4-FFF2-40B4-BE49-F238E27FC236}">
                <a16:creationId xmlns:a16="http://schemas.microsoft.com/office/drawing/2014/main" id="{33D238BD-C38B-4BEB-92A5-657AAB9C5351}"/>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
        <p:nvSpPr>
          <p:cNvPr id="2" name="Title 1">
            <a:extLst>
              <a:ext uri="{FF2B5EF4-FFF2-40B4-BE49-F238E27FC236}">
                <a16:creationId xmlns:a16="http://schemas.microsoft.com/office/drawing/2014/main" id="{50E81040-AE93-4763-96F3-062F0F2D8F14}"/>
              </a:ext>
            </a:extLst>
          </p:cNvPr>
          <p:cNvSpPr>
            <a:spLocks noGrp="1"/>
          </p:cNvSpPr>
          <p:nvPr>
            <p:ph type="title"/>
          </p:nvPr>
        </p:nvSpPr>
        <p:spPr/>
        <p:txBody>
          <a:bodyPr/>
          <a:lstStyle/>
          <a:p>
            <a:r>
              <a:rPr lang="en-US" noProof="0" smtClean="0"/>
              <a:t>Click to edit Master title style</a:t>
            </a:r>
            <a:endParaRPr lang="en-US" noProof="0"/>
          </a:p>
        </p:txBody>
      </p:sp>
    </p:spTree>
    <p:extLst>
      <p:ext uri="{BB962C8B-B14F-4D97-AF65-F5344CB8AC3E}">
        <p14:creationId xmlns:p14="http://schemas.microsoft.com/office/powerpoint/2010/main" val="27845885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7C719AD2-39D2-425C-90E5-8FD2D783ADDF}"/>
              </a:ext>
            </a:extLst>
          </p:cNvPr>
          <p:cNvSpPr>
            <a:spLocks noGrp="1"/>
          </p:cNvSpPr>
          <p:nvPr>
            <p:ph type="pic" sz="quarter" idx="13" hasCustomPrompt="1"/>
          </p:nvPr>
        </p:nvSpPr>
        <p:spPr>
          <a:xfrm>
            <a:off x="0" y="0"/>
            <a:ext cx="12192000" cy="6858000"/>
          </a:xfrm>
          <a:solidFill>
            <a:schemeClr val="bg1">
              <a:lumMod val="95000"/>
            </a:schemeClr>
          </a:solidFill>
        </p:spPr>
        <p:txBody>
          <a:bodyPr vert="horz" wrap="square" lIns="91440" tIns="45720" rIns="91440" bIns="45720" rtlCol="0" anchor="ctr" anchorCtr="1">
            <a:noAutofit/>
          </a:bodyPr>
          <a:lstStyle>
            <a:lvl1pPr marL="0" indent="0">
              <a:buNone/>
              <a:defRPr lang="en-GB" sz="1800"/>
            </a:lvl1pPr>
          </a:lstStyle>
          <a:p>
            <a:pPr marL="228600" lvl="0" indent="-228600" algn="ctr"/>
            <a:r>
              <a:rPr lang="en-US" noProof="0" dirty="0"/>
              <a:t>Insert image</a:t>
            </a:r>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694871" y="4901450"/>
            <a:ext cx="4907643" cy="701731"/>
          </a:xfrm>
        </p:spPr>
        <p:txBody>
          <a:bodyPr vert="horz" wrap="square" lIns="91440" tIns="45720" rIns="91440" bIns="45720" rtlCol="0" anchor="b">
            <a:spAutoFit/>
          </a:bodyPr>
          <a:lstStyle>
            <a:lvl1pPr>
              <a:defRPr lang="en-GB" sz="4400" b="1" spc="-150" dirty="0">
                <a:solidFill>
                  <a:schemeClr val="bg1"/>
                </a:solidFill>
                <a:latin typeface="+mj-lt"/>
              </a:defRPr>
            </a:lvl1pPr>
          </a:lstStyle>
          <a:p>
            <a:pPr marL="0" lvl="0"/>
            <a:r>
              <a:rPr lang="en-US" noProof="0"/>
              <a:t>Thank You</a:t>
            </a:r>
          </a:p>
        </p:txBody>
      </p:sp>
    </p:spTree>
    <p:extLst>
      <p:ext uri="{BB962C8B-B14F-4D97-AF65-F5344CB8AC3E}">
        <p14:creationId xmlns:p14="http://schemas.microsoft.com/office/powerpoint/2010/main" val="4045440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F8B8CA-BEC2-42B2-8194-82845F10CA72}" type="datetimeFigureOut">
              <a:rPr lang="en-US" smtClean="0"/>
              <a:t>12/15/2021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3669234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F8B8CA-BEC2-42B2-8194-82845F10CA72}" type="datetimeFigureOut">
              <a:rPr lang="en-US" smtClean="0"/>
              <a:t>12/15/2021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9171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F8B8CA-BEC2-42B2-8194-82845F10CA72}" type="datetimeFigureOut">
              <a:rPr lang="en-US" smtClean="0"/>
              <a:t>12/15/2021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4DD5A0-CA52-4751-A22B-0EFABD34BDA6}" type="slidenum">
              <a:rPr lang="en-US" smtClean="0"/>
              <a:t>‹#›</a:t>
            </a:fld>
            <a:endParaRPr lang="en-US"/>
          </a:p>
        </p:txBody>
      </p:sp>
    </p:spTree>
    <p:extLst>
      <p:ext uri="{BB962C8B-B14F-4D97-AF65-F5344CB8AC3E}">
        <p14:creationId xmlns:p14="http://schemas.microsoft.com/office/powerpoint/2010/main" val="420571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6.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microsoft.com/office/2007/relationships/hdphoto" Target="../media/hdphoto1.wdp"/><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theme" Target="../theme/theme7.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5.png"/><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theme" Target="../theme/theme8.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F8B8CA-BEC2-42B2-8194-82845F10CA72}" type="datetimeFigureOut">
              <a:rPr lang="en-US" smtClean="0"/>
              <a:t>12/15/2021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4DD5A0-CA52-4751-A22B-0EFABD34BDA6}" type="slidenum">
              <a:rPr lang="en-US" smtClean="0"/>
              <a:t>‹#›</a:t>
            </a:fld>
            <a:endParaRPr lang="en-US"/>
          </a:p>
        </p:txBody>
      </p:sp>
    </p:spTree>
    <p:extLst>
      <p:ext uri="{BB962C8B-B14F-4D97-AF65-F5344CB8AC3E}">
        <p14:creationId xmlns:p14="http://schemas.microsoft.com/office/powerpoint/2010/main" val="26462405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solidFill>
                  <a:prstClr val="black">
                    <a:tint val="75000"/>
                  </a:prstClr>
                </a:solidFill>
              </a:rPr>
              <a:pPr/>
              <a:t>2021/12/15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019859"/>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descr="0 (3)"/>
          <p:cNvPicPr>
            <a:picLocks noChangeAspect="1"/>
          </p:cNvPicPr>
          <p:nvPr userDrawn="1"/>
        </p:nvPicPr>
        <p:blipFill rotWithShape="1">
          <a:blip r:embed="rId6"/>
          <a:srcRect l="58123" t="7888" r="13346" b="50832"/>
          <a:stretch>
            <a:fillRect/>
          </a:stretch>
        </p:blipFill>
        <p:spPr>
          <a:xfrm>
            <a:off x="3786505" y="84455"/>
            <a:ext cx="1254760" cy="1045845"/>
          </a:xfrm>
          <a:prstGeom prst="rect">
            <a:avLst/>
          </a:prstGeom>
        </p:spPr>
      </p:pic>
      <p:sp>
        <p:nvSpPr>
          <p:cNvPr id="113" name="Content Placeholder 2"/>
          <p:cNvSpPr txBox="1"/>
          <p:nvPr userDrawn="1"/>
        </p:nvSpPr>
        <p:spPr>
          <a:xfrm>
            <a:off x="4753327" y="343855"/>
            <a:ext cx="3217476" cy="3073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buClr>
                <a:srgbClr val="5B9BD5">
                  <a:lumMod val="75000"/>
                </a:srgbClr>
              </a:buClr>
            </a:pPr>
            <a:r>
              <a:rPr lang="zh-CN" altLang="en-US" sz="2000" dirty="0">
                <a:solidFill>
                  <a:srgbClr val="4472C4"/>
                </a:solidFill>
                <a:latin typeface="微软雅黑" panose="020B0503020204020204" charset="-122"/>
                <a:cs typeface="+mn-ea"/>
                <a:sym typeface="+mn-lt"/>
              </a:rPr>
              <a:t>在母版中更改标题文字</a:t>
            </a:r>
          </a:p>
        </p:txBody>
      </p:sp>
      <p:sp>
        <p:nvSpPr>
          <p:cNvPr id="114" name="Text Box 11"/>
          <p:cNvSpPr txBox="1">
            <a:spLocks noChangeArrowheads="1"/>
          </p:cNvSpPr>
          <p:nvPr userDrawn="1"/>
        </p:nvSpPr>
        <p:spPr bwMode="auto">
          <a:xfrm>
            <a:off x="5041344" y="705713"/>
            <a:ext cx="26414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en-US" altLang="zh-CN" sz="1200" dirty="0">
                <a:solidFill>
                  <a:srgbClr val="4472C4"/>
                </a:solidFill>
                <a:latin typeface="Arial"/>
                <a:ea typeface="微软雅黑"/>
                <a:cs typeface="+mn-ea"/>
                <a:sym typeface="+mn-lt"/>
              </a:rPr>
              <a:t>CLICK TO ADD CAPTION TEXT</a:t>
            </a:r>
          </a:p>
        </p:txBody>
      </p:sp>
    </p:spTree>
    <p:extLst>
      <p:ext uri="{BB962C8B-B14F-4D97-AF65-F5344CB8AC3E}">
        <p14:creationId xmlns:p14="http://schemas.microsoft.com/office/powerpoint/2010/main" val="285536803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fmla="#ppt_w*sin(2.5*pi*$)">
                                          <p:val>
                                            <p:fltVal val="0"/>
                                          </p:val>
                                        </p:tav>
                                        <p:tav tm="100000">
                                          <p:val>
                                            <p:fltVal val="1"/>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pPr fontAlgn="base">
              <a:spcBef>
                <a:spcPct val="0"/>
              </a:spcBef>
              <a:spcAft>
                <a:spcPct val="0"/>
              </a:spcAft>
            </a:pPr>
            <a:fld id="{43A93E93-166D-47F5-9EF1-ACEABE24AEEA}" type="datetimeFigureOut">
              <a:rPr lang="zh-CN" altLang="en-US" smtClean="0">
                <a:solidFill>
                  <a:prstClr val="black">
                    <a:tint val="75000"/>
                  </a:prstClr>
                </a:solidFill>
                <a:latin typeface="Calibri" panose="020F0502020204030204" pitchFamily="34" charset="0"/>
                <a:ea typeface="宋体" panose="02010600030101010101" pitchFamily="2" charset="-122"/>
              </a:rPr>
              <a:pPr fontAlgn="base">
                <a:spcBef>
                  <a:spcPct val="0"/>
                </a:spcBef>
                <a:spcAft>
                  <a:spcPct val="0"/>
                </a:spcAft>
              </a:pPr>
              <a:t>2021/12/15</a:t>
            </a:fld>
            <a:endParaRPr lang="zh-CN" altLang="en-US">
              <a:solidFill>
                <a:prstClr val="black">
                  <a:tint val="75000"/>
                </a:prstClr>
              </a:solidFill>
              <a:latin typeface="Calibri" panose="020F0502020204030204" pitchFamily="34" charset="0"/>
              <a:ea typeface="宋体" panose="02010600030101010101" pitchFamily="2" charset="-122"/>
            </a:endParaRPr>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pPr fontAlgn="base">
              <a:spcBef>
                <a:spcPct val="0"/>
              </a:spcBef>
              <a:spcAft>
                <a:spcPct val="0"/>
              </a:spcAft>
            </a:pPr>
            <a:endParaRPr lang="zh-CN" altLang="en-US">
              <a:solidFill>
                <a:prstClr val="black">
                  <a:tint val="75000"/>
                </a:prstClr>
              </a:solidFill>
              <a:latin typeface="Calibri" panose="020F0502020204030204" pitchFamily="34" charset="0"/>
              <a:ea typeface="宋体" panose="02010600030101010101" pitchFamily="2" charset="-122"/>
            </a:endParaRPr>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pPr fontAlgn="base">
              <a:spcBef>
                <a:spcPct val="0"/>
              </a:spcBef>
              <a:spcAft>
                <a:spcPct val="0"/>
              </a:spcAft>
            </a:pPr>
            <a:fld id="{118D5ACA-62CA-46DB-AD6B-12EDD6D51A23}" type="slidenum">
              <a:rPr lang="zh-CN" altLang="en-US" smtClean="0">
                <a:solidFill>
                  <a:prstClr val="black">
                    <a:tint val="75000"/>
                  </a:prstClr>
                </a:solidFill>
                <a:latin typeface="Calibri" panose="020F0502020204030204" pitchFamily="34" charset="0"/>
                <a:ea typeface="宋体" panose="02010600030101010101" pitchFamily="2" charset="-122"/>
              </a:rPr>
              <a:pPr fontAlgn="base">
                <a:spcBef>
                  <a:spcPct val="0"/>
                </a:spcBef>
                <a:spcAft>
                  <a:spcPct val="0"/>
                </a:spcAft>
              </a:pPr>
              <a:t>‹#›</a:t>
            </a:fld>
            <a:endParaRPr lang="zh-CN" altLang="en-US">
              <a:solidFill>
                <a:prstClr val="black">
                  <a:tint val="75000"/>
                </a:prstClr>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846611"/>
      </p:ext>
    </p:extLst>
  </p:cSld>
  <p:clrMap bg1="lt1" tx1="dk1" bg2="lt2" tx2="dk2" accent1="accent1" accent2="accent2" accent3="accent3" accent4="accent4" accent5="accent5" accent6="accent6" hlink="hlink" folHlink="folHlink"/>
  <p:sldLayoutIdLst>
    <p:sldLayoutId id="2147483668" r:id="rId1"/>
    <p:sldLayoutId id="2147483669" r:id="rId2"/>
  </p:sldLayoutIdLst>
  <p:timing>
    <p:tnLst>
      <p:par>
        <p:cTn id="1" dur="indefinite" restart="never" nodeType="tmRoot"/>
      </p:par>
    </p:tnLst>
  </p:timing>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05276703"/>
      </p:ext>
    </p:extLst>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extLst>
              <a:ext uri="{BEBA8EAE-BF5A-486C-A8C5-ECC9F3942E4B}">
                <a14:imgProps xmlns:a14="http://schemas.microsoft.com/office/drawing/2010/main">
                  <a14:imgLayer r:embed="rId1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874629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5="http://schemas.microsoft.com/office/powerpoint/2012/main">
    <mc:Choice Requires="p15">
      <p:transition xmlns:p14="http://schemas.microsoft.com/office/powerpoint/2010/main" spd="slow" p14:dur="1250" advTm="5500">
        <p15:prstTrans prst="pageCurlDouble"/>
      </p:transition>
    </mc:Choice>
    <mc:Fallback xmlns="">
      <p:transition spd="slow" advTm="55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defTabSz="457200"/>
            <a:fld id="{48A87A34-81AB-432B-8DAE-1953F412C126}" type="datetimeFigureOut">
              <a:rPr lang="en-US" dirty="0">
                <a:solidFill>
                  <a:prstClr val="white">
                    <a:tint val="75000"/>
                  </a:prstClr>
                </a:solidFill>
              </a:rPr>
              <a:pPr defTabSz="457200"/>
              <a:t>12/15/2021</a:t>
            </a:fld>
            <a:endParaRPr lang="en-US" dirty="0">
              <a:solidFill>
                <a:prstClr val="white">
                  <a:tint val="75000"/>
                </a:prstClr>
              </a:solidFill>
            </a:endParaRPr>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defTabSz="457200"/>
            <a:endParaRPr lang="en-US" dirty="0">
              <a:solidFill>
                <a:prstClr val="white">
                  <a:tint val="75000"/>
                </a:prstClr>
              </a:solidFill>
            </a:endParaRPr>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defTabSz="457200"/>
            <a:fld id="{6D22F896-40B5-4ADD-8801-0D06FADFA095}" type="slidenum">
              <a:rPr lang="en-US" dirty="0">
                <a:solidFill>
                  <a:prstClr val="white">
                    <a:tint val="75000"/>
                  </a:prstClr>
                </a:solidFill>
              </a:rPr>
              <a:pPr defTabSz="457200"/>
              <a:t>‹#›</a:t>
            </a:fld>
            <a:endParaRPr lang="en-US" dirty="0">
              <a:solidFill>
                <a:prstClr val="white">
                  <a:tint val="75000"/>
                </a:prstClr>
              </a:solidFill>
            </a:endParaRPr>
          </a:p>
        </p:txBody>
      </p:sp>
    </p:spTree>
    <p:extLst>
      <p:ext uri="{BB962C8B-B14F-4D97-AF65-F5344CB8AC3E}">
        <p14:creationId xmlns:p14="http://schemas.microsoft.com/office/powerpoint/2010/main" val="3601467683"/>
      </p:ext>
    </p:extLst>
  </p:cSld>
  <p:clrMap bg1="dk1" tx1="lt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B3994-EC85-4CEE-B849-7AE33810F50A}"/>
              </a:ext>
            </a:extLst>
          </p:cNvPr>
          <p:cNvSpPr>
            <a:spLocks noGrp="1"/>
          </p:cNvSpPr>
          <p:nvPr>
            <p:ph type="title"/>
          </p:nvPr>
        </p:nvSpPr>
        <p:spPr>
          <a:xfrm>
            <a:off x="446314" y="500215"/>
            <a:ext cx="11174186" cy="590931"/>
          </a:xfrm>
          <a:prstGeom prst="rect">
            <a:avLst/>
          </a:prstGeom>
        </p:spPr>
        <p:txBody>
          <a:bodyPr vert="horz" wrap="square" lIns="91440" tIns="45720" rIns="91440" bIns="45720" rtlCol="0" anchor="ctr">
            <a:spAutoFit/>
          </a:bodyPr>
          <a:lstStyle/>
          <a:p>
            <a:pPr lvl="0"/>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id="{EE88709A-CA63-4EAC-968C-8873D088E691}"/>
              </a:ext>
            </a:extLst>
          </p:cNvPr>
          <p:cNvSpPr>
            <a:spLocks noGrp="1"/>
          </p:cNvSpPr>
          <p:nvPr>
            <p:ph type="body" idx="1"/>
          </p:nvPr>
        </p:nvSpPr>
        <p:spPr>
          <a:xfrm>
            <a:off x="446314" y="1253331"/>
            <a:ext cx="11174186" cy="4770098"/>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6BBA3C17-8AAC-4933-A7DA-CD7D3F840BEB}"/>
              </a:ext>
            </a:extLst>
          </p:cNvPr>
          <p:cNvSpPr>
            <a:spLocks noGrp="1"/>
          </p:cNvSpPr>
          <p:nvPr>
            <p:ph type="ftr" sz="quarter" idx="3"/>
          </p:nvPr>
        </p:nvSpPr>
        <p:spPr>
          <a:xfrm>
            <a:off x="446314" y="6356350"/>
            <a:ext cx="4114800" cy="365125"/>
          </a:xfrm>
          <a:prstGeom prst="rect">
            <a:avLst/>
          </a:prstGeom>
        </p:spPr>
        <p:txBody>
          <a:bodyPr vert="horz" lIns="91440" tIns="45720" rIns="91440" bIns="45720" rtlCol="0" anchor="ctr"/>
          <a:lstStyle>
            <a:lvl1pPr algn="l">
              <a:defRPr sz="1200">
                <a:solidFill>
                  <a:schemeClr val="tx1">
                    <a:tint val="75000"/>
                  </a:schemeClr>
                </a:solidFill>
                <a:latin typeface="+mj-lt"/>
              </a:defRPr>
            </a:lvl1pPr>
          </a:lstStyle>
          <a:p>
            <a:endParaRPr lang="en-US" dirty="0">
              <a:solidFill>
                <a:prstClr val="black">
                  <a:tint val="75000"/>
                </a:prstClr>
              </a:solidFill>
            </a:endParaRPr>
          </a:p>
        </p:txBody>
      </p:sp>
      <p:sp>
        <p:nvSpPr>
          <p:cNvPr id="7" name="Rectangle 6">
            <a:extLst>
              <a:ext uri="{FF2B5EF4-FFF2-40B4-BE49-F238E27FC236}">
                <a16:creationId xmlns:a16="http://schemas.microsoft.com/office/drawing/2014/main" id="{72B1D122-60D0-8B4D-896A-2A770C0B6343}"/>
              </a:ext>
            </a:extLst>
          </p:cNvPr>
          <p:cNvSpPr/>
          <p:nvPr userDrawn="1"/>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8" name="Slide Number Placeholder 5">
            <a:extLst>
              <a:ext uri="{FF2B5EF4-FFF2-40B4-BE49-F238E27FC236}">
                <a16:creationId xmlns:a16="http://schemas.microsoft.com/office/drawing/2014/main" id="{6B5B9FA1-1805-A944-AC99-868579EBA1AD}"/>
              </a:ext>
            </a:extLst>
          </p:cNvPr>
          <p:cNvSpPr txBox="1">
            <a:spLocks/>
          </p:cNvSpPr>
          <p:nvPr userDrawn="1"/>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a:t>
            </a:fld>
            <a:endParaRPr lang="en-US" b="1" dirty="0">
              <a:solidFill>
                <a:prstClr val="white"/>
              </a:solidFill>
            </a:endParaRPr>
          </a:p>
        </p:txBody>
      </p:sp>
    </p:spTree>
    <p:extLst>
      <p:ext uri="{BB962C8B-B14F-4D97-AF65-F5344CB8AC3E}">
        <p14:creationId xmlns:p14="http://schemas.microsoft.com/office/powerpoint/2010/main" val="404732704"/>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Lst>
  <p:hf hdr="0" ftr="0" dt="0"/>
  <p:txStyles>
    <p:titleStyle>
      <a:lvl1pPr algn="l" defTabSz="914400" rtl="0" eaLnBrk="1" latinLnBrk="0" hangingPunct="1">
        <a:lnSpc>
          <a:spcPct val="90000"/>
        </a:lnSpc>
        <a:spcBef>
          <a:spcPct val="0"/>
        </a:spcBef>
        <a:buNone/>
        <a:defRPr lang="en-GB" sz="3600" b="1" kern="1200" spc="-60" baseline="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pos="360">
          <p15:clr>
            <a:srgbClr val="F26B43"/>
          </p15:clr>
        </p15:guide>
        <p15:guide id="4" pos="7320">
          <p15:clr>
            <a:srgbClr val="F26B43"/>
          </p15:clr>
        </p15:guide>
        <p15:guide id="5" orient="horz" pos="360">
          <p15:clr>
            <a:srgbClr val="F26B43"/>
          </p15:clr>
        </p15:guide>
        <p15:guide id="6" orient="horz" pos="3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33.jpe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2.xml"/><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2.xml"/><Relationship Id="rId5" Type="http://schemas.openxmlformats.org/officeDocument/2006/relationships/image" Target="../media/image45.jpeg"/><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gif"/><Relationship Id="rId1" Type="http://schemas.openxmlformats.org/officeDocument/2006/relationships/slideLayout" Target="../slideLayouts/slideLayout22.xml"/><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61.xml"/><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2.xml"/><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2.xml"/><Relationship Id="rId5" Type="http://schemas.openxmlformats.org/officeDocument/2006/relationships/image" Target="../media/image65.jpeg"/><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2.xml"/><Relationship Id="rId4" Type="http://schemas.openxmlformats.org/officeDocument/2006/relationships/image" Target="../media/image70.jpeg"/></Relationships>
</file>

<file path=ppt/slides/_rels/slide29.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png"/><Relationship Id="rId1" Type="http://schemas.openxmlformats.org/officeDocument/2006/relationships/slideLayout" Target="../slideLayouts/slideLayout22.xml"/><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2.xml"/><Relationship Id="rId4" Type="http://schemas.openxmlformats.org/officeDocument/2006/relationships/image" Target="../media/image78.jpeg"/></Relationships>
</file>

<file path=ppt/slides/_rels/slide3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6.jpeg"/><Relationship Id="rId1" Type="http://schemas.openxmlformats.org/officeDocument/2006/relationships/slideLayout" Target="../slideLayouts/slideLayout22.xml"/><Relationship Id="rId4" Type="http://schemas.openxmlformats.org/officeDocument/2006/relationships/image" Target="../media/image80.jpeg"/></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6.jpe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image" Target="../media/image76.jpeg"/><Relationship Id="rId1" Type="http://schemas.openxmlformats.org/officeDocument/2006/relationships/slideLayout" Target="../slideLayouts/slideLayout2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 Id="rId9" Type="http://schemas.openxmlformats.org/officeDocument/2006/relationships/image" Target="../media/image87.jpeg"/></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2.xml"/><Relationship Id="rId4" Type="http://schemas.openxmlformats.org/officeDocument/2006/relationships/image" Target="../media/image88.jpeg"/></Relationships>
</file>

<file path=ppt/slides/_rels/slide3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xml"/><Relationship Id="rId1" Type="http://schemas.openxmlformats.org/officeDocument/2006/relationships/slideLayout" Target="../slideLayouts/slideLayout20.xml"/><Relationship Id="rId4" Type="http://schemas.openxmlformats.org/officeDocument/2006/relationships/image" Target="../media/image9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0.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409693"/>
            <a:ext cx="12219940" cy="345059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pic>
        <p:nvPicPr>
          <p:cNvPr id="6" name="图片 5" descr="资源 134302"/>
          <p:cNvPicPr>
            <a:picLocks noChangeAspect="1"/>
          </p:cNvPicPr>
          <p:nvPr/>
        </p:nvPicPr>
        <p:blipFill>
          <a:blip r:embed="rId3"/>
          <a:stretch>
            <a:fillRect/>
          </a:stretch>
        </p:blipFill>
        <p:spPr>
          <a:xfrm>
            <a:off x="1017792" y="875015"/>
            <a:ext cx="3449320" cy="3449320"/>
          </a:xfrm>
          <a:prstGeom prst="rect">
            <a:avLst/>
          </a:prstGeom>
        </p:spPr>
      </p:pic>
      <p:sp>
        <p:nvSpPr>
          <p:cNvPr id="29" name="TextBox 28"/>
          <p:cNvSpPr txBox="1"/>
          <p:nvPr/>
        </p:nvSpPr>
        <p:spPr>
          <a:xfrm>
            <a:off x="3367494" y="4324335"/>
            <a:ext cx="6064161" cy="1200329"/>
          </a:xfrm>
          <a:prstGeom prst="rect">
            <a:avLst/>
          </a:prstGeom>
          <a:noFill/>
        </p:spPr>
        <p:txBody>
          <a:bodyPr wrap="none" rtlCol="0">
            <a:spAutoFit/>
          </a:bodyPr>
          <a:lstStyle/>
          <a:p>
            <a:pPr algn="ctr"/>
            <a:r>
              <a:rPr lang="en-US" altLang="zh-CN" sz="7200" b="1" dirty="0" smtClean="0">
                <a:solidFill>
                  <a:prstClr val="white"/>
                </a:solidFill>
                <a:latin typeface="#9Slide03 FS Neusa Bold" panose="00000800000000000000" pitchFamily="2" charset="0"/>
                <a:cs typeface="+mn-ea"/>
                <a:sym typeface="+mn-lt"/>
              </a:rPr>
              <a:t>BÀI 25: VI KHUẨN</a:t>
            </a:r>
            <a:endParaRPr lang="zh-CN" altLang="en-US" sz="7200" b="1" dirty="0">
              <a:solidFill>
                <a:prstClr val="white"/>
              </a:solidFill>
              <a:latin typeface="#9Slide03 FS Neusa Bold" panose="00000800000000000000" pitchFamily="2" charset="0"/>
              <a:cs typeface="+mn-ea"/>
              <a:sym typeface="+mn-lt"/>
            </a:endParaRPr>
          </a:p>
        </p:txBody>
      </p:sp>
      <p:sp>
        <p:nvSpPr>
          <p:cNvPr id="31" name="TextBox 30"/>
          <p:cNvSpPr txBox="1"/>
          <p:nvPr/>
        </p:nvSpPr>
        <p:spPr>
          <a:xfrm>
            <a:off x="3439160" y="5524664"/>
            <a:ext cx="5992495" cy="400110"/>
          </a:xfrm>
          <a:prstGeom prst="rect">
            <a:avLst/>
          </a:prstGeom>
          <a:noFill/>
        </p:spPr>
        <p:txBody>
          <a:bodyPr wrap="square" rtlCol="0">
            <a:spAutoFit/>
          </a:bodyPr>
          <a:lstStyle/>
          <a:p>
            <a:pPr algn="ctr"/>
            <a:r>
              <a:rPr lang="vi-VN" altLang="zh-CN" sz="2000" dirty="0" smtClean="0">
                <a:solidFill>
                  <a:prstClr val="white"/>
                </a:solidFill>
                <a:latin typeface="#9Slide03 FS Neusa Bold" panose="00000800000000000000" pitchFamily="2" charset="0"/>
                <a:cs typeface="+mn-ea"/>
                <a:sym typeface="+mn-lt"/>
              </a:rPr>
              <a:t>Chương trình giáo dục mới – Sách “CHÂN TRỜI SÁNG TAO”</a:t>
            </a:r>
            <a:endParaRPr lang="vi-VN" altLang="zh-CN" sz="2000" dirty="0">
              <a:solidFill>
                <a:prstClr val="white"/>
              </a:solidFill>
              <a:latin typeface="#9Slide03 FS Neusa Bold" panose="00000800000000000000" pitchFamily="2" charset="0"/>
              <a:cs typeface="+mn-ea"/>
              <a:sym typeface="+mn-lt"/>
            </a:endParaRPr>
          </a:p>
        </p:txBody>
      </p:sp>
      <p:sp>
        <p:nvSpPr>
          <p:cNvPr id="32" name="矩形 31"/>
          <p:cNvSpPr/>
          <p:nvPr/>
        </p:nvSpPr>
        <p:spPr>
          <a:xfrm>
            <a:off x="9927590" y="223520"/>
            <a:ext cx="2278380" cy="3365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prstClr val="white"/>
              </a:solidFill>
              <a:cs typeface="+mn-ea"/>
              <a:sym typeface="+mn-lt"/>
            </a:endParaRPr>
          </a:p>
        </p:txBody>
      </p:sp>
      <p:sp>
        <p:nvSpPr>
          <p:cNvPr id="3" name="文本框 2"/>
          <p:cNvSpPr txBox="1"/>
          <p:nvPr/>
        </p:nvSpPr>
        <p:spPr>
          <a:xfrm>
            <a:off x="9177753" y="6008892"/>
            <a:ext cx="2725554" cy="400110"/>
          </a:xfrm>
          <a:prstGeom prst="rect">
            <a:avLst/>
          </a:prstGeom>
          <a:noFill/>
        </p:spPr>
        <p:txBody>
          <a:bodyPr wrap="none" rtlCol="0">
            <a:spAutoFit/>
          </a:bodyPr>
          <a:lstStyle/>
          <a:p>
            <a:pPr algn="r"/>
            <a:r>
              <a:rPr lang="en-US" altLang="zh-CN" sz="2000" dirty="0" smtClean="0">
                <a:solidFill>
                  <a:prstClr val="white"/>
                </a:solidFill>
                <a:latin typeface="#9Slide03 FS Neusa Bold" panose="00000800000000000000" pitchFamily="2" charset="0"/>
              </a:rPr>
              <a:t>BIÊN SOẠN: PHẠM HỮU HIẾU</a:t>
            </a:r>
            <a:endParaRPr lang="zh-CN" altLang="en-US" sz="2000" dirty="0">
              <a:solidFill>
                <a:prstClr val="white"/>
              </a:solidFill>
              <a:latin typeface="#9Slide03 FS Neusa Bold" panose="00000800000000000000" pitchFamily="2" charset="0"/>
            </a:endParaRPr>
          </a:p>
        </p:txBody>
      </p:sp>
      <p:pic>
        <p:nvPicPr>
          <p:cNvPr id="1026" name="Picture 2" descr="Vi khuẩn kháng thuốc đã xuất hiện ở mọi quốc gia | VTV.V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18" t="3160" r="2120" b="744"/>
          <a:stretch/>
        </p:blipFill>
        <p:spPr bwMode="auto">
          <a:xfrm>
            <a:off x="9604645" y="1593411"/>
            <a:ext cx="2323442" cy="16205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ự hình thành vi khuẩn kháng kháng sinh | Vinmec"/>
          <p:cNvPicPr>
            <a:picLocks noChangeAspect="1" noChangeArrowheads="1"/>
          </p:cNvPicPr>
          <p:nvPr/>
        </p:nvPicPr>
        <p:blipFill rotWithShape="1">
          <a:blip r:embed="rId5">
            <a:extLst>
              <a:ext uri="{28A0092B-C50C-407E-A947-70E740481C1C}">
                <a14:useLocalDpi xmlns:a14="http://schemas.microsoft.com/office/drawing/2010/main" val="0"/>
              </a:ext>
            </a:extLst>
          </a:blip>
          <a:srcRect l="26305" t="1211" r="17756" b="666"/>
          <a:stretch/>
        </p:blipFill>
        <p:spPr bwMode="auto">
          <a:xfrm>
            <a:off x="7141541" y="196591"/>
            <a:ext cx="2254780" cy="30084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stretch>
            <a:fillRect/>
          </a:stretch>
        </p:blipFill>
        <p:spPr>
          <a:xfrm>
            <a:off x="4544742" y="560071"/>
            <a:ext cx="2596800" cy="2249458"/>
          </a:xfrm>
          <a:prstGeom prst="rect">
            <a:avLst/>
          </a:prstGeom>
        </p:spPr>
      </p:pic>
    </p:spTree>
    <p:extLst>
      <p:ext uri="{BB962C8B-B14F-4D97-AF65-F5344CB8AC3E}">
        <p14:creationId xmlns:p14="http://schemas.microsoft.com/office/powerpoint/2010/main" val="2442141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iterate type="lt">
                                    <p:tmPct val="30000"/>
                                  </p:iterate>
                                  <p:childTnLst>
                                    <p:set>
                                      <p:cBhvr>
                                        <p:cTn id="12" dur="1" fill="hold">
                                          <p:stCondLst>
                                            <p:cond delay="0"/>
                                          </p:stCondLst>
                                        </p:cTn>
                                        <p:tgtEl>
                                          <p:spTgt spid="31"/>
                                        </p:tgtEl>
                                        <p:attrNameLst>
                                          <p:attrName>style.visibility</p:attrName>
                                        </p:attrNameLst>
                                      </p:cBhvr>
                                      <p:to>
                                        <p:strVal val="visible"/>
                                      </p:to>
                                    </p:set>
                                    <p:animEffect transition="in" filter="wipe(left)">
                                      <p:cBhvr>
                                        <p:cTn id="13" dur="20"/>
                                        <p:tgtEl>
                                          <p:spTgt spid="31"/>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ppt_x</p:attrName>
                                        </p:attrNameLst>
                                      </p:cBhvr>
                                      <p:tavLst>
                                        <p:tav tm="0">
                                          <p:val>
                                            <p:strVal val="#ppt_x-#ppt_w*1.125000"/>
                                          </p:val>
                                        </p:tav>
                                        <p:tav tm="100000">
                                          <p:val>
                                            <p:strVal val="#ppt_x"/>
                                          </p:val>
                                        </p:tav>
                                      </p:tavLst>
                                    </p:anim>
                                    <p:animEffect transition="in" filter="wipe(right)">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74273" y="1851432"/>
            <a:ext cx="7878064" cy="4771176"/>
          </a:xfrm>
          <a:prstGeom prst="rect">
            <a:avLst/>
          </a:prstGeom>
          <a:solidFill>
            <a:srgbClr val="39B4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3">
              <a:solidFill>
                <a:prstClr val="white"/>
              </a:solidFill>
              <a:cs typeface="+mn-ea"/>
              <a:sym typeface="+mn-lt"/>
            </a:endParaRPr>
          </a:p>
        </p:txBody>
      </p:sp>
      <p:sp>
        <p:nvSpPr>
          <p:cNvPr id="4" name="矩形 3"/>
          <p:cNvSpPr/>
          <p:nvPr/>
        </p:nvSpPr>
        <p:spPr>
          <a:xfrm>
            <a:off x="2876617" y="2297779"/>
            <a:ext cx="7279477" cy="1754326"/>
          </a:xfrm>
          <a:prstGeom prst="rect">
            <a:avLst/>
          </a:prstGeom>
        </p:spPr>
        <p:txBody>
          <a:bodyPr wrap="square">
            <a:spAutoFit/>
          </a:bodyPr>
          <a:lstStyle/>
          <a:p>
            <a:pPr algn="r">
              <a:lnSpc>
                <a:spcPct val="150000"/>
              </a:lnSpc>
            </a:pPr>
            <a:r>
              <a:rPr lang="en-US" altLang="zh-CN" sz="2800" dirty="0" smtClean="0">
                <a:solidFill>
                  <a:prstClr val="white"/>
                </a:solidFill>
                <a:latin typeface="#9Slide03 FS Neusa Bold" panose="00000800000000000000" pitchFamily="2" charset="0"/>
                <a:cs typeface="+mn-ea"/>
                <a:sym typeface="+mn-lt"/>
              </a:rPr>
              <a:t>HÌNH DẠNG VI KHUẨN</a:t>
            </a:r>
          </a:p>
          <a:p>
            <a:pPr algn="just">
              <a:lnSpc>
                <a:spcPct val="150000"/>
              </a:lnSpc>
            </a:pPr>
            <a:r>
              <a:rPr lang="vi-VN" altLang="zh-CN" sz="2200" dirty="0" smtClean="0">
                <a:solidFill>
                  <a:prstClr val="white"/>
                </a:solidFill>
                <a:latin typeface="Acumin Pro Condensed" panose="020B0806020202020204" pitchFamily="34" charset="0"/>
                <a:cs typeface="+mn-ea"/>
                <a:sym typeface="+mn-lt"/>
              </a:rPr>
              <a:t>Đa số có dạng hình que (trực khuẩn lị), hình cầu (tụ cầu khuẩn), hình xoắn (xoắn khuẩn giang mai), hingf dấu phẩy (phẩy khuẩn tả),….</a:t>
            </a:r>
            <a:endParaRPr lang="vi-VN" altLang="zh-CN" sz="2200" dirty="0">
              <a:solidFill>
                <a:prstClr val="white"/>
              </a:solidFill>
              <a:latin typeface="Acumin Pro Condensed" panose="020B0806020202020204" pitchFamily="34" charset="0"/>
              <a:cs typeface="+mn-ea"/>
              <a:sym typeface="+mn-lt"/>
            </a:endParaRPr>
          </a:p>
        </p:txBody>
      </p:sp>
      <p:sp>
        <p:nvSpPr>
          <p:cNvPr id="5" name="文本框 4"/>
          <p:cNvSpPr txBox="1"/>
          <p:nvPr/>
        </p:nvSpPr>
        <p:spPr>
          <a:xfrm>
            <a:off x="2718516" y="2021827"/>
            <a:ext cx="2497233" cy="707886"/>
          </a:xfrm>
          <a:prstGeom prst="rect">
            <a:avLst/>
          </a:prstGeom>
          <a:noFill/>
        </p:spPr>
        <p:txBody>
          <a:bodyPr wrap="square" rtlCol="0">
            <a:spAutoFit/>
          </a:bodyPr>
          <a:lstStyle/>
          <a:p>
            <a:r>
              <a:rPr lang="vi-VN" altLang="zh-CN" sz="4000" dirty="0" smtClean="0">
                <a:solidFill>
                  <a:prstClr val="white"/>
                </a:solidFill>
                <a:latin typeface="VL Selphia" panose="02000506000000020003" pitchFamily="50" charset="0"/>
                <a:cs typeface="+mn-ea"/>
                <a:sym typeface="+mn-lt"/>
              </a:rPr>
              <a:t>Vậy</a:t>
            </a:r>
            <a:endParaRPr lang="vi-VN" altLang="zh-CN" sz="4000" dirty="0">
              <a:solidFill>
                <a:prstClr val="white"/>
              </a:solidFill>
              <a:latin typeface="VL Selphia" panose="02000506000000020003" pitchFamily="50" charset="0"/>
              <a:cs typeface="+mn-ea"/>
              <a:sym typeface="+mn-lt"/>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54603" y="2298054"/>
            <a:ext cx="1517600" cy="2192867"/>
          </a:xfrm>
          <a:prstGeom prst="rect">
            <a:avLst/>
          </a:prstGeom>
        </p:spPr>
      </p:pic>
      <p:sp>
        <p:nvSpPr>
          <p:cNvPr id="2" name="Rectangle 1"/>
          <p:cNvSpPr/>
          <p:nvPr/>
        </p:nvSpPr>
        <p:spPr>
          <a:xfrm>
            <a:off x="5024673" y="217283"/>
            <a:ext cx="2780763" cy="7695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矩形 3"/>
          <p:cNvSpPr/>
          <p:nvPr/>
        </p:nvSpPr>
        <p:spPr>
          <a:xfrm>
            <a:off x="2876617" y="4105054"/>
            <a:ext cx="7279476" cy="2363724"/>
          </a:xfrm>
          <a:prstGeom prst="rect">
            <a:avLst/>
          </a:prstGeom>
          <a:ln>
            <a:solidFill>
              <a:schemeClr val="bg1"/>
            </a:solidFill>
          </a:ln>
        </p:spPr>
        <p:txBody>
          <a:bodyPr wrap="square">
            <a:spAutoFit/>
          </a:bodyPr>
          <a:lstStyle/>
          <a:p>
            <a:pPr>
              <a:lnSpc>
                <a:spcPct val="150000"/>
              </a:lnSpc>
            </a:pPr>
            <a:r>
              <a:rPr lang="en-US" altLang="zh-CN" sz="2800" dirty="0">
                <a:solidFill>
                  <a:prstClr val="white"/>
                </a:solidFill>
                <a:latin typeface="#9Slide03 FS Neusa Bold" panose="00000800000000000000" pitchFamily="2" charset="0"/>
                <a:cs typeface="+mn-ea"/>
                <a:sym typeface="+mn-lt"/>
              </a:rPr>
              <a:t>CẤU TẠO VI KHUẨN</a:t>
            </a:r>
          </a:p>
          <a:p>
            <a:pPr marL="342900" indent="-342900" algn="just">
              <a:lnSpc>
                <a:spcPct val="120000"/>
              </a:lnSpc>
              <a:buFont typeface="Wingdings" panose="05000000000000000000" pitchFamily="2" charset="2"/>
              <a:buChar char="q"/>
            </a:pPr>
            <a:r>
              <a:rPr lang="vi-VN" altLang="zh-CN" sz="2200" dirty="0" smtClean="0">
                <a:solidFill>
                  <a:prstClr val="white"/>
                </a:solidFill>
                <a:latin typeface="Acumin Pro Condensed" panose="020B0806020202020204" pitchFamily="34" charset="0"/>
                <a:cs typeface="+mn-ea"/>
                <a:sym typeface="+mn-lt"/>
              </a:rPr>
              <a:t>Thành tế bào</a:t>
            </a:r>
          </a:p>
          <a:p>
            <a:pPr marL="342900" indent="-342900" algn="just">
              <a:lnSpc>
                <a:spcPct val="120000"/>
              </a:lnSpc>
              <a:buFont typeface="Wingdings" panose="05000000000000000000" pitchFamily="2" charset="2"/>
              <a:buChar char="q"/>
            </a:pPr>
            <a:r>
              <a:rPr lang="vi-VN" altLang="zh-CN" sz="2200" dirty="0" smtClean="0">
                <a:solidFill>
                  <a:prstClr val="white"/>
                </a:solidFill>
                <a:latin typeface="Acumin Pro Condensed" panose="020B0806020202020204" pitchFamily="34" charset="0"/>
                <a:cs typeface="+mn-ea"/>
                <a:sym typeface="+mn-lt"/>
              </a:rPr>
              <a:t>Màng tế bào</a:t>
            </a:r>
          </a:p>
          <a:p>
            <a:pPr marL="342900" indent="-342900" algn="just">
              <a:lnSpc>
                <a:spcPct val="120000"/>
              </a:lnSpc>
              <a:buFont typeface="Wingdings" panose="05000000000000000000" pitchFamily="2" charset="2"/>
              <a:buChar char="q"/>
            </a:pPr>
            <a:r>
              <a:rPr lang="vi-VN" altLang="zh-CN" sz="2200" dirty="0" smtClean="0">
                <a:solidFill>
                  <a:prstClr val="white"/>
                </a:solidFill>
                <a:latin typeface="Acumin Pro Condensed" panose="020B0806020202020204" pitchFamily="34" charset="0"/>
                <a:cs typeface="+mn-ea"/>
                <a:sym typeface="+mn-lt"/>
              </a:rPr>
              <a:t>Chất tế bào và vùng nhân</a:t>
            </a:r>
          </a:p>
          <a:p>
            <a:pPr marL="342900" indent="-342900" algn="just">
              <a:lnSpc>
                <a:spcPct val="120000"/>
              </a:lnSpc>
              <a:buFont typeface="Wingdings" panose="05000000000000000000" pitchFamily="2" charset="2"/>
              <a:buChar char="q"/>
            </a:pPr>
            <a:r>
              <a:rPr lang="vi-VN" altLang="zh-CN" sz="2200" dirty="0" smtClean="0">
                <a:solidFill>
                  <a:prstClr val="white"/>
                </a:solidFill>
                <a:latin typeface="Acumin Pro Condensed" panose="020B0806020202020204" pitchFamily="34" charset="0"/>
                <a:cs typeface="+mn-ea"/>
                <a:sym typeface="+mn-lt"/>
              </a:rPr>
              <a:t>Một vi khuẩn có thể có l</a:t>
            </a:r>
            <a:r>
              <a:rPr lang="en-US" altLang="zh-CN" sz="2200" dirty="0">
                <a:solidFill>
                  <a:prstClr val="white"/>
                </a:solidFill>
                <a:latin typeface="Acumin Pro Condensed" panose="020B0806020202020204" pitchFamily="34" charset="0"/>
                <a:cs typeface="+mn-ea"/>
                <a:sym typeface="+mn-lt"/>
              </a:rPr>
              <a:t>ô</a:t>
            </a:r>
            <a:r>
              <a:rPr lang="vi-VN" altLang="zh-CN" sz="2200" dirty="0" smtClean="0">
                <a:solidFill>
                  <a:prstClr val="white"/>
                </a:solidFill>
                <a:latin typeface="Acumin Pro Condensed" panose="020B0806020202020204" pitchFamily="34" charset="0"/>
                <a:cs typeface="+mn-ea"/>
                <a:sym typeface="+mn-lt"/>
              </a:rPr>
              <a:t>ng bơi hoặc roi để di chuyển</a:t>
            </a:r>
            <a:r>
              <a:rPr lang="en-US" altLang="zh-CN" sz="2200" dirty="0" smtClean="0">
                <a:solidFill>
                  <a:prstClr val="white"/>
                </a:solidFill>
                <a:latin typeface="Acumin Pro Condensed" panose="020B0806020202020204" pitchFamily="34" charset="0"/>
                <a:cs typeface="+mn-ea"/>
                <a:sym typeface="+mn-lt"/>
              </a:rPr>
              <a:t>.</a:t>
            </a:r>
            <a:endParaRPr lang="zh-CN" altLang="en-US" sz="2200" dirty="0">
              <a:solidFill>
                <a:prstClr val="white"/>
              </a:solidFill>
              <a:latin typeface="Acumin Pro Condensed" panose="020B0806020202020204" pitchFamily="34" charset="0"/>
              <a:cs typeface="+mn-ea"/>
              <a:sym typeface="+mn-lt"/>
            </a:endParaRPr>
          </a:p>
        </p:txBody>
      </p:sp>
      <p:pic>
        <p:nvPicPr>
          <p:cNvPr id="9" name="Picture 8"/>
          <p:cNvPicPr>
            <a:picLocks noChangeAspect="1"/>
          </p:cNvPicPr>
          <p:nvPr/>
        </p:nvPicPr>
        <p:blipFill>
          <a:blip r:embed="rId4"/>
          <a:stretch>
            <a:fillRect/>
          </a:stretch>
        </p:blipFill>
        <p:spPr>
          <a:xfrm>
            <a:off x="138535" y="4237020"/>
            <a:ext cx="2233472" cy="1934727"/>
          </a:xfrm>
          <a:prstGeom prst="rect">
            <a:avLst/>
          </a:prstGeom>
        </p:spPr>
      </p:pic>
      <p:pic>
        <p:nvPicPr>
          <p:cNvPr id="7170" name="Picture 2" descr="Có phải tất cả các loại vi khuẩn đều có hại hay không? | Medlatec"/>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87" t="25731" r="7705" b="14343"/>
          <a:stretch/>
        </p:blipFill>
        <p:spPr bwMode="auto">
          <a:xfrm>
            <a:off x="5441132" y="417166"/>
            <a:ext cx="2761305" cy="1245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6126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10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1000"/>
                                        <p:tgtEl>
                                          <p:spTgt spid="5"/>
                                        </p:tgtEl>
                                      </p:cBhvr>
                                    </p:animEffect>
                                  </p:childTnLst>
                                </p:cTn>
                              </p:par>
                            </p:childTnLst>
                          </p:cTn>
                        </p:par>
                        <p:par>
                          <p:cTn id="14" fill="hold">
                            <p:stCondLst>
                              <p:cond delay="1000"/>
                            </p:stCondLst>
                            <p:childTnLst>
                              <p:par>
                                <p:cTn id="15" presetID="26"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80">
                                          <p:stCondLst>
                                            <p:cond delay="0"/>
                                          </p:stCondLst>
                                        </p:cTn>
                                        <p:tgtEl>
                                          <p:spTgt spid="15"/>
                                        </p:tgtEl>
                                      </p:cBhvr>
                                    </p:animEffect>
                                    <p:anim calcmode="lin" valueType="num">
                                      <p:cBhvr>
                                        <p:cTn id="1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3" dur="26">
                                          <p:stCondLst>
                                            <p:cond delay="650"/>
                                          </p:stCondLst>
                                        </p:cTn>
                                        <p:tgtEl>
                                          <p:spTgt spid="15"/>
                                        </p:tgtEl>
                                      </p:cBhvr>
                                      <p:to x="100000" y="60000"/>
                                    </p:animScale>
                                    <p:animScale>
                                      <p:cBhvr>
                                        <p:cTn id="24" dur="166" decel="50000">
                                          <p:stCondLst>
                                            <p:cond delay="676"/>
                                          </p:stCondLst>
                                        </p:cTn>
                                        <p:tgtEl>
                                          <p:spTgt spid="15"/>
                                        </p:tgtEl>
                                      </p:cBhvr>
                                      <p:to x="100000" y="100000"/>
                                    </p:animScale>
                                    <p:animScale>
                                      <p:cBhvr>
                                        <p:cTn id="25" dur="26">
                                          <p:stCondLst>
                                            <p:cond delay="1312"/>
                                          </p:stCondLst>
                                        </p:cTn>
                                        <p:tgtEl>
                                          <p:spTgt spid="15"/>
                                        </p:tgtEl>
                                      </p:cBhvr>
                                      <p:to x="100000" y="80000"/>
                                    </p:animScale>
                                    <p:animScale>
                                      <p:cBhvr>
                                        <p:cTn id="26" dur="166" decel="50000">
                                          <p:stCondLst>
                                            <p:cond delay="1338"/>
                                          </p:stCondLst>
                                        </p:cTn>
                                        <p:tgtEl>
                                          <p:spTgt spid="15"/>
                                        </p:tgtEl>
                                      </p:cBhvr>
                                      <p:to x="100000" y="100000"/>
                                    </p:animScale>
                                    <p:animScale>
                                      <p:cBhvr>
                                        <p:cTn id="27" dur="26">
                                          <p:stCondLst>
                                            <p:cond delay="1642"/>
                                          </p:stCondLst>
                                        </p:cTn>
                                        <p:tgtEl>
                                          <p:spTgt spid="15"/>
                                        </p:tgtEl>
                                      </p:cBhvr>
                                      <p:to x="100000" y="90000"/>
                                    </p:animScale>
                                    <p:animScale>
                                      <p:cBhvr>
                                        <p:cTn id="28" dur="166" decel="50000">
                                          <p:stCondLst>
                                            <p:cond delay="1668"/>
                                          </p:stCondLst>
                                        </p:cTn>
                                        <p:tgtEl>
                                          <p:spTgt spid="15"/>
                                        </p:tgtEl>
                                      </p:cBhvr>
                                      <p:to x="100000" y="100000"/>
                                    </p:animScale>
                                    <p:animScale>
                                      <p:cBhvr>
                                        <p:cTn id="29" dur="26">
                                          <p:stCondLst>
                                            <p:cond delay="1808"/>
                                          </p:stCondLst>
                                        </p:cTn>
                                        <p:tgtEl>
                                          <p:spTgt spid="15"/>
                                        </p:tgtEl>
                                      </p:cBhvr>
                                      <p:to x="100000" y="95000"/>
                                    </p:animScale>
                                    <p:animScale>
                                      <p:cBhvr>
                                        <p:cTn id="30" dur="166" decel="50000">
                                          <p:stCondLst>
                                            <p:cond delay="1834"/>
                                          </p:stCondLst>
                                        </p:cTn>
                                        <p:tgtEl>
                                          <p:spTgt spid="15"/>
                                        </p:tgtEl>
                                      </p:cBhvr>
                                      <p:to x="100000" y="100000"/>
                                    </p:animScale>
                                  </p:childTnLst>
                                </p:cTn>
                              </p:par>
                              <p:par>
                                <p:cTn id="31" presetID="22"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accent4"/>
        </a:solidFill>
        <a:effectLst/>
      </p:bgPr>
    </p:bg>
    <p:spTree>
      <p:nvGrpSpPr>
        <p:cNvPr id="1" name=""/>
        <p:cNvGrpSpPr/>
        <p:nvPr/>
      </p:nvGrpSpPr>
      <p:grpSpPr>
        <a:xfrm>
          <a:off x="0" y="0"/>
          <a:ext cx="0" cy="0"/>
          <a:chOff x="0" y="0"/>
          <a:chExt cx="0" cy="0"/>
        </a:xfrm>
      </p:grpSpPr>
      <p:grpSp>
        <p:nvGrpSpPr>
          <p:cNvPr id="5" name="Group 4"/>
          <p:cNvGrpSpPr/>
          <p:nvPr/>
        </p:nvGrpSpPr>
        <p:grpSpPr>
          <a:xfrm>
            <a:off x="346494" y="682414"/>
            <a:ext cx="5715000" cy="4894594"/>
            <a:chOff x="346494" y="682414"/>
            <a:chExt cx="5715000" cy="4894594"/>
          </a:xfrm>
        </p:grpSpPr>
        <p:grpSp>
          <p:nvGrpSpPr>
            <p:cNvPr id="3" name="Group 2"/>
            <p:cNvGrpSpPr/>
            <p:nvPr/>
          </p:nvGrpSpPr>
          <p:grpSpPr>
            <a:xfrm>
              <a:off x="346494" y="682414"/>
              <a:ext cx="5715000" cy="4894594"/>
              <a:chOff x="95285" y="863285"/>
              <a:chExt cx="5715000" cy="4894594"/>
            </a:xfrm>
          </p:grpSpPr>
          <p:pic>
            <p:nvPicPr>
              <p:cNvPr id="9222" name="Picture 6" descr="Vi khuẩn và virus loại nào nguy hiểm hơn? - Báo Bình Dương On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85" y="1662129"/>
                <a:ext cx="5715000" cy="40957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95285" y="863285"/>
                <a:ext cx="5715000" cy="1597688"/>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dirty="0" smtClean="0">
                    <a:latin typeface="#9Slide03 FS Neusa Bold" panose="00000800000000000000" pitchFamily="2" charset="0"/>
                  </a:rPr>
                  <a:t>Hãy nêu sự khác nhau giữa vi khuẩn và virus</a:t>
                </a:r>
                <a:endParaRPr lang="vi-VN" sz="3600" dirty="0">
                  <a:latin typeface="#9Slide03 FS Neusa Bold" panose="00000800000000000000" pitchFamily="2" charset="0"/>
                </a:endParaRPr>
              </a:p>
            </p:txBody>
          </p:sp>
        </p:grpSp>
        <p:sp>
          <p:nvSpPr>
            <p:cNvPr id="4" name="TextBox 3"/>
            <p:cNvSpPr txBox="1"/>
            <p:nvPr/>
          </p:nvSpPr>
          <p:spPr>
            <a:xfrm>
              <a:off x="1235947" y="4722725"/>
              <a:ext cx="1245996" cy="369332"/>
            </a:xfrm>
            <a:prstGeom prst="rect">
              <a:avLst/>
            </a:prstGeom>
            <a:solidFill>
              <a:schemeClr val="bg1"/>
            </a:solidFill>
          </p:spPr>
          <p:txBody>
            <a:bodyPr wrap="square" rtlCol="0">
              <a:spAutoFit/>
            </a:bodyPr>
            <a:lstStyle/>
            <a:p>
              <a:r>
                <a:rPr lang="vi-VN" dirty="0" smtClean="0">
                  <a:latin typeface="Arial" panose="020B0604020202020204" pitchFamily="34" charset="0"/>
                  <a:cs typeface="Arial" panose="020B0604020202020204" pitchFamily="34" charset="0"/>
                </a:rPr>
                <a:t>Vi khuẩn</a:t>
              </a:r>
              <a:endParaRPr lang="vi-VN" dirty="0">
                <a:latin typeface="Arial" panose="020B0604020202020204" pitchFamily="34" charset="0"/>
                <a:cs typeface="Arial" panose="020B0604020202020204" pitchFamily="34" charset="0"/>
              </a:endParaRPr>
            </a:p>
          </p:txBody>
        </p:sp>
        <p:sp>
          <p:nvSpPr>
            <p:cNvPr id="9" name="TextBox 8"/>
            <p:cNvSpPr txBox="1"/>
            <p:nvPr/>
          </p:nvSpPr>
          <p:spPr>
            <a:xfrm>
              <a:off x="4250453" y="4907391"/>
              <a:ext cx="1245996" cy="369332"/>
            </a:xfrm>
            <a:prstGeom prst="rect">
              <a:avLst/>
            </a:prstGeom>
            <a:solidFill>
              <a:schemeClr val="bg1"/>
            </a:solidFill>
          </p:spPr>
          <p:txBody>
            <a:bodyPr wrap="square" rtlCol="0">
              <a:spAutoFit/>
            </a:bodyPr>
            <a:lstStyle/>
            <a:p>
              <a:pPr algn="ctr"/>
              <a:r>
                <a:rPr lang="en-US" dirty="0" smtClean="0">
                  <a:latin typeface="Arial" panose="020B0604020202020204" pitchFamily="34" charset="0"/>
                  <a:cs typeface="Arial" panose="020B0604020202020204" pitchFamily="34" charset="0"/>
                </a:rPr>
                <a:t>Virus</a:t>
              </a:r>
              <a:endParaRPr lang="en-US" dirty="0">
                <a:latin typeface="Arial" panose="020B0604020202020204" pitchFamily="34" charset="0"/>
                <a:cs typeface="Arial" panose="020B0604020202020204" pitchFamily="34" charset="0"/>
              </a:endParaRPr>
            </a:p>
          </p:txBody>
        </p:sp>
      </p:gr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3836133463"/>
                  </p:ext>
                </p:extLst>
              </p:nvPr>
            </p:nvGraphicFramePr>
            <p:xfrm>
              <a:off x="6260122" y="682413"/>
              <a:ext cx="5687368" cy="5373528"/>
            </p:xfrm>
            <a:graphic>
              <a:graphicData uri="http://schemas.openxmlformats.org/drawingml/2006/table">
                <a:tbl>
                  <a:tblPr firstRow="1" bandRow="1">
                    <a:tableStyleId>{073A0DAA-6AF3-43AB-8588-CEC1D06C72B9}</a:tableStyleId>
                  </a:tblPr>
                  <a:tblGrid>
                    <a:gridCol w="2413098">
                      <a:extLst>
                        <a:ext uri="{9D8B030D-6E8A-4147-A177-3AD203B41FA5}">
                          <a16:colId xmlns:a16="http://schemas.microsoft.com/office/drawing/2014/main" val="20000"/>
                        </a:ext>
                      </a:extLst>
                    </a:gridCol>
                    <a:gridCol w="1665837">
                      <a:extLst>
                        <a:ext uri="{9D8B030D-6E8A-4147-A177-3AD203B41FA5}">
                          <a16:colId xmlns:a16="http://schemas.microsoft.com/office/drawing/2014/main" val="20001"/>
                        </a:ext>
                      </a:extLst>
                    </a:gridCol>
                    <a:gridCol w="1608433">
                      <a:extLst>
                        <a:ext uri="{9D8B030D-6E8A-4147-A177-3AD203B41FA5}">
                          <a16:colId xmlns:a16="http://schemas.microsoft.com/office/drawing/2014/main" val="20002"/>
                        </a:ext>
                      </a:extLst>
                    </a:gridCol>
                  </a:tblGrid>
                  <a:tr h="575134">
                    <a:tc>
                      <a:txBody>
                        <a:bodyPr/>
                        <a:lstStyle/>
                        <a:p>
                          <a:pPr algn="ctr"/>
                          <a:r>
                            <a:rPr lang="vi-VN" sz="2000" noProof="0" dirty="0" smtClean="0">
                              <a:latin typeface="#9Slide03 FS Neusa Bold" panose="00000800000000000000" pitchFamily="2" charset="0"/>
                            </a:rPr>
                            <a:t>TÍNH</a:t>
                          </a:r>
                          <a:r>
                            <a:rPr lang="vi-VN" sz="2000" baseline="0" noProof="0" dirty="0" smtClean="0">
                              <a:latin typeface="#9Slide03 FS Neusa Bold" panose="00000800000000000000" pitchFamily="2" charset="0"/>
                            </a:rPr>
                            <a:t> CHẤT</a:t>
                          </a:r>
                          <a:endParaRPr lang="vi-VN" sz="2000" noProof="0" dirty="0">
                            <a:latin typeface="#9Slide03 FS Neusa Bold" panose="00000800000000000000" pitchFamily="2" charset="0"/>
                          </a:endParaRPr>
                        </a:p>
                      </a:txBody>
                      <a:tcPr anchor="ctr"/>
                    </a:tc>
                    <a:tc>
                      <a:txBody>
                        <a:bodyPr/>
                        <a:lstStyle/>
                        <a:p>
                          <a:pPr algn="ctr"/>
                          <a:r>
                            <a:rPr lang="vi-VN" sz="2000" noProof="0" dirty="0" smtClean="0">
                              <a:latin typeface="#9Slide03 FS Neusa Bold" panose="00000800000000000000" pitchFamily="2" charset="0"/>
                            </a:rPr>
                            <a:t>VIRUS</a:t>
                          </a:r>
                          <a:endParaRPr lang="vi-VN" sz="2000" noProof="0" dirty="0">
                            <a:latin typeface="#9Slide03 FS Neusa Bold" panose="00000800000000000000" pitchFamily="2" charset="0"/>
                          </a:endParaRPr>
                        </a:p>
                      </a:txBody>
                      <a:tcPr anchor="ctr"/>
                    </a:tc>
                    <a:tc>
                      <a:txBody>
                        <a:bodyPr/>
                        <a:lstStyle/>
                        <a:p>
                          <a:pPr algn="ctr"/>
                          <a:r>
                            <a:rPr lang="vi-VN" sz="2000" noProof="0" dirty="0" smtClean="0">
                              <a:latin typeface="#9Slide03 FS Neusa Bold" panose="00000800000000000000" pitchFamily="2" charset="0"/>
                            </a:rPr>
                            <a:t>VI KHUẨN</a:t>
                          </a:r>
                          <a:endParaRPr lang="vi-VN" sz="2000" noProof="0" dirty="0">
                            <a:latin typeface="#9Slide03 FS Neusa Bold" panose="00000800000000000000" pitchFamily="2" charset="0"/>
                          </a:endParaRPr>
                        </a:p>
                      </a:txBody>
                      <a:tcPr anchor="ctr"/>
                    </a:tc>
                    <a:extLst>
                      <a:ext uri="{0D108BD9-81ED-4DB2-BD59-A6C34878D82A}">
                        <a16:rowId xmlns:a16="http://schemas.microsoft.com/office/drawing/2014/main" val="10000"/>
                      </a:ext>
                    </a:extLst>
                  </a:tr>
                  <a:tr h="510963">
                    <a:tc>
                      <a:txBody>
                        <a:bodyPr/>
                        <a:lstStyle/>
                        <a:p>
                          <a:pPr algn="ctr"/>
                          <a:r>
                            <a:rPr lang="vi-VN" noProof="0" dirty="0" smtClean="0">
                              <a:latin typeface="#9Slide03 Cabin Condensed Bold" panose="00000806000000000000" pitchFamily="2" charset="0"/>
                            </a:rPr>
                            <a:t>Kích</a:t>
                          </a:r>
                          <a:r>
                            <a:rPr lang="vi-VN" baseline="0" noProof="0" dirty="0" smtClean="0">
                              <a:latin typeface="#9Slide03 Cabin Condensed Bold" panose="00000806000000000000" pitchFamily="2" charset="0"/>
                            </a:rPr>
                            <a:t> thước</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nm</a:t>
                          </a:r>
                          <a:endParaRPr lang="vi-VN" noProof="0" dirty="0">
                            <a:latin typeface="#9Slide03 Cabin Condensed Bold" panose="00000806000000000000" pitchFamily="2" charset="0"/>
                          </a:endParaRPr>
                        </a:p>
                      </a:txBody>
                      <a:tcPr anchor="ctr"/>
                    </a:tc>
                    <a:tc>
                      <a:txBody>
                        <a:bodyPr/>
                        <a:lstStyle/>
                        <a:p>
                          <a:pPr algn="ctr"/>
                          <a14:m>
                            <m:oMath xmlns:m="http://schemas.openxmlformats.org/officeDocument/2006/math">
                              <m:r>
                                <m:rPr>
                                  <m:sty m:val="p"/>
                                </m:rPr>
                                <a:rPr lang="vi-VN" i="0" noProof="0" smtClean="0">
                                  <a:latin typeface="Cambria Math" panose="02040503050406030204" pitchFamily="18" charset="0"/>
                                </a:rPr>
                                <m:t>μ</m:t>
                              </m:r>
                            </m:oMath>
                          </a14:m>
                          <a:r>
                            <a:rPr lang="vi-VN" noProof="0" dirty="0" smtClean="0">
                              <a:latin typeface="#9Slide03 Cabin Condensed Bold" panose="00000806000000000000" pitchFamily="2" charset="0"/>
                            </a:rPr>
                            <a:t>m</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1"/>
                      </a:ext>
                    </a:extLst>
                  </a:tr>
                  <a:tr h="482321">
                    <a:tc>
                      <a:txBody>
                        <a:bodyPr/>
                        <a:lstStyle/>
                        <a:p>
                          <a:pPr algn="ctr"/>
                          <a:r>
                            <a:rPr lang="vi-VN" noProof="0" dirty="0" smtClean="0">
                              <a:latin typeface="#9Slide03 Cabin Condensed Bold" panose="00000806000000000000" pitchFamily="2" charset="0"/>
                            </a:rPr>
                            <a:t>Quan sát</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KHV</a:t>
                          </a:r>
                          <a:r>
                            <a:rPr lang="vi-VN" baseline="0" noProof="0" dirty="0" smtClean="0">
                              <a:latin typeface="#9Slide03 Cabin Condensed Bold" panose="00000806000000000000" pitchFamily="2" charset="0"/>
                            </a:rPr>
                            <a:t> điện tử</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KHV quang học</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2"/>
                      </a:ext>
                    </a:extLst>
                  </a:tr>
                  <a:tr h="565162">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cấu tạo tế bào chất</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3"/>
                      </a:ext>
                    </a:extLst>
                  </a:tr>
                  <a:tr h="592250">
                    <a:tc>
                      <a:txBody>
                        <a:bodyPr/>
                        <a:lstStyle/>
                        <a:p>
                          <a:pPr algn="ctr"/>
                          <a:r>
                            <a:rPr lang="vi-VN" noProof="0" dirty="0" smtClean="0">
                              <a:latin typeface="#9Slide03 Cabin Condensed Bold" panose="00000806000000000000" pitchFamily="2" charset="0"/>
                            </a:rPr>
                            <a:t>Chỉ chứa</a:t>
                          </a:r>
                          <a:r>
                            <a:rPr lang="vi-VN" baseline="0" noProof="0" dirty="0" smtClean="0">
                              <a:latin typeface="#9Slide03 Cabin Condensed Bold" panose="00000806000000000000" pitchFamily="2" charset="0"/>
                            </a:rPr>
                            <a:t> AND hoặc ARN</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4"/>
                      </a:ext>
                    </a:extLst>
                  </a:tr>
                  <a:tr h="538950">
                    <a:tc>
                      <a:txBody>
                        <a:bodyPr/>
                        <a:lstStyle/>
                        <a:p>
                          <a:pPr algn="ctr"/>
                          <a:r>
                            <a:rPr lang="vi-VN" noProof="0" dirty="0" smtClean="0">
                              <a:latin typeface="#9Slide03 Cabin Condensed Bold" panose="00000806000000000000" pitchFamily="2" charset="0"/>
                            </a:rPr>
                            <a:t>Chứa cả</a:t>
                          </a:r>
                          <a:r>
                            <a:rPr lang="vi-VN" baseline="0" noProof="0" dirty="0" smtClean="0">
                              <a:latin typeface="#9Slide03 Cabin Condensed Bold" panose="00000806000000000000" pitchFamily="2" charset="0"/>
                            </a:rPr>
                            <a:t> AND và ARN</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5"/>
                      </a:ext>
                    </a:extLst>
                  </a:tr>
                  <a:tr h="524323">
                    <a:tc>
                      <a:txBody>
                        <a:bodyPr/>
                        <a:lstStyle/>
                        <a:p>
                          <a:pPr algn="ctr"/>
                          <a:r>
                            <a:rPr lang="vi-VN" noProof="0" dirty="0" smtClean="0">
                              <a:latin typeface="#9Slide03 Cabin Condensed Bold" panose="00000806000000000000" pitchFamily="2" charset="0"/>
                            </a:rPr>
                            <a:t>Chứa ri</a:t>
                          </a:r>
                          <a:r>
                            <a:rPr lang="vi-VN" baseline="0" noProof="0" dirty="0" smtClean="0">
                              <a:latin typeface="#9Slide03 Cabin Condensed Bold" panose="00000806000000000000" pitchFamily="2" charset="0"/>
                            </a:rPr>
                            <a:t>bôxôm</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6"/>
                      </a:ext>
                    </a:extLst>
                  </a:tr>
                  <a:tr h="562708">
                    <a:tc>
                      <a:txBody>
                        <a:bodyPr/>
                        <a:lstStyle/>
                        <a:p>
                          <a:pPr algn="ctr"/>
                          <a:r>
                            <a:rPr lang="vi-VN" noProof="0" dirty="0" smtClean="0">
                              <a:latin typeface="#9Slide03 Cabin Condensed Bold" panose="00000806000000000000" pitchFamily="2" charset="0"/>
                            </a:rPr>
                            <a:t>Sinh sản</a:t>
                          </a:r>
                          <a:r>
                            <a:rPr lang="vi-VN" baseline="0" noProof="0" dirty="0" smtClean="0">
                              <a:latin typeface="#9Slide03 Cabin Condensed Bold" panose="00000806000000000000" pitchFamily="2" charset="0"/>
                            </a:rPr>
                            <a:t> độc lập</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7"/>
                      </a:ext>
                    </a:extLst>
                  </a:tr>
                  <a:tr h="542611">
                    <a:tc>
                      <a:txBody>
                        <a:bodyPr/>
                        <a:lstStyle/>
                        <a:p>
                          <a:pPr algn="ctr"/>
                          <a:r>
                            <a:rPr lang="vi-VN" noProof="0" dirty="0" smtClean="0">
                              <a:latin typeface="#9Slide03 Cabin Condensed Bold" panose="00000806000000000000" pitchFamily="2" charset="0"/>
                            </a:rPr>
                            <a:t>Sống kí</a:t>
                          </a:r>
                          <a:r>
                            <a:rPr lang="vi-VN" baseline="0" noProof="0" dirty="0" smtClean="0">
                              <a:latin typeface="#9Slide03 Cabin Condensed Bold" panose="00000806000000000000" pitchFamily="2" charset="0"/>
                            </a:rPr>
                            <a:t> sinh bắt buộc</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extLst>
                      <a:ext uri="{0D108BD9-81ED-4DB2-BD59-A6C34878D82A}">
                        <a16:rowId xmlns:a16="http://schemas.microsoft.com/office/drawing/2014/main" val="10008"/>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3836133463"/>
                  </p:ext>
                </p:extLst>
              </p:nvPr>
            </p:nvGraphicFramePr>
            <p:xfrm>
              <a:off x="6260122" y="682413"/>
              <a:ext cx="5687368" cy="4894422"/>
            </p:xfrm>
            <a:graphic>
              <a:graphicData uri="http://schemas.openxmlformats.org/drawingml/2006/table">
                <a:tbl>
                  <a:tblPr firstRow="1" bandRow="1">
                    <a:tableStyleId>{073A0DAA-6AF3-43AB-8588-CEC1D06C72B9}</a:tableStyleId>
                  </a:tblPr>
                  <a:tblGrid>
                    <a:gridCol w="2413098"/>
                    <a:gridCol w="1665837"/>
                    <a:gridCol w="1608433"/>
                  </a:tblGrid>
                  <a:tr h="575134">
                    <a:tc>
                      <a:txBody>
                        <a:bodyPr/>
                        <a:lstStyle/>
                        <a:p>
                          <a:pPr algn="ctr"/>
                          <a:r>
                            <a:rPr lang="vi-VN" sz="2000" noProof="0" dirty="0" smtClean="0">
                              <a:latin typeface="#9Slide03 FS Neusa Bold" panose="00000800000000000000" pitchFamily="2" charset="0"/>
                            </a:rPr>
                            <a:t>TÍNH</a:t>
                          </a:r>
                          <a:r>
                            <a:rPr lang="vi-VN" sz="2000" baseline="0" noProof="0" dirty="0" smtClean="0">
                              <a:latin typeface="#9Slide03 FS Neusa Bold" panose="00000800000000000000" pitchFamily="2" charset="0"/>
                            </a:rPr>
                            <a:t> CHẤT</a:t>
                          </a:r>
                          <a:endParaRPr lang="vi-VN" sz="2000" noProof="0" dirty="0">
                            <a:latin typeface="#9Slide03 FS Neusa Bold" panose="00000800000000000000" pitchFamily="2" charset="0"/>
                          </a:endParaRPr>
                        </a:p>
                      </a:txBody>
                      <a:tcPr anchor="ctr"/>
                    </a:tc>
                    <a:tc>
                      <a:txBody>
                        <a:bodyPr/>
                        <a:lstStyle/>
                        <a:p>
                          <a:pPr algn="ctr"/>
                          <a:r>
                            <a:rPr lang="vi-VN" sz="2000" noProof="0" dirty="0" smtClean="0">
                              <a:latin typeface="#9Slide03 FS Neusa Bold" panose="00000800000000000000" pitchFamily="2" charset="0"/>
                            </a:rPr>
                            <a:t>VIRUS</a:t>
                          </a:r>
                          <a:endParaRPr lang="vi-VN" sz="2000" noProof="0" dirty="0">
                            <a:latin typeface="#9Slide03 FS Neusa Bold" panose="00000800000000000000" pitchFamily="2" charset="0"/>
                          </a:endParaRPr>
                        </a:p>
                      </a:txBody>
                      <a:tcPr anchor="ctr"/>
                    </a:tc>
                    <a:tc>
                      <a:txBody>
                        <a:bodyPr/>
                        <a:lstStyle/>
                        <a:p>
                          <a:pPr algn="ctr"/>
                          <a:r>
                            <a:rPr lang="vi-VN" sz="2000" noProof="0" dirty="0" smtClean="0">
                              <a:latin typeface="#9Slide03 FS Neusa Bold" panose="00000800000000000000" pitchFamily="2" charset="0"/>
                            </a:rPr>
                            <a:t>VI KHUẨN</a:t>
                          </a:r>
                          <a:endParaRPr lang="vi-VN" sz="2000" noProof="0" dirty="0">
                            <a:latin typeface="#9Slide03 FS Neusa Bold" panose="00000800000000000000" pitchFamily="2" charset="0"/>
                          </a:endParaRPr>
                        </a:p>
                      </a:txBody>
                      <a:tcPr anchor="ctr"/>
                    </a:tc>
                  </a:tr>
                  <a:tr h="510963">
                    <a:tc>
                      <a:txBody>
                        <a:bodyPr/>
                        <a:lstStyle/>
                        <a:p>
                          <a:pPr algn="ctr"/>
                          <a:r>
                            <a:rPr lang="vi-VN" noProof="0" dirty="0" smtClean="0">
                              <a:latin typeface="#9Slide03 Cabin Condensed Bold" panose="00000806000000000000" pitchFamily="2" charset="0"/>
                            </a:rPr>
                            <a:t>Kích</a:t>
                          </a:r>
                          <a:r>
                            <a:rPr lang="vi-VN" baseline="0" noProof="0" dirty="0" smtClean="0">
                              <a:latin typeface="#9Slide03 Cabin Condensed Bold" panose="00000806000000000000" pitchFamily="2" charset="0"/>
                            </a:rPr>
                            <a:t> thước</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nm</a:t>
                          </a:r>
                          <a:endParaRPr lang="vi-VN" noProof="0" dirty="0">
                            <a:latin typeface="#9Slide03 Cabin Condensed Bold" panose="00000806000000000000" pitchFamily="2" charset="0"/>
                          </a:endParaRPr>
                        </a:p>
                      </a:txBody>
                      <a:tcPr anchor="ctr"/>
                    </a:tc>
                    <a:tc>
                      <a:txBody>
                        <a:bodyPr/>
                        <a:lstStyle/>
                        <a:p>
                          <a:endParaRPr lang="en-US"/>
                        </a:p>
                      </a:txBody>
                      <a:tcPr anchor="ctr">
                        <a:blipFill rotWithShape="0">
                          <a:blip r:embed="rId3"/>
                          <a:stretch>
                            <a:fillRect l="-254167" t="-113095" r="-1894" b="-747619"/>
                          </a:stretch>
                        </a:blipFill>
                      </a:tcPr>
                    </a:tc>
                  </a:tr>
                  <a:tr h="482321">
                    <a:tc>
                      <a:txBody>
                        <a:bodyPr/>
                        <a:lstStyle/>
                        <a:p>
                          <a:pPr algn="ctr"/>
                          <a:r>
                            <a:rPr lang="vi-VN" noProof="0" dirty="0" smtClean="0">
                              <a:latin typeface="#9Slide03 Cabin Condensed Bold" panose="00000806000000000000" pitchFamily="2" charset="0"/>
                            </a:rPr>
                            <a:t>Quan sát</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KHV</a:t>
                          </a:r>
                          <a:r>
                            <a:rPr lang="vi-VN" baseline="0" noProof="0" dirty="0" smtClean="0">
                              <a:latin typeface="#9Slide03 Cabin Condensed Bold" panose="00000806000000000000" pitchFamily="2" charset="0"/>
                            </a:rPr>
                            <a:t> điện tử</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KHV quang học</a:t>
                          </a:r>
                          <a:endParaRPr lang="vi-VN" noProof="0" dirty="0">
                            <a:latin typeface="#9Slide03 Cabin Condensed Bold" panose="00000806000000000000" pitchFamily="2" charset="0"/>
                          </a:endParaRPr>
                        </a:p>
                      </a:txBody>
                      <a:tcPr anchor="ctr"/>
                    </a:tc>
                  </a:tr>
                  <a:tr h="565162">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cấu tạo tế bào chất</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r>
                  <a:tr h="592250">
                    <a:tc>
                      <a:txBody>
                        <a:bodyPr/>
                        <a:lstStyle/>
                        <a:p>
                          <a:pPr algn="ctr"/>
                          <a:r>
                            <a:rPr lang="vi-VN" noProof="0" dirty="0" smtClean="0">
                              <a:latin typeface="#9Slide03 Cabin Condensed Bold" panose="00000806000000000000" pitchFamily="2" charset="0"/>
                            </a:rPr>
                            <a:t>Chỉ chứa</a:t>
                          </a:r>
                          <a:r>
                            <a:rPr lang="vi-VN" baseline="0" noProof="0" dirty="0" smtClean="0">
                              <a:latin typeface="#9Slide03 Cabin Condensed Bold" panose="00000806000000000000" pitchFamily="2" charset="0"/>
                            </a:rPr>
                            <a:t> AND hoặc ARN</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r>
                  <a:tr h="538950">
                    <a:tc>
                      <a:txBody>
                        <a:bodyPr/>
                        <a:lstStyle/>
                        <a:p>
                          <a:pPr algn="ctr"/>
                          <a:r>
                            <a:rPr lang="vi-VN" noProof="0" dirty="0" smtClean="0">
                              <a:latin typeface="#9Slide03 Cabin Condensed Bold" panose="00000806000000000000" pitchFamily="2" charset="0"/>
                            </a:rPr>
                            <a:t>Chứa cả</a:t>
                          </a:r>
                          <a:r>
                            <a:rPr lang="vi-VN" baseline="0" noProof="0" dirty="0" smtClean="0">
                              <a:latin typeface="#9Slide03 Cabin Condensed Bold" panose="00000806000000000000" pitchFamily="2" charset="0"/>
                            </a:rPr>
                            <a:t> AND và ARN</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r>
                  <a:tr h="524323">
                    <a:tc>
                      <a:txBody>
                        <a:bodyPr/>
                        <a:lstStyle/>
                        <a:p>
                          <a:pPr algn="ctr"/>
                          <a:r>
                            <a:rPr lang="vi-VN" noProof="0" dirty="0" smtClean="0">
                              <a:latin typeface="#9Slide03 Cabin Condensed Bold" panose="00000806000000000000" pitchFamily="2" charset="0"/>
                            </a:rPr>
                            <a:t>Chứa ri</a:t>
                          </a:r>
                          <a:r>
                            <a:rPr lang="vi-VN" baseline="0" noProof="0" dirty="0" smtClean="0">
                              <a:latin typeface="#9Slide03 Cabin Condensed Bold" panose="00000806000000000000" pitchFamily="2" charset="0"/>
                            </a:rPr>
                            <a:t>bôxôm</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r>
                  <a:tr h="562708">
                    <a:tc>
                      <a:txBody>
                        <a:bodyPr/>
                        <a:lstStyle/>
                        <a:p>
                          <a:pPr algn="ctr"/>
                          <a:r>
                            <a:rPr lang="vi-VN" noProof="0" dirty="0" smtClean="0">
                              <a:latin typeface="#9Slide03 Cabin Condensed Bold" panose="00000806000000000000" pitchFamily="2" charset="0"/>
                            </a:rPr>
                            <a:t>Sinh sản</a:t>
                          </a:r>
                          <a:r>
                            <a:rPr lang="vi-VN" baseline="0" noProof="0" dirty="0" smtClean="0">
                              <a:latin typeface="#9Slide03 Cabin Condensed Bold" panose="00000806000000000000" pitchFamily="2" charset="0"/>
                            </a:rPr>
                            <a:t> độc lập</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r>
                  <a:tr h="542611">
                    <a:tc>
                      <a:txBody>
                        <a:bodyPr/>
                        <a:lstStyle/>
                        <a:p>
                          <a:pPr algn="ctr"/>
                          <a:r>
                            <a:rPr lang="vi-VN" noProof="0" dirty="0" smtClean="0">
                              <a:latin typeface="#9Slide03 Cabin Condensed Bold" panose="00000806000000000000" pitchFamily="2" charset="0"/>
                            </a:rPr>
                            <a:t>Sống kí</a:t>
                          </a:r>
                          <a:r>
                            <a:rPr lang="vi-VN" baseline="0" noProof="0" dirty="0" smtClean="0">
                              <a:latin typeface="#9Slide03 Cabin Condensed Bold" panose="00000806000000000000" pitchFamily="2" charset="0"/>
                            </a:rPr>
                            <a:t> sinh bắt buộc</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Có</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c>
                      <a:txBody>
                        <a:bodyPr/>
                        <a:lstStyle/>
                        <a:p>
                          <a:pPr algn="ctr"/>
                          <a:r>
                            <a:rPr lang="vi-VN" noProof="0" dirty="0" smtClean="0">
                              <a:latin typeface="#9Slide03 Cabin Condensed Bold" panose="00000806000000000000" pitchFamily="2" charset="0"/>
                            </a:rPr>
                            <a:t>Không</a:t>
                          </a:r>
                          <a:r>
                            <a:rPr lang="vi-VN" baseline="0" noProof="0" dirty="0" smtClean="0">
                              <a:latin typeface="#9Slide03 Cabin Condensed Bold" panose="00000806000000000000" pitchFamily="2" charset="0"/>
                            </a:rPr>
                            <a:t> </a:t>
                          </a:r>
                          <a:endParaRPr lang="vi-VN" noProof="0" dirty="0">
                            <a:latin typeface="#9Slide03 Cabin Condensed Bold" panose="00000806000000000000" pitchFamily="2" charset="0"/>
                          </a:endParaRPr>
                        </a:p>
                      </a:txBody>
                      <a:tcPr anchor="ctr"/>
                    </a:tc>
                  </a:tr>
                </a:tbl>
              </a:graphicData>
            </a:graphic>
          </p:graphicFrame>
        </mc:Fallback>
      </mc:AlternateContent>
    </p:spTree>
    <p:extLst>
      <p:ext uri="{BB962C8B-B14F-4D97-AF65-F5344CB8AC3E}">
        <p14:creationId xmlns:p14="http://schemas.microsoft.com/office/powerpoint/2010/main" val="1574935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矩形 7"/>
          <p:cNvSpPr>
            <a:spLocks noChangeArrowheads="1"/>
          </p:cNvSpPr>
          <p:nvPr/>
        </p:nvSpPr>
        <p:spPr bwMode="auto">
          <a:xfrm>
            <a:off x="2498758" y="2652490"/>
            <a:ext cx="8274868" cy="1615827"/>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6600" b="1" dirty="0" smtClean="0">
                <a:solidFill>
                  <a:srgbClr val="2B8895"/>
                </a:solidFill>
                <a:latin typeface="#9Slide03 FS Neusa Bold" panose="00000800000000000000" pitchFamily="2" charset="0"/>
                <a:ea typeface="微软雅黑" panose="020B0503020204020204" pitchFamily="34" charset="-122"/>
                <a:sym typeface="微软雅黑" panose="020B0503020204020204" pitchFamily="34" charset="-122"/>
              </a:rPr>
              <a:t>VAI TRÒ CỦA VI KHUẨN</a:t>
            </a:r>
            <a:endParaRPr lang="en-US" altLang="zh-CN" sz="6600" b="1" dirty="0">
              <a:solidFill>
                <a:srgbClr val="2B8895"/>
              </a:solidFill>
              <a:latin typeface="#9Slide03 FS Neusa Bold" panose="00000800000000000000" pitchFamily="2" charset="0"/>
              <a:ea typeface="微软雅黑" panose="020B0503020204020204" pitchFamily="34" charset="-122"/>
              <a:sym typeface="微软雅黑" panose="020B0503020204020204" pitchFamily="34" charset="-122"/>
            </a:endParaRPr>
          </a:p>
        </p:txBody>
      </p:sp>
      <p:grpSp>
        <p:nvGrpSpPr>
          <p:cNvPr id="7" name="组合 6"/>
          <p:cNvGrpSpPr/>
          <p:nvPr/>
        </p:nvGrpSpPr>
        <p:grpSpPr>
          <a:xfrm>
            <a:off x="3060967" y="0"/>
            <a:ext cx="6059943" cy="2405798"/>
            <a:chOff x="3060967" y="0"/>
            <a:chExt cx="6059943" cy="2405798"/>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t="21900"/>
            <a:stretch/>
          </p:blipFill>
          <p:spPr>
            <a:xfrm>
              <a:off x="3060967" y="0"/>
              <a:ext cx="6059943" cy="2405798"/>
            </a:xfrm>
            <a:prstGeom prst="rect">
              <a:avLst/>
            </a:prstGeom>
          </p:spPr>
        </p:pic>
        <p:sp>
          <p:nvSpPr>
            <p:cNvPr id="9" name="矩形 8"/>
            <p:cNvSpPr/>
            <p:nvPr/>
          </p:nvSpPr>
          <p:spPr>
            <a:xfrm>
              <a:off x="4909213" y="1054606"/>
              <a:ext cx="2499081" cy="923330"/>
            </a:xfrm>
            <a:prstGeom prst="rect">
              <a:avLst/>
            </a:prstGeom>
          </p:spPr>
          <p:txBody>
            <a:bodyPr wrap="none">
              <a:spAutoFit/>
            </a:bodyPr>
            <a:lstStyle/>
            <a:p>
              <a:pPr algn="ctr"/>
              <a:r>
                <a:rPr lang="en-US" altLang="zh-CN" sz="5400" b="1" spc="600" dirty="0" smtClean="0">
                  <a:solidFill>
                    <a:prstClr val="white"/>
                  </a:solidFill>
                  <a:latin typeface="#9Slide03 FS Neusa Bold" panose="00000800000000000000" pitchFamily="2" charset="0"/>
                  <a:ea typeface="微软雅黑" panose="020B0503020204020204" pitchFamily="34" charset="-122"/>
                  <a:sym typeface="楷体" panose="02010609060101010101" pitchFamily="49" charset="-122"/>
                </a:rPr>
                <a:t>PHẦN 2</a:t>
              </a:r>
              <a:endParaRPr lang="zh-CN" altLang="en-US" sz="5400" spc="600" dirty="0">
                <a:solidFill>
                  <a:prstClr val="black"/>
                </a:solidFill>
                <a:latin typeface="#9Slide03 FS Neusa Bold" panose="00000800000000000000" pitchFamily="2" charset="0"/>
              </a:endParaRPr>
            </a:p>
          </p:txBody>
        </p:sp>
      </p:grpSp>
    </p:spTree>
    <p:extLst>
      <p:ext uri="{BB962C8B-B14F-4D97-AF65-F5344CB8AC3E}">
        <p14:creationId xmlns:p14="http://schemas.microsoft.com/office/powerpoint/2010/main" val="1069155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p:cNvGrpSpPr/>
          <p:nvPr/>
        </p:nvGrpSpPr>
        <p:grpSpPr>
          <a:xfrm>
            <a:off x="864472" y="1045029"/>
            <a:ext cx="10238957" cy="5298307"/>
            <a:chOff x="864472" y="1045029"/>
            <a:chExt cx="10238957" cy="5298307"/>
          </a:xfrm>
        </p:grpSpPr>
        <p:pic>
          <p:nvPicPr>
            <p:cNvPr id="4" name="Picture 3"/>
            <p:cNvPicPr>
              <a:picLocks noChangeAspect="1"/>
            </p:cNvPicPr>
            <p:nvPr/>
          </p:nvPicPr>
          <p:blipFill>
            <a:blip r:embed="rId2"/>
            <a:stretch>
              <a:fillRect/>
            </a:stretch>
          </p:blipFill>
          <p:spPr>
            <a:xfrm>
              <a:off x="864472" y="1355355"/>
              <a:ext cx="9816925" cy="4987981"/>
            </a:xfrm>
            <a:prstGeom prst="rect">
              <a:avLst/>
            </a:prstGeom>
          </p:spPr>
        </p:pic>
        <p:sp>
          <p:nvSpPr>
            <p:cNvPr id="5" name="Rectangle 4"/>
            <p:cNvSpPr/>
            <p:nvPr/>
          </p:nvSpPr>
          <p:spPr>
            <a:xfrm>
              <a:off x="7536264" y="1045029"/>
              <a:ext cx="3567165" cy="944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2130250" y="6253552"/>
            <a:ext cx="7707086"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Vi khuẩn phân hủy xác sinh vật và chất thải</a:t>
            </a:r>
            <a:endParaRPr lang="vi-VN" sz="2000" dirty="0">
              <a:latin typeface="Acumin Pro Condensed" panose="020B0806020202020204" pitchFamily="34" charset="0"/>
            </a:endParaRPr>
          </a:p>
        </p:txBody>
      </p:sp>
      <p:sp>
        <p:nvSpPr>
          <p:cNvPr id="9" name="Cloud Callout 8"/>
          <p:cNvSpPr/>
          <p:nvPr/>
        </p:nvSpPr>
        <p:spPr>
          <a:xfrm>
            <a:off x="944701" y="106094"/>
            <a:ext cx="10078183" cy="1094098"/>
          </a:xfrm>
          <a:prstGeom prst="cloudCallout">
            <a:avLst>
              <a:gd name="adj1" fmla="val 19447"/>
              <a:gd name="adj2" fmla="val 148831"/>
            </a:avLst>
          </a:pr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Acumin Pro Condensed" panose="020B0806020202020204" pitchFamily="34" charset="0"/>
              </a:rPr>
              <a:t>Điều gì sẽ xảy ra khi xác động vật, thực vật nằm trong đất</a:t>
            </a:r>
            <a:endParaRPr lang="vi-VN" sz="2400" dirty="0">
              <a:latin typeface="Acumin Pro Condensed" panose="020B0806020202020204" pitchFamily="34" charset="0"/>
            </a:endParaRPr>
          </a:p>
        </p:txBody>
      </p:sp>
    </p:spTree>
    <p:extLst>
      <p:ext uri="{BB962C8B-B14F-4D97-AF65-F5344CB8AC3E}">
        <p14:creationId xmlns:p14="http://schemas.microsoft.com/office/powerpoint/2010/main" val="164865646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p:cNvGrpSpPr/>
          <p:nvPr/>
        </p:nvGrpSpPr>
        <p:grpSpPr>
          <a:xfrm>
            <a:off x="864472" y="1045029"/>
            <a:ext cx="10238957" cy="5298307"/>
            <a:chOff x="864472" y="1045029"/>
            <a:chExt cx="10238957" cy="5298307"/>
          </a:xfrm>
        </p:grpSpPr>
        <p:pic>
          <p:nvPicPr>
            <p:cNvPr id="4" name="Picture 3"/>
            <p:cNvPicPr>
              <a:picLocks noChangeAspect="1"/>
            </p:cNvPicPr>
            <p:nvPr/>
          </p:nvPicPr>
          <p:blipFill>
            <a:blip r:embed="rId2"/>
            <a:stretch>
              <a:fillRect/>
            </a:stretch>
          </p:blipFill>
          <p:spPr>
            <a:xfrm>
              <a:off x="864472" y="1355355"/>
              <a:ext cx="9816925" cy="4987981"/>
            </a:xfrm>
            <a:prstGeom prst="rect">
              <a:avLst/>
            </a:prstGeom>
          </p:spPr>
        </p:pic>
        <p:sp>
          <p:nvSpPr>
            <p:cNvPr id="5" name="Rectangle 4"/>
            <p:cNvSpPr/>
            <p:nvPr/>
          </p:nvSpPr>
          <p:spPr>
            <a:xfrm>
              <a:off x="7536264" y="1045029"/>
              <a:ext cx="3567165" cy="944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2130250" y="6253552"/>
            <a:ext cx="7707086"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Vi khuẩn phân hủy xác sinh vật và chất thải</a:t>
            </a:r>
            <a:endParaRPr lang="vi-VN" sz="2000" dirty="0">
              <a:latin typeface="Acumin Pro Condensed" panose="020B0806020202020204" pitchFamily="34" charset="0"/>
            </a:endParaRPr>
          </a:p>
        </p:txBody>
      </p:sp>
      <p:sp>
        <p:nvSpPr>
          <p:cNvPr id="8" name="TextBox 7"/>
          <p:cNvSpPr txBox="1"/>
          <p:nvPr/>
        </p:nvSpPr>
        <p:spPr>
          <a:xfrm>
            <a:off x="0" y="211483"/>
            <a:ext cx="8058777" cy="523220"/>
          </a:xfrm>
          <a:prstGeom prst="rect">
            <a:avLst/>
          </a:prstGeom>
          <a:solidFill>
            <a:schemeClr val="accent2">
              <a:lumMod val="20000"/>
              <a:lumOff val="80000"/>
            </a:schemeClr>
          </a:solidFill>
        </p:spPr>
        <p:txBody>
          <a:bodyPr wrap="square" rtlCol="0">
            <a:spAutoFit/>
          </a:bodyPr>
          <a:lstStyle/>
          <a:p>
            <a:pPr algn="ctr"/>
            <a:r>
              <a:rPr lang="vi-VN" sz="2800" dirty="0" smtClean="0">
                <a:latin typeface="Acumin Pro Condensed" panose="020B0806020202020204" pitchFamily="34" charset="0"/>
              </a:rPr>
              <a:t>Quan sát hình em hãy nêu vai trò của vi khuẩn trong tự nhiên</a:t>
            </a:r>
            <a:endParaRPr lang="vi-VN" sz="2800" dirty="0">
              <a:latin typeface="Acumin Pro Condensed" panose="020B0806020202020204" pitchFamily="34" charset="0"/>
            </a:endParaRPr>
          </a:p>
        </p:txBody>
      </p:sp>
      <p:sp>
        <p:nvSpPr>
          <p:cNvPr id="10" name="Rectangle 9"/>
          <p:cNvSpPr/>
          <p:nvPr/>
        </p:nvSpPr>
        <p:spPr>
          <a:xfrm>
            <a:off x="0" y="111019"/>
            <a:ext cx="10681397" cy="954107"/>
          </a:xfrm>
          <a:prstGeom prst="rect">
            <a:avLst/>
          </a:prstGeom>
          <a:solidFill>
            <a:schemeClr val="bg1"/>
          </a:solidFill>
        </p:spPr>
        <p:txBody>
          <a:bodyPr wrap="square">
            <a:spAutoFit/>
          </a:bodyPr>
          <a:lstStyle/>
          <a:p>
            <a:pPr marL="457200" indent="-457200" algn="r">
              <a:spcAft>
                <a:spcPts val="0"/>
              </a:spcAft>
              <a:buFont typeface="Wingdings" panose="05000000000000000000" pitchFamily="2" charset="2"/>
              <a:buChar char="Ø"/>
            </a:pPr>
            <a:r>
              <a:rPr lang="vi-VN" sz="2800" dirty="0" smtClean="0">
                <a:effectLst/>
                <a:latin typeface="#9Slide03 FS Neusa Bold" panose="00000800000000000000" pitchFamily="2" charset="0"/>
                <a:ea typeface="Calibri" panose="020F0502020204030204" pitchFamily="34" charset="0"/>
                <a:cs typeface="Times New Roman" panose="02020603050405020304" pitchFamily="18" charset="0"/>
              </a:rPr>
              <a:t>Trong tự nhiên, vi khuẩn tham gia vào quá trình phân huỷ xác sinh vật chết, là một mắt xích trong chu trình tuần hoàn vật chất của tự nhiên.</a:t>
            </a:r>
          </a:p>
        </p:txBody>
      </p:sp>
    </p:spTree>
    <p:extLst>
      <p:ext uri="{BB962C8B-B14F-4D97-AF65-F5344CB8AC3E}">
        <p14:creationId xmlns:p14="http://schemas.microsoft.com/office/powerpoint/2010/main" val="26380906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Group 12"/>
          <p:cNvGrpSpPr/>
          <p:nvPr/>
        </p:nvGrpSpPr>
        <p:grpSpPr>
          <a:xfrm>
            <a:off x="1778559" y="170822"/>
            <a:ext cx="8871804" cy="5848611"/>
            <a:chOff x="1698172" y="100484"/>
            <a:chExt cx="8871804" cy="5848611"/>
          </a:xfrm>
        </p:grpSpPr>
        <p:grpSp>
          <p:nvGrpSpPr>
            <p:cNvPr id="6" name="Group 5"/>
            <p:cNvGrpSpPr/>
            <p:nvPr/>
          </p:nvGrpSpPr>
          <p:grpSpPr>
            <a:xfrm>
              <a:off x="1698172" y="100484"/>
              <a:ext cx="8871804" cy="5848611"/>
              <a:chOff x="1477108" y="452176"/>
              <a:chExt cx="8871804" cy="5848611"/>
            </a:xfrm>
          </p:grpSpPr>
          <p:pic>
            <p:nvPicPr>
              <p:cNvPr id="4" name="Picture 3"/>
              <p:cNvPicPr>
                <a:picLocks noChangeAspect="1"/>
              </p:cNvPicPr>
              <p:nvPr/>
            </p:nvPicPr>
            <p:blipFill>
              <a:blip r:embed="rId2"/>
              <a:stretch>
                <a:fillRect/>
              </a:stretch>
            </p:blipFill>
            <p:spPr>
              <a:xfrm>
                <a:off x="1843087" y="557212"/>
                <a:ext cx="8505825" cy="5743575"/>
              </a:xfrm>
              <a:prstGeom prst="rect">
                <a:avLst/>
              </a:prstGeom>
            </p:spPr>
          </p:pic>
          <p:sp>
            <p:nvSpPr>
              <p:cNvPr id="5" name="Rectangle 4"/>
              <p:cNvSpPr/>
              <p:nvPr/>
            </p:nvSpPr>
            <p:spPr>
              <a:xfrm>
                <a:off x="1477108" y="452176"/>
                <a:ext cx="3828422" cy="502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2341266" y="1326382"/>
              <a:ext cx="3466681" cy="612950"/>
            </a:xfrm>
            <a:prstGeom prst="rect">
              <a:avLst/>
            </a:prstGeom>
            <a:solidFill>
              <a:srgbClr val="39B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9Slide03 FS Neusa Bold" panose="00000800000000000000" pitchFamily="2" charset="0"/>
                </a:rPr>
                <a:t>Nitrogen trong không khí</a:t>
              </a:r>
              <a:endParaRPr lang="vi-VN" sz="2800" dirty="0">
                <a:latin typeface="#9Slide03 FS Neusa Bold" panose="00000800000000000000" pitchFamily="2" charset="0"/>
              </a:endParaRPr>
            </a:p>
          </p:txBody>
        </p:sp>
        <p:sp>
          <p:nvSpPr>
            <p:cNvPr id="8" name="Rectangle 7"/>
            <p:cNvSpPr/>
            <p:nvPr/>
          </p:nvSpPr>
          <p:spPr>
            <a:xfrm>
              <a:off x="2341266" y="2592475"/>
              <a:ext cx="3466681" cy="61295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9Slide03 FS Neusa Bold" panose="00000800000000000000" pitchFamily="2" charset="0"/>
                </a:rPr>
                <a:t>Chất đạm</a:t>
              </a:r>
              <a:endParaRPr lang="vi-VN" sz="2800" dirty="0">
                <a:latin typeface="#9Slide03 FS Neusa Bold" panose="00000800000000000000" pitchFamily="2" charset="0"/>
              </a:endParaRPr>
            </a:p>
          </p:txBody>
        </p:sp>
        <p:sp>
          <p:nvSpPr>
            <p:cNvPr id="9" name="Rectangle 8"/>
            <p:cNvSpPr/>
            <p:nvPr/>
          </p:nvSpPr>
          <p:spPr>
            <a:xfrm>
              <a:off x="6631913" y="3466681"/>
              <a:ext cx="3265713" cy="102493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9Slide03 FS Neusa Bold" panose="00000800000000000000" pitchFamily="2" charset="0"/>
                </a:rPr>
                <a:t>Xác sinh vật và chất thải động vật</a:t>
              </a:r>
              <a:endParaRPr lang="vi-VN" sz="2800" dirty="0">
                <a:latin typeface="#9Slide03 FS Neusa Bold" panose="00000800000000000000" pitchFamily="2" charset="0"/>
              </a:endParaRPr>
            </a:p>
          </p:txBody>
        </p:sp>
        <p:sp>
          <p:nvSpPr>
            <p:cNvPr id="10" name="Rectangle 9"/>
            <p:cNvSpPr/>
            <p:nvPr/>
          </p:nvSpPr>
          <p:spPr>
            <a:xfrm>
              <a:off x="6702252" y="5184948"/>
              <a:ext cx="3265713" cy="68328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solidFill>
                    <a:schemeClr val="tx1"/>
                  </a:solidFill>
                  <a:latin typeface="#9Slide03 FS Neusa Bold" panose="00000800000000000000" pitchFamily="2" charset="0"/>
                </a:rPr>
                <a:t>Chất dinh dưỡng</a:t>
              </a:r>
              <a:endParaRPr lang="vi-VN" sz="2800" dirty="0">
                <a:solidFill>
                  <a:schemeClr val="tx1"/>
                </a:solidFill>
                <a:latin typeface="#9Slide03 FS Neusa Bold" panose="00000800000000000000" pitchFamily="2" charset="0"/>
              </a:endParaRPr>
            </a:p>
          </p:txBody>
        </p:sp>
        <p:sp>
          <p:nvSpPr>
            <p:cNvPr id="11" name="Rectangle 10"/>
            <p:cNvSpPr/>
            <p:nvPr/>
          </p:nvSpPr>
          <p:spPr>
            <a:xfrm>
              <a:off x="4220307" y="1939332"/>
              <a:ext cx="1953619" cy="653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smtClean="0">
                  <a:solidFill>
                    <a:schemeClr val="tx1"/>
                  </a:solidFill>
                  <a:latin typeface="Arial" panose="020B0604020202020204" pitchFamily="34" charset="0"/>
                  <a:cs typeface="Arial" panose="020B0604020202020204" pitchFamily="34" charset="0"/>
                </a:rPr>
                <a:t>Vi khuẩn </a:t>
              </a:r>
              <a:r>
                <a:rPr lang="vi-VN" b="1" dirty="0" smtClean="0">
                  <a:solidFill>
                    <a:schemeClr val="tx1"/>
                  </a:solidFill>
                  <a:latin typeface="Arial" panose="020B0604020202020204" pitchFamily="34" charset="0"/>
                  <a:cs typeface="Arial" panose="020B0604020202020204" pitchFamily="34" charset="0"/>
                </a:rPr>
                <a:t>cố định đạm</a:t>
              </a:r>
              <a:endParaRPr lang="vi-VN" b="1" dirty="0">
                <a:solidFill>
                  <a:schemeClr val="tx1"/>
                </a:solidFill>
                <a:latin typeface="Arial" panose="020B0604020202020204" pitchFamily="34" charset="0"/>
                <a:cs typeface="Arial" panose="020B0604020202020204" pitchFamily="34" charset="0"/>
              </a:endParaRPr>
            </a:p>
          </p:txBody>
        </p:sp>
        <p:sp>
          <p:nvSpPr>
            <p:cNvPr id="12" name="Rectangle 11"/>
            <p:cNvSpPr/>
            <p:nvPr/>
          </p:nvSpPr>
          <p:spPr>
            <a:xfrm>
              <a:off x="8199455" y="4491612"/>
              <a:ext cx="2220686" cy="6124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smtClean="0">
                  <a:solidFill>
                    <a:srgbClr val="FF0000"/>
                  </a:solidFill>
                  <a:latin typeface="Arial" panose="020B0604020202020204" pitchFamily="34" charset="0"/>
                  <a:cs typeface="Arial" panose="020B0604020202020204" pitchFamily="34" charset="0"/>
                </a:rPr>
                <a:t>Vi khuẩn phân giải</a:t>
              </a:r>
              <a:endParaRPr lang="vi-VN" dirty="0">
                <a:solidFill>
                  <a:srgbClr val="FF0000"/>
                </a:solidFill>
                <a:latin typeface="Arial" panose="020B0604020202020204" pitchFamily="34" charset="0"/>
                <a:cs typeface="Arial" panose="020B0604020202020204" pitchFamily="34" charset="0"/>
              </a:endParaRPr>
            </a:p>
          </p:txBody>
        </p:sp>
      </p:grpSp>
      <p:sp>
        <p:nvSpPr>
          <p:cNvPr id="14" name="TextBox 13"/>
          <p:cNvSpPr txBox="1"/>
          <p:nvPr/>
        </p:nvSpPr>
        <p:spPr>
          <a:xfrm>
            <a:off x="5151720" y="6194176"/>
            <a:ext cx="6089302" cy="369332"/>
          </a:xfrm>
          <a:prstGeom prst="rect">
            <a:avLst/>
          </a:prstGeom>
          <a:noFill/>
        </p:spPr>
        <p:txBody>
          <a:bodyPr wrap="square" rtlCol="0">
            <a:spAutoFit/>
          </a:bodyPr>
          <a:lstStyle/>
          <a:p>
            <a:pPr algn="ctr"/>
            <a:r>
              <a:rPr lang="vi-VN" b="1" dirty="0" smtClean="0">
                <a:latin typeface="Arial" panose="020B0604020202020204" pitchFamily="34" charset="0"/>
                <a:cs typeface="Arial" panose="020B0604020202020204" pitchFamily="34" charset="0"/>
              </a:rPr>
              <a:t>Hình.</a:t>
            </a:r>
            <a:r>
              <a:rPr lang="vi-VN" dirty="0" smtClean="0">
                <a:latin typeface="Arial" panose="020B0604020202020204" pitchFamily="34" charset="0"/>
                <a:cs typeface="Arial" panose="020B0604020202020204" pitchFamily="34" charset="0"/>
              </a:rPr>
              <a:t> Vai trò của vi khuẩn trong tự nhiên</a:t>
            </a:r>
            <a:endParaRPr lang="vi-VN" dirty="0">
              <a:latin typeface="Arial" panose="020B0604020202020204" pitchFamily="34" charset="0"/>
              <a:cs typeface="Arial" panose="020B0604020202020204" pitchFamily="34" charset="0"/>
            </a:endParaRPr>
          </a:p>
        </p:txBody>
      </p:sp>
      <p:sp>
        <p:nvSpPr>
          <p:cNvPr id="15" name="Cloud 14"/>
          <p:cNvSpPr/>
          <p:nvPr/>
        </p:nvSpPr>
        <p:spPr>
          <a:xfrm>
            <a:off x="663191" y="3537019"/>
            <a:ext cx="4772967" cy="2482414"/>
          </a:xfrm>
          <a:prstGeom prst="cloud">
            <a:avLst/>
          </a:prstGeom>
          <a:solidFill>
            <a:srgbClr val="001B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9Slide03 FS Neusa Bold" panose="00000800000000000000" pitchFamily="2" charset="0"/>
              </a:rPr>
              <a:t>Dựa vào hình bên em hãy mô tả quá trình phân hủy? Những vai trò mà vi khuẩn mang lại.</a:t>
            </a:r>
            <a:endParaRPr lang="vi-VN" sz="2400" dirty="0">
              <a:latin typeface="#9Slide03 FS Neusa Bold" panose="00000800000000000000" pitchFamily="2" charset="0"/>
            </a:endParaRPr>
          </a:p>
        </p:txBody>
      </p:sp>
    </p:spTree>
    <p:extLst>
      <p:ext uri="{BB962C8B-B14F-4D97-AF65-F5344CB8AC3E}">
        <p14:creationId xmlns:p14="http://schemas.microsoft.com/office/powerpoint/2010/main" val="7699356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descr="Vai trò của vi khuẩn đường ruột đối với sức khỏe con người - Doctor SAMAN"/>
          <p:cNvPicPr>
            <a:picLocks noChangeAspect="1" noChangeArrowheads="1"/>
          </p:cNvPicPr>
          <p:nvPr/>
        </p:nvPicPr>
        <p:blipFill rotWithShape="1">
          <a:blip r:embed="rId2">
            <a:extLst>
              <a:ext uri="{28A0092B-C50C-407E-A947-70E740481C1C}">
                <a14:useLocalDpi xmlns:a14="http://schemas.microsoft.com/office/drawing/2010/main" val="0"/>
              </a:ext>
            </a:extLst>
          </a:blip>
          <a:srcRect r="3374"/>
          <a:stretch/>
        </p:blipFill>
        <p:spPr bwMode="auto">
          <a:xfrm>
            <a:off x="4873601" y="506994"/>
            <a:ext cx="7230882" cy="624613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ệ vi sinh vật trong cơ thể: &amp;#39;Cơ quan nội tạng&amp;#39; bị lãng quê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882" y="2228587"/>
            <a:ext cx="2757755" cy="46294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9587" y="640300"/>
            <a:ext cx="7405735" cy="1200329"/>
          </a:xfrm>
          <a:prstGeom prst="rect">
            <a:avLst/>
          </a:prstGeom>
          <a:noFill/>
        </p:spPr>
        <p:txBody>
          <a:bodyPr wrap="square" rtlCol="0">
            <a:spAutoFit/>
          </a:bodyPr>
          <a:lstStyle/>
          <a:p>
            <a:pPr algn="just">
              <a:lnSpc>
                <a:spcPct val="120000"/>
              </a:lnSpc>
            </a:pPr>
            <a:r>
              <a:rPr lang="vi-VN" sz="2000" dirty="0" smtClean="0">
                <a:latin typeface="Arial" panose="020B0604020202020204" pitchFamily="34" charset="0"/>
                <a:cs typeface="Arial" panose="020B0604020202020204" pitchFamily="34" charset="0"/>
              </a:rPr>
              <a:t>Trong </a:t>
            </a:r>
            <a:r>
              <a:rPr lang="vi-VN" sz="2000" b="1" dirty="0" smtClean="0">
                <a:latin typeface="Arial" panose="020B0604020202020204" pitchFamily="34" charset="0"/>
                <a:cs typeface="Arial" panose="020B0604020202020204" pitchFamily="34" charset="0"/>
              </a:rPr>
              <a:t>cơ thể người </a:t>
            </a:r>
            <a:r>
              <a:rPr lang="vi-VN" sz="2000" dirty="0" smtClean="0">
                <a:latin typeface="Arial" panose="020B0604020202020204" pitchFamily="34" charset="0"/>
                <a:cs typeface="Arial" panose="020B0604020202020204" pitchFamily="34" charset="0"/>
              </a:rPr>
              <a:t>có thể chứa đến </a:t>
            </a:r>
            <a:r>
              <a:rPr lang="vi-VN" sz="2000" dirty="0" smtClean="0">
                <a:solidFill>
                  <a:srgbClr val="FF0000"/>
                </a:solidFill>
                <a:latin typeface="Arial" panose="020B0604020202020204" pitchFamily="34" charset="0"/>
                <a:cs typeface="Arial" panose="020B0604020202020204" pitchFamily="34" charset="0"/>
              </a:rPr>
              <a:t>hàng tr</a:t>
            </a:r>
            <a:r>
              <a:rPr lang="en-US" sz="2000" dirty="0">
                <a:solidFill>
                  <a:srgbClr val="FF0000"/>
                </a:solidFill>
                <a:latin typeface="Arial" panose="020B0604020202020204" pitchFamily="34" charset="0"/>
                <a:cs typeface="Arial" panose="020B0604020202020204" pitchFamily="34" charset="0"/>
              </a:rPr>
              <a:t>ă</a:t>
            </a:r>
            <a:r>
              <a:rPr lang="vi-VN" sz="2000" dirty="0" smtClean="0">
                <a:solidFill>
                  <a:srgbClr val="FF0000"/>
                </a:solidFill>
                <a:latin typeface="Arial" panose="020B0604020202020204" pitchFamily="34" charset="0"/>
                <a:cs typeface="Arial" panose="020B0604020202020204" pitchFamily="34" charset="0"/>
              </a:rPr>
              <a:t>m nghìn tỉ</a:t>
            </a:r>
            <a:r>
              <a:rPr lang="vi-VN" sz="2000" dirty="0" smtClean="0">
                <a:latin typeface="Arial" panose="020B0604020202020204" pitchFamily="34" charset="0"/>
                <a:cs typeface="Arial" panose="020B0604020202020204" pitchFamily="34" charset="0"/>
              </a:rPr>
              <a:t> vi khuẩn. Vi khuẩn có lợi có số lượng rất lớn, giúp ức chế vi khuẩn có lợi, bảo vệ da, tăng cường miễn dịch, hỗ trợ tiêu hóa,….</a:t>
            </a:r>
            <a:endParaRPr lang="vi-VN" sz="2000" dirty="0">
              <a:latin typeface="Arial" panose="020B0604020202020204" pitchFamily="34" charset="0"/>
              <a:cs typeface="Arial" panose="020B0604020202020204" pitchFamily="34" charset="0"/>
            </a:endParaRPr>
          </a:p>
        </p:txBody>
      </p:sp>
      <p:pic>
        <p:nvPicPr>
          <p:cNvPr id="8" name="Picture 2" descr="Phát hiện thêm 2.000 loài vi khuẩn mới trong cơ thể ngườ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86940" y="2663706"/>
            <a:ext cx="2431028" cy="1633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85702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p:nvPr/>
        </p:nvGrpSpPr>
        <p:grpSpPr>
          <a:xfrm>
            <a:off x="190920" y="1"/>
            <a:ext cx="7485449" cy="6717966"/>
            <a:chOff x="562709" y="1"/>
            <a:chExt cx="7485449" cy="6717966"/>
          </a:xfrm>
        </p:grpSpPr>
        <p:pic>
          <p:nvPicPr>
            <p:cNvPr id="10242" name="Picture 2" descr="Tại sao nên muối đồ chua vào lọ thủy tinh - HY Hou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709" y="1"/>
              <a:ext cx="3888712" cy="259247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ách làm sữa chua không đường giảm cân giữ dá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173" y="80868"/>
              <a:ext cx="3191185" cy="254231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ùng đối phó cơn đại dịch kháng thuốc kháng si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3873" y="2611420"/>
              <a:ext cx="4044285" cy="303321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411793" y="2717725"/>
              <a:ext cx="2321169" cy="369332"/>
            </a:xfrm>
            <a:prstGeom prst="rect">
              <a:avLst/>
            </a:prstGeom>
            <a:noFill/>
          </p:spPr>
          <p:txBody>
            <a:bodyPr wrap="square" rtlCol="0">
              <a:spAutoFit/>
            </a:bodyPr>
            <a:lstStyle/>
            <a:p>
              <a:r>
                <a:rPr lang="vi-VN" dirty="0" smtClean="0">
                  <a:latin typeface="Arial" panose="020B0604020202020204" pitchFamily="34" charset="0"/>
                  <a:cs typeface="Arial" panose="020B0604020202020204" pitchFamily="34" charset="0"/>
                </a:rPr>
                <a:t>Rau, củ, quả muối</a:t>
              </a:r>
              <a:endParaRPr lang="vi-VN" dirty="0">
                <a:latin typeface="Arial" panose="020B0604020202020204" pitchFamily="34" charset="0"/>
                <a:cs typeface="Arial" panose="020B0604020202020204" pitchFamily="34" charset="0"/>
              </a:endParaRPr>
            </a:p>
          </p:txBody>
        </p:sp>
        <p:sp>
          <p:nvSpPr>
            <p:cNvPr id="6" name="TextBox 5"/>
            <p:cNvSpPr txBox="1"/>
            <p:nvPr/>
          </p:nvSpPr>
          <p:spPr>
            <a:xfrm>
              <a:off x="5350570" y="2751595"/>
              <a:ext cx="2321169"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Sữa chua</a:t>
              </a:r>
              <a:endParaRPr lang="vi-VN" dirty="0">
                <a:latin typeface="Arial" panose="020B0604020202020204" pitchFamily="34" charset="0"/>
                <a:cs typeface="Arial" panose="020B0604020202020204" pitchFamily="34" charset="0"/>
              </a:endParaRPr>
            </a:p>
          </p:txBody>
        </p:sp>
        <p:sp>
          <p:nvSpPr>
            <p:cNvPr id="7" name="TextBox 6"/>
            <p:cNvSpPr txBox="1"/>
            <p:nvPr/>
          </p:nvSpPr>
          <p:spPr>
            <a:xfrm>
              <a:off x="5165180" y="5573888"/>
              <a:ext cx="2321169"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Kháng sinh</a:t>
              </a:r>
              <a:endParaRPr lang="vi-VN" dirty="0">
                <a:latin typeface="Arial" panose="020B0604020202020204" pitchFamily="34" charset="0"/>
                <a:cs typeface="Arial" panose="020B0604020202020204" pitchFamily="34" charset="0"/>
              </a:endParaRPr>
            </a:p>
          </p:txBody>
        </p:sp>
        <p:sp>
          <p:nvSpPr>
            <p:cNvPr id="10" name="TextBox 9"/>
            <p:cNvSpPr txBox="1"/>
            <p:nvPr/>
          </p:nvSpPr>
          <p:spPr>
            <a:xfrm>
              <a:off x="2572378" y="6256302"/>
              <a:ext cx="4031811" cy="461665"/>
            </a:xfrm>
            <a:prstGeom prst="rect">
              <a:avLst/>
            </a:prstGeom>
            <a:noFill/>
          </p:spPr>
          <p:txBody>
            <a:bodyPr wrap="square" rtlCol="0">
              <a:spAutoFit/>
            </a:bodyPr>
            <a:lstStyle/>
            <a:p>
              <a:pPr algn="ctr"/>
              <a:r>
                <a:rPr lang="vi-VN" sz="2400" dirty="0" smtClean="0">
                  <a:solidFill>
                    <a:srgbClr val="0070C0"/>
                  </a:solidFill>
                  <a:latin typeface="Acumin Pro Condensed" panose="020B0806020202020204" pitchFamily="34" charset="0"/>
                  <a:cs typeface="Arial" panose="020B0604020202020204" pitchFamily="34" charset="0"/>
                </a:rPr>
                <a:t>Hình. Một số ứng dụng vi khuẩn</a:t>
              </a:r>
              <a:endParaRPr lang="vi-VN" sz="2400" dirty="0">
                <a:solidFill>
                  <a:srgbClr val="0070C0"/>
                </a:solidFill>
                <a:latin typeface="Acumin Pro Condensed" panose="020B0806020202020204" pitchFamily="34" charset="0"/>
                <a:cs typeface="Arial" panose="020B0604020202020204" pitchFamily="34" charset="0"/>
              </a:endParaRPr>
            </a:p>
          </p:txBody>
        </p:sp>
        <p:sp>
          <p:nvSpPr>
            <p:cNvPr id="14" name="TextBox 13"/>
            <p:cNvSpPr txBox="1"/>
            <p:nvPr/>
          </p:nvSpPr>
          <p:spPr>
            <a:xfrm>
              <a:off x="1411793" y="5573888"/>
              <a:ext cx="2321169"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Phô mai</a:t>
              </a:r>
              <a:endParaRPr lang="vi-VN" dirty="0">
                <a:latin typeface="Arial" panose="020B0604020202020204" pitchFamily="34" charset="0"/>
                <a:cs typeface="Arial" panose="020B0604020202020204" pitchFamily="34" charset="0"/>
              </a:endParaRPr>
            </a:p>
          </p:txBody>
        </p:sp>
      </p:grpSp>
      <p:grpSp>
        <p:nvGrpSpPr>
          <p:cNvPr id="8" name="Group 7"/>
          <p:cNvGrpSpPr/>
          <p:nvPr/>
        </p:nvGrpSpPr>
        <p:grpSpPr>
          <a:xfrm>
            <a:off x="8543344" y="1678074"/>
            <a:ext cx="3454212" cy="3544397"/>
            <a:chOff x="8543344" y="1678074"/>
            <a:chExt cx="3454212" cy="3544397"/>
          </a:xfrm>
        </p:grpSpPr>
        <p:sp>
          <p:nvSpPr>
            <p:cNvPr id="4" name="Rectangle 3"/>
            <p:cNvSpPr/>
            <p:nvPr/>
          </p:nvSpPr>
          <p:spPr>
            <a:xfrm>
              <a:off x="8543344" y="2197918"/>
              <a:ext cx="3454212" cy="3024553"/>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9Slide03 FS Neusa Bold" panose="00000800000000000000" pitchFamily="2" charset="0"/>
                </a:rPr>
                <a:t>Dựa vào hình bên, em hãy nêu một số ứng dụng vi khuẩn trong quá trình chế biến các sản phẩm</a:t>
              </a:r>
              <a:endParaRPr lang="vi-VN" sz="2800" dirty="0">
                <a:latin typeface="#9Slide03 FS Neusa Bold" panose="00000800000000000000" pitchFamily="2" charset="0"/>
              </a:endParaRPr>
            </a:p>
          </p:txBody>
        </p:sp>
        <p:sp>
          <p:nvSpPr>
            <p:cNvPr id="5" name="Round Same Side Corner Rectangle 4"/>
            <p:cNvSpPr/>
            <p:nvPr/>
          </p:nvSpPr>
          <p:spPr>
            <a:xfrm>
              <a:off x="9004180" y="1678074"/>
              <a:ext cx="2532539" cy="622998"/>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latin typeface="#9Slide03 FS Neusa Bold" panose="00000800000000000000" pitchFamily="2" charset="0"/>
                </a:rPr>
                <a:t>THẢO LUẬN</a:t>
              </a:r>
              <a:endParaRPr lang="vi-VN" sz="3200" dirty="0">
                <a:latin typeface="#9Slide03 FS Neusa Bold" panose="00000800000000000000" pitchFamily="2" charset="0"/>
              </a:endParaRPr>
            </a:p>
          </p:txBody>
        </p:sp>
      </p:grpSp>
      <p:pic>
        <p:nvPicPr>
          <p:cNvPr id="1026" name="Picture 2" descr="Phô mai mozzarella Đức (khối 2.5kg) https://www.beefood.or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2334" y="3252692"/>
            <a:ext cx="1805884" cy="2173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7587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p:cNvGrpSpPr/>
          <p:nvPr/>
        </p:nvGrpSpPr>
        <p:grpSpPr>
          <a:xfrm>
            <a:off x="140677" y="251207"/>
            <a:ext cx="11579959" cy="4531807"/>
            <a:chOff x="0" y="-120582"/>
            <a:chExt cx="11579959" cy="4531807"/>
          </a:xfrm>
        </p:grpSpPr>
        <p:pic>
          <p:nvPicPr>
            <p:cNvPr id="4" name="Picture 3"/>
            <p:cNvPicPr>
              <a:picLocks noChangeAspect="1"/>
            </p:cNvPicPr>
            <p:nvPr/>
          </p:nvPicPr>
          <p:blipFill>
            <a:blip r:embed="rId2"/>
            <a:stretch>
              <a:fillRect/>
            </a:stretch>
          </p:blipFill>
          <p:spPr>
            <a:xfrm>
              <a:off x="0" y="-120582"/>
              <a:ext cx="11579959" cy="4531807"/>
            </a:xfrm>
            <a:prstGeom prst="rect">
              <a:avLst/>
            </a:prstGeom>
          </p:spPr>
        </p:pic>
        <p:sp>
          <p:nvSpPr>
            <p:cNvPr id="5" name="TextBox 4"/>
            <p:cNvSpPr txBox="1"/>
            <p:nvPr/>
          </p:nvSpPr>
          <p:spPr>
            <a:xfrm>
              <a:off x="884255" y="2039815"/>
              <a:ext cx="1386672" cy="584775"/>
            </a:xfrm>
            <a:prstGeom prst="rect">
              <a:avLst/>
            </a:prstGeom>
            <a:solidFill>
              <a:srgbClr val="EEF7E9"/>
            </a:solidFill>
          </p:spPr>
          <p:txBody>
            <a:bodyPr wrap="square" rtlCol="0">
              <a:spAutoFit/>
            </a:bodyPr>
            <a:lstStyle/>
            <a:p>
              <a:pPr algn="ctr"/>
              <a:r>
                <a:rPr lang="vi-VN" sz="1600" dirty="0" smtClean="0">
                  <a:latin typeface="Arial" panose="020B0604020202020204" pitchFamily="34" charset="0"/>
                  <a:cs typeface="Arial" panose="020B0604020202020204" pitchFamily="34" charset="0"/>
                </a:rPr>
                <a:t>10 -100 g đường trắng</a:t>
              </a:r>
              <a:endParaRPr lang="vi-VN" sz="1600" dirty="0">
                <a:latin typeface="Arial" panose="020B0604020202020204" pitchFamily="34" charset="0"/>
                <a:cs typeface="Arial" panose="020B0604020202020204" pitchFamily="34" charset="0"/>
              </a:endParaRPr>
            </a:p>
          </p:txBody>
        </p:sp>
        <p:sp>
          <p:nvSpPr>
            <p:cNvPr id="8" name="TextBox 7"/>
            <p:cNvSpPr txBox="1"/>
            <p:nvPr/>
          </p:nvSpPr>
          <p:spPr>
            <a:xfrm>
              <a:off x="1014883" y="542611"/>
              <a:ext cx="3114989" cy="400110"/>
            </a:xfrm>
            <a:prstGeom prst="rect">
              <a:avLst/>
            </a:prstGeom>
            <a:solidFill>
              <a:srgbClr val="EEF7E9"/>
            </a:solidFill>
          </p:spPr>
          <p:txBody>
            <a:bodyPr wrap="square" rtlCol="0">
              <a:spAutoFit/>
            </a:bodyPr>
            <a:lstStyle/>
            <a:p>
              <a:pPr algn="ctr"/>
              <a:r>
                <a:rPr lang="vi-VN" sz="2000" dirty="0" smtClean="0">
                  <a:latin typeface="Arial" panose="020B0604020202020204" pitchFamily="34" charset="0"/>
                  <a:cs typeface="Arial" panose="020B0604020202020204" pitchFamily="34" charset="0"/>
                </a:rPr>
                <a:t>Cùng làm sữa chua</a:t>
              </a:r>
              <a:endParaRPr lang="vi-VN" sz="2000" dirty="0">
                <a:latin typeface="Arial" panose="020B0604020202020204" pitchFamily="34" charset="0"/>
                <a:cs typeface="Arial" panose="020B0604020202020204" pitchFamily="34" charset="0"/>
              </a:endParaRPr>
            </a:p>
          </p:txBody>
        </p:sp>
        <p:sp>
          <p:nvSpPr>
            <p:cNvPr id="9" name="TextBox 8"/>
            <p:cNvSpPr txBox="1"/>
            <p:nvPr/>
          </p:nvSpPr>
          <p:spPr>
            <a:xfrm>
              <a:off x="2270927" y="2039815"/>
              <a:ext cx="1386672" cy="584775"/>
            </a:xfrm>
            <a:prstGeom prst="rect">
              <a:avLst/>
            </a:prstGeom>
            <a:solidFill>
              <a:srgbClr val="EEF7E9"/>
            </a:solidFill>
          </p:spPr>
          <p:txBody>
            <a:bodyPr wrap="square" rtlCol="0">
              <a:spAutoFit/>
            </a:bodyPr>
            <a:lstStyle/>
            <a:p>
              <a:pPr algn="ctr"/>
              <a:r>
                <a:rPr lang="en-US" sz="1600" dirty="0" smtClean="0">
                  <a:latin typeface="Arial" panose="020B0604020202020204" pitchFamily="34" charset="0"/>
                  <a:cs typeface="Arial" panose="020B0604020202020204" pitchFamily="34" charset="0"/>
                </a:rPr>
                <a:t>500 ml </a:t>
              </a:r>
            </a:p>
            <a:p>
              <a:pPr algn="ctr"/>
              <a:r>
                <a:rPr lang="vi-VN" sz="1600" dirty="0" smtClean="0">
                  <a:latin typeface="Arial" panose="020B0604020202020204" pitchFamily="34" charset="0"/>
                  <a:cs typeface="Arial" panose="020B0604020202020204" pitchFamily="34" charset="0"/>
                </a:rPr>
                <a:t>sữa tươi</a:t>
              </a:r>
              <a:endParaRPr lang="vi-VN" sz="1600" dirty="0">
                <a:latin typeface="Arial" panose="020B0604020202020204" pitchFamily="34" charset="0"/>
                <a:cs typeface="Arial" panose="020B0604020202020204" pitchFamily="34" charset="0"/>
              </a:endParaRPr>
            </a:p>
          </p:txBody>
        </p:sp>
        <p:sp>
          <p:nvSpPr>
            <p:cNvPr id="10" name="TextBox 9"/>
            <p:cNvSpPr txBox="1"/>
            <p:nvPr/>
          </p:nvSpPr>
          <p:spPr>
            <a:xfrm>
              <a:off x="3727937" y="2010653"/>
              <a:ext cx="1386672" cy="338554"/>
            </a:xfrm>
            <a:prstGeom prst="rect">
              <a:avLst/>
            </a:prstGeom>
            <a:solidFill>
              <a:srgbClr val="EEF7E9"/>
            </a:solidFill>
          </p:spPr>
          <p:txBody>
            <a:bodyPr wrap="square" rtlCol="0">
              <a:spAutoFit/>
            </a:bodyPr>
            <a:lstStyle/>
            <a:p>
              <a:pPr algn="ctr"/>
              <a:r>
                <a:rPr lang="vi-VN" sz="1600" dirty="0" smtClean="0">
                  <a:latin typeface="Arial" panose="020B0604020202020204" pitchFamily="34" charset="0"/>
                  <a:cs typeface="Arial" panose="020B0604020202020204" pitchFamily="34" charset="0"/>
                </a:rPr>
                <a:t>Khấy đều</a:t>
              </a:r>
              <a:endParaRPr lang="vi-VN" sz="1600" dirty="0">
                <a:latin typeface="Arial" panose="020B0604020202020204" pitchFamily="34" charset="0"/>
                <a:cs typeface="Arial" panose="020B0604020202020204" pitchFamily="34" charset="0"/>
              </a:endParaRPr>
            </a:p>
          </p:txBody>
        </p:sp>
        <p:sp>
          <p:nvSpPr>
            <p:cNvPr id="11" name="TextBox 10"/>
            <p:cNvSpPr txBox="1"/>
            <p:nvPr/>
          </p:nvSpPr>
          <p:spPr>
            <a:xfrm>
              <a:off x="5305528" y="2039815"/>
              <a:ext cx="1386672" cy="584775"/>
            </a:xfrm>
            <a:prstGeom prst="rect">
              <a:avLst/>
            </a:prstGeom>
            <a:solidFill>
              <a:srgbClr val="EEF7E9"/>
            </a:solidFill>
          </p:spPr>
          <p:txBody>
            <a:bodyPr wrap="square" rtlCol="0">
              <a:spAutoFit/>
            </a:bodyPr>
            <a:lstStyle/>
            <a:p>
              <a:pPr algn="ctr"/>
              <a:r>
                <a:rPr lang="en-US" sz="1600" dirty="0" smtClean="0">
                  <a:latin typeface="Arial" panose="020B0604020202020204" pitchFamily="34" charset="0"/>
                  <a:cs typeface="Arial" panose="020B0604020202020204" pitchFamily="34" charset="0"/>
                </a:rPr>
                <a:t>50 ml </a:t>
              </a:r>
            </a:p>
            <a:p>
              <a:pPr algn="ctr"/>
              <a:r>
                <a:rPr lang="vi-VN" sz="1600" dirty="0" smtClean="0">
                  <a:latin typeface="Arial" panose="020B0604020202020204" pitchFamily="34" charset="0"/>
                  <a:cs typeface="Arial" panose="020B0604020202020204" pitchFamily="34" charset="0"/>
                </a:rPr>
                <a:t>sữa chua</a:t>
              </a:r>
              <a:endParaRPr lang="vi-VN" sz="1600" dirty="0">
                <a:latin typeface="Arial" panose="020B0604020202020204" pitchFamily="34" charset="0"/>
                <a:cs typeface="Arial" panose="020B0604020202020204" pitchFamily="34" charset="0"/>
              </a:endParaRPr>
            </a:p>
          </p:txBody>
        </p:sp>
        <p:sp>
          <p:nvSpPr>
            <p:cNvPr id="12" name="TextBox 11"/>
            <p:cNvSpPr txBox="1"/>
            <p:nvPr/>
          </p:nvSpPr>
          <p:spPr>
            <a:xfrm>
              <a:off x="7164474" y="1993648"/>
              <a:ext cx="1386672" cy="338554"/>
            </a:xfrm>
            <a:prstGeom prst="rect">
              <a:avLst/>
            </a:prstGeom>
            <a:solidFill>
              <a:srgbClr val="EEF7E9"/>
            </a:solidFill>
          </p:spPr>
          <p:txBody>
            <a:bodyPr wrap="square" rtlCol="0">
              <a:spAutoFit/>
            </a:bodyPr>
            <a:lstStyle/>
            <a:p>
              <a:pPr algn="ctr"/>
              <a:r>
                <a:rPr lang="vi-VN" sz="1600" dirty="0" smtClean="0">
                  <a:latin typeface="Arial" panose="020B0604020202020204" pitchFamily="34" charset="0"/>
                  <a:cs typeface="Arial" panose="020B0604020202020204" pitchFamily="34" charset="0"/>
                </a:rPr>
                <a:t>Khấy đều</a:t>
              </a:r>
              <a:endParaRPr lang="vi-VN" sz="1600" dirty="0">
                <a:latin typeface="Arial" panose="020B0604020202020204" pitchFamily="34" charset="0"/>
                <a:cs typeface="Arial" panose="020B0604020202020204" pitchFamily="34" charset="0"/>
              </a:endParaRPr>
            </a:p>
          </p:txBody>
        </p:sp>
        <p:sp>
          <p:nvSpPr>
            <p:cNvPr id="13" name="TextBox 12"/>
            <p:cNvSpPr txBox="1"/>
            <p:nvPr/>
          </p:nvSpPr>
          <p:spPr>
            <a:xfrm>
              <a:off x="8678879" y="1976044"/>
              <a:ext cx="2494887" cy="338554"/>
            </a:xfrm>
            <a:prstGeom prst="rect">
              <a:avLst/>
            </a:prstGeom>
            <a:solidFill>
              <a:srgbClr val="EEF7E9"/>
            </a:solidFill>
          </p:spPr>
          <p:txBody>
            <a:bodyPr wrap="square" rtlCol="0">
              <a:spAutoFit/>
            </a:bodyPr>
            <a:lstStyle/>
            <a:p>
              <a:pPr algn="ctr"/>
              <a:r>
                <a:rPr lang="vi-VN" sz="1600" dirty="0" smtClean="0">
                  <a:latin typeface="Arial" panose="020B0604020202020204" pitchFamily="34" charset="0"/>
                  <a:cs typeface="Arial" panose="020B0604020202020204" pitchFamily="34" charset="0"/>
                </a:rPr>
                <a:t>Cho vào lọ có nắp đậy</a:t>
              </a:r>
              <a:endParaRPr lang="vi-VN" sz="1600" dirty="0">
                <a:latin typeface="Arial" panose="020B0604020202020204" pitchFamily="34" charset="0"/>
                <a:cs typeface="Arial" panose="020B0604020202020204" pitchFamily="34" charset="0"/>
              </a:endParaRPr>
            </a:p>
          </p:txBody>
        </p:sp>
        <p:sp>
          <p:nvSpPr>
            <p:cNvPr id="14" name="TextBox 13"/>
            <p:cNvSpPr txBox="1"/>
            <p:nvPr/>
          </p:nvSpPr>
          <p:spPr>
            <a:xfrm>
              <a:off x="459327" y="2917743"/>
              <a:ext cx="3881560" cy="1200329"/>
            </a:xfrm>
            <a:prstGeom prst="rect">
              <a:avLst/>
            </a:prstGeom>
            <a:solidFill>
              <a:srgbClr val="EEF7E9"/>
            </a:solidFill>
          </p:spPr>
          <p:txBody>
            <a:bodyPr wrap="square" rtlCol="0">
              <a:spAutoFit/>
            </a:bodyPr>
            <a:lstStyle/>
            <a:p>
              <a:pPr algn="just"/>
              <a:r>
                <a:rPr lang="vi-VN" dirty="0" smtClean="0">
                  <a:latin typeface="Arial" panose="020B0604020202020204" pitchFamily="34" charset="0"/>
                  <a:cs typeface="Arial" panose="020B0604020202020204" pitchFamily="34" charset="0"/>
                </a:rPr>
                <a:t>Sữa chua hình thành có độ đậm đặc, màu s</a:t>
              </a:r>
              <a:r>
                <a:rPr lang="en-US" dirty="0">
                  <a:latin typeface="Arial" panose="020B0604020202020204" pitchFamily="34" charset="0"/>
                  <a:cs typeface="Arial" panose="020B0604020202020204" pitchFamily="34" charset="0"/>
                </a:rPr>
                <a:t>á</a:t>
              </a:r>
              <a:r>
                <a:rPr lang="vi-VN" dirty="0" smtClean="0">
                  <a:latin typeface="Arial" panose="020B0604020202020204" pitchFamily="34" charset="0"/>
                  <a:cs typeface="Arial" panose="020B0604020202020204" pitchFamily="34" charset="0"/>
                </a:rPr>
                <a:t>ng, vị hơi chua, hương thơm. Có thể bảo quản 7 – 10 ngày trong tủ mát có nhiệt độ 4</a:t>
              </a:r>
              <a:r>
                <a:rPr lang="vi-VN" baseline="30000" dirty="0" smtClean="0">
                  <a:latin typeface="Arial" panose="020B0604020202020204" pitchFamily="34" charset="0"/>
                  <a:cs typeface="Arial" panose="020B0604020202020204" pitchFamily="34" charset="0"/>
                </a:rPr>
                <a:t>0</a:t>
              </a:r>
              <a:r>
                <a:rPr lang="vi-VN" dirty="0" smtClean="0">
                  <a:latin typeface="Arial" panose="020B0604020202020204" pitchFamily="34" charset="0"/>
                  <a:cs typeface="Arial" panose="020B0604020202020204" pitchFamily="34" charset="0"/>
                </a:rPr>
                <a:t>C – 10</a:t>
              </a:r>
              <a:r>
                <a:rPr lang="vi-VN" baseline="30000" dirty="0" smtClean="0">
                  <a:latin typeface="Arial" panose="020B0604020202020204" pitchFamily="34" charset="0"/>
                  <a:cs typeface="Arial" panose="020B0604020202020204" pitchFamily="34" charset="0"/>
                </a:rPr>
                <a:t>0</a:t>
              </a:r>
              <a:r>
                <a:rPr lang="vi-VN" dirty="0" smtClean="0">
                  <a:latin typeface="Arial" panose="020B0604020202020204" pitchFamily="34" charset="0"/>
                  <a:cs typeface="Arial" panose="020B0604020202020204" pitchFamily="34" charset="0"/>
                </a:rPr>
                <a:t>C.</a:t>
              </a:r>
              <a:endParaRPr lang="vi-VN" dirty="0">
                <a:latin typeface="Arial" panose="020B0604020202020204" pitchFamily="34" charset="0"/>
                <a:cs typeface="Arial" panose="020B0604020202020204" pitchFamily="34" charset="0"/>
              </a:endParaRPr>
            </a:p>
          </p:txBody>
        </p:sp>
        <p:sp>
          <p:nvSpPr>
            <p:cNvPr id="15" name="TextBox 14"/>
            <p:cNvSpPr txBox="1"/>
            <p:nvPr/>
          </p:nvSpPr>
          <p:spPr>
            <a:xfrm>
              <a:off x="6250074" y="2917743"/>
              <a:ext cx="2301071" cy="1200329"/>
            </a:xfrm>
            <a:prstGeom prst="rect">
              <a:avLst/>
            </a:prstGeom>
            <a:solidFill>
              <a:srgbClr val="EEF7E9"/>
            </a:solidFill>
          </p:spPr>
          <p:txBody>
            <a:bodyPr wrap="square" rtlCol="0">
              <a:spAutoFit/>
            </a:bodyPr>
            <a:lstStyle/>
            <a:p>
              <a:pPr algn="just"/>
              <a:r>
                <a:rPr lang="en-US" dirty="0" smtClean="0">
                  <a:latin typeface="Arial" panose="020B0604020202020204" pitchFamily="34" charset="0"/>
                  <a:cs typeface="Arial" panose="020B0604020202020204" pitchFamily="34" charset="0"/>
                </a:rPr>
                <a:t>Ủ </a:t>
              </a:r>
              <a:r>
                <a:rPr lang="vi-VN" dirty="0" smtClean="0">
                  <a:latin typeface="Arial" panose="020B0604020202020204" pitchFamily="34" charset="0"/>
                  <a:cs typeface="Arial" panose="020B0604020202020204" pitchFamily="34" charset="0"/>
                </a:rPr>
                <a:t>các lọ đựng sữa ở chỗ ấm có nhiệt độ 30</a:t>
              </a:r>
              <a:r>
                <a:rPr lang="vi-VN" baseline="30000" dirty="0" smtClean="0">
                  <a:latin typeface="Arial" panose="020B0604020202020204" pitchFamily="34" charset="0"/>
                  <a:cs typeface="Arial" panose="020B0604020202020204" pitchFamily="34" charset="0"/>
                </a:rPr>
                <a:t>0</a:t>
              </a:r>
              <a:r>
                <a:rPr lang="vi-VN" dirty="0" smtClean="0">
                  <a:latin typeface="Arial" panose="020B0604020202020204" pitchFamily="34" charset="0"/>
                  <a:cs typeface="Arial" panose="020B0604020202020204" pitchFamily="34" charset="0"/>
                </a:rPr>
                <a:t>C – 45</a:t>
              </a:r>
              <a:r>
                <a:rPr lang="vi-VN" baseline="30000" dirty="0" smtClean="0">
                  <a:latin typeface="Arial" panose="020B0604020202020204" pitchFamily="34" charset="0"/>
                  <a:cs typeface="Arial" panose="020B0604020202020204" pitchFamily="34" charset="0"/>
                </a:rPr>
                <a:t>0</a:t>
              </a:r>
              <a:r>
                <a:rPr lang="vi-VN" dirty="0" smtClean="0">
                  <a:latin typeface="Arial" panose="020B0604020202020204" pitchFamily="34" charset="0"/>
                  <a:cs typeface="Arial" panose="020B0604020202020204" pitchFamily="34" charset="0"/>
                </a:rPr>
                <a:t>C, trong thời gian 8 – 24 giờ.</a:t>
              </a:r>
              <a:endParaRPr lang="vi-VN" dirty="0">
                <a:latin typeface="Arial" panose="020B0604020202020204" pitchFamily="34" charset="0"/>
                <a:cs typeface="Arial" panose="020B0604020202020204" pitchFamily="34" charset="0"/>
              </a:endParaRPr>
            </a:p>
          </p:txBody>
        </p:sp>
      </p:grpSp>
      <p:sp>
        <p:nvSpPr>
          <p:cNvPr id="7" name="Rectangle 6"/>
          <p:cNvSpPr/>
          <p:nvPr/>
        </p:nvSpPr>
        <p:spPr>
          <a:xfrm>
            <a:off x="1024932" y="4783014"/>
            <a:ext cx="10158883" cy="6029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solidFill>
                  <a:schemeClr val="tx1"/>
                </a:solidFill>
                <a:latin typeface="Arial" panose="020B0604020202020204" pitchFamily="34" charset="0"/>
                <a:cs typeface="Arial" panose="020B0604020202020204" pitchFamily="34" charset="0"/>
              </a:rPr>
              <a:t>Tại sao ăn sữa chua hằng ngày có thể giúp chúng ta ăn cơm ngon miệng hơn?</a:t>
            </a:r>
            <a:endParaRPr lang="vi-VN" sz="2000" dirty="0">
              <a:solidFill>
                <a:schemeClr val="tx1"/>
              </a:solidFill>
              <a:latin typeface="Arial" panose="020B0604020202020204" pitchFamily="34" charset="0"/>
              <a:cs typeface="Arial" panose="020B0604020202020204" pitchFamily="34" charset="0"/>
            </a:endParaRPr>
          </a:p>
        </p:txBody>
      </p:sp>
      <p:sp>
        <p:nvSpPr>
          <p:cNvPr id="16" name="Down Arrow 15"/>
          <p:cNvSpPr/>
          <p:nvPr/>
        </p:nvSpPr>
        <p:spPr>
          <a:xfrm>
            <a:off x="5980897" y="5385916"/>
            <a:ext cx="319419" cy="51246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155560" y="5941664"/>
            <a:ext cx="10158883" cy="602902"/>
          </a:xfrm>
          <a:prstGeom prst="rect">
            <a:avLst/>
          </a:prstGeom>
          <a:solidFill>
            <a:srgbClr val="2B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solidFill>
                  <a:schemeClr val="bg1"/>
                </a:solidFill>
                <a:latin typeface="Arial" panose="020B0604020202020204" pitchFamily="34" charset="0"/>
                <a:cs typeface="Arial" panose="020B0604020202020204" pitchFamily="34" charset="0"/>
              </a:rPr>
              <a:t>Vì trong sữa chua có vi khuẩn Lactic, đây là vi khuẩn có lợi, hỗ trợ tiêu hóa</a:t>
            </a:r>
            <a:r>
              <a:rPr lang="vi-VN" sz="2000" dirty="0" smtClean="0">
                <a:solidFill>
                  <a:srgbClr val="FF0000"/>
                </a:solidFill>
                <a:latin typeface="Arial" panose="020B0604020202020204" pitchFamily="34" charset="0"/>
                <a:cs typeface="Arial" panose="020B0604020202020204" pitchFamily="34" charset="0"/>
              </a:rPr>
              <a:t>.</a:t>
            </a:r>
            <a:endParaRPr lang="vi-VN" sz="2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02170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p:cNvGrpSpPr/>
          <p:nvPr/>
        </p:nvGrpSpPr>
        <p:grpSpPr>
          <a:xfrm>
            <a:off x="1396630" y="3573800"/>
            <a:ext cx="10058491" cy="3048063"/>
            <a:chOff x="8513198" y="2247418"/>
            <a:chExt cx="9636459" cy="3048063"/>
          </a:xfrm>
        </p:grpSpPr>
        <p:sp>
          <p:nvSpPr>
            <p:cNvPr id="4" name="Rectangle 3"/>
            <p:cNvSpPr/>
            <p:nvPr/>
          </p:nvSpPr>
          <p:spPr>
            <a:xfrm>
              <a:off x="8513198" y="2912668"/>
              <a:ext cx="9636459" cy="2382813"/>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 typeface="Wingdings" panose="05000000000000000000" pitchFamily="2" charset="2"/>
                <a:buChar char="§"/>
              </a:pPr>
              <a:r>
                <a:rPr lang="vi-VN" sz="2800" dirty="0" smtClean="0">
                  <a:latin typeface="#9Slide03 FS Neusa Bold" panose="00000800000000000000" pitchFamily="2" charset="0"/>
                </a:rPr>
                <a:t>Vi khuẩn lên men một số thực phẩm như: rau, củ, quả, thịt, cá,….</a:t>
              </a:r>
            </a:p>
            <a:p>
              <a:pPr marL="457200" indent="-457200" algn="just">
                <a:buFont typeface="Wingdings" panose="05000000000000000000" pitchFamily="2" charset="2"/>
                <a:buChar char="§"/>
              </a:pPr>
              <a:r>
                <a:rPr lang="vi-VN" sz="2800" dirty="0" smtClean="0">
                  <a:latin typeface="#9Slide03 FS Neusa Bold" panose="00000800000000000000" pitchFamily="2" charset="0"/>
                </a:rPr>
                <a:t>Ứng dụng vi khuẩn trong thực tiễn chế biến các sản phẩm như sữa chua, dưa muối, nước mắm,…..; sản xuất kháng sinh, thuốc trừ sâu; xử lí chất thải,….</a:t>
              </a:r>
              <a:endParaRPr lang="vi-VN" sz="2800" dirty="0">
                <a:latin typeface="#9Slide03 FS Neusa Bold" panose="00000800000000000000" pitchFamily="2" charset="0"/>
              </a:endParaRPr>
            </a:p>
          </p:txBody>
        </p:sp>
        <p:sp>
          <p:nvSpPr>
            <p:cNvPr id="5" name="Round Same Side Corner Rectangle 4"/>
            <p:cNvSpPr/>
            <p:nvPr/>
          </p:nvSpPr>
          <p:spPr>
            <a:xfrm>
              <a:off x="8829451" y="2247418"/>
              <a:ext cx="2532539" cy="622998"/>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9Slide03 FS Neusa Bold" panose="00000800000000000000" pitchFamily="2" charset="0"/>
                </a:rPr>
                <a:t>TRẢ LỜI</a:t>
              </a:r>
              <a:endParaRPr lang="vi-VN" sz="3200" dirty="0">
                <a:latin typeface="#9Slide03 FS Neusa Bold" panose="00000800000000000000" pitchFamily="2" charset="0"/>
              </a:endParaRPr>
            </a:p>
          </p:txBody>
        </p:sp>
      </p:grpSp>
      <p:grpSp>
        <p:nvGrpSpPr>
          <p:cNvPr id="11" name="Group 10"/>
          <p:cNvGrpSpPr/>
          <p:nvPr/>
        </p:nvGrpSpPr>
        <p:grpSpPr>
          <a:xfrm>
            <a:off x="3712619" y="350265"/>
            <a:ext cx="8229600" cy="3621424"/>
            <a:chOff x="1" y="0"/>
            <a:chExt cx="8229600" cy="3621424"/>
          </a:xfrm>
        </p:grpSpPr>
        <p:pic>
          <p:nvPicPr>
            <p:cNvPr id="9" name="Picture 8"/>
            <p:cNvPicPr>
              <a:picLocks noChangeAspect="1"/>
            </p:cNvPicPr>
            <p:nvPr/>
          </p:nvPicPr>
          <p:blipFill>
            <a:blip r:embed="rId2"/>
            <a:stretch>
              <a:fillRect/>
            </a:stretch>
          </p:blipFill>
          <p:spPr>
            <a:xfrm>
              <a:off x="1" y="0"/>
              <a:ext cx="8229600" cy="3252092"/>
            </a:xfrm>
            <a:prstGeom prst="rect">
              <a:avLst/>
            </a:prstGeom>
          </p:spPr>
        </p:pic>
        <p:sp>
          <p:nvSpPr>
            <p:cNvPr id="14" name="TextBox 13"/>
            <p:cNvSpPr txBox="1"/>
            <p:nvPr/>
          </p:nvSpPr>
          <p:spPr>
            <a:xfrm>
              <a:off x="1793632" y="3252092"/>
              <a:ext cx="2321169" cy="369332"/>
            </a:xfrm>
            <a:prstGeom prst="rect">
              <a:avLst/>
            </a:prstGeom>
            <a:noFill/>
          </p:spPr>
          <p:txBody>
            <a:bodyPr wrap="square" rtlCol="0">
              <a:spAutoFit/>
            </a:bodyPr>
            <a:lstStyle/>
            <a:p>
              <a:r>
                <a:rPr lang="vi-VN" dirty="0" smtClean="0">
                  <a:latin typeface="Arial" panose="020B0604020202020204" pitchFamily="34" charset="0"/>
                  <a:cs typeface="Arial" panose="020B0604020202020204" pitchFamily="34" charset="0"/>
                </a:rPr>
                <a:t>Rau, củ, quả muối</a:t>
              </a:r>
              <a:endParaRPr lang="vi-VN" dirty="0">
                <a:latin typeface="Arial" panose="020B0604020202020204" pitchFamily="34" charset="0"/>
                <a:cs typeface="Arial" panose="020B0604020202020204" pitchFamily="34" charset="0"/>
              </a:endParaRPr>
            </a:p>
          </p:txBody>
        </p:sp>
        <p:sp>
          <p:nvSpPr>
            <p:cNvPr id="15" name="TextBox 14"/>
            <p:cNvSpPr txBox="1"/>
            <p:nvPr/>
          </p:nvSpPr>
          <p:spPr>
            <a:xfrm>
              <a:off x="5908432" y="3252092"/>
              <a:ext cx="2321169"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Sữa chua</a:t>
              </a:r>
              <a:endParaRPr lang="vi-VN" dirty="0">
                <a:latin typeface="Arial" panose="020B0604020202020204" pitchFamily="34" charset="0"/>
                <a:cs typeface="Arial" panose="020B0604020202020204" pitchFamily="34" charset="0"/>
              </a:endParaRPr>
            </a:p>
          </p:txBody>
        </p:sp>
      </p:grpSp>
      <p:sp>
        <p:nvSpPr>
          <p:cNvPr id="10" name="Cloud Callout 9"/>
          <p:cNvSpPr/>
          <p:nvPr/>
        </p:nvSpPr>
        <p:spPr>
          <a:xfrm>
            <a:off x="5718239" y="332391"/>
            <a:ext cx="5063395" cy="2951619"/>
          </a:xfrm>
          <a:prstGeom prst="cloudCallout">
            <a:avLst>
              <a:gd name="adj1" fmla="val -22764"/>
              <a:gd name="adj2" fmla="val 124152"/>
            </a:avLst>
          </a:prstGeom>
          <a:solidFill>
            <a:schemeClr val="accent4">
              <a:lumMod val="60000"/>
              <a:lumOff val="40000"/>
            </a:schemeClr>
          </a:solidFill>
          <a:ln>
            <a:noFill/>
          </a:ln>
          <a:effectLst/>
          <a:scene3d>
            <a:camera prst="orthographicFront">
              <a:rot lat="0" lon="0" rev="0"/>
            </a:camera>
            <a:lightRig rig="glow" dir="t">
              <a:rot lat="0" lon="0" rev="14100000"/>
            </a:lightRig>
          </a:scene3d>
          <a:sp3d prstMaterial="softEdge">
            <a:bevelT w="127000" prst="artDeco"/>
          </a:sp3d>
        </p:spPr>
        <p:txBody>
          <a:bodyPr wrap="square">
            <a:spAutoFit/>
          </a:bodyPr>
          <a:lstStyle/>
          <a:p>
            <a:pPr indent="450215" algn="ctr">
              <a:spcAft>
                <a:spcPts val="0"/>
              </a:spcAft>
            </a:pPr>
            <a:r>
              <a:rPr lang="vi-VN" sz="2400" dirty="0" smtClean="0">
                <a:effectLst/>
                <a:latin typeface="#9Slide03 FS Neusa Bold" panose="00000800000000000000" pitchFamily="2" charset="0"/>
                <a:ea typeface="Calibri" panose="020F0502020204030204" pitchFamily="34" charset="0"/>
                <a:cs typeface="Times New Roman" panose="02020603050405020304" pitchFamily="18" charset="0"/>
              </a:rPr>
              <a:t>Hãy đề xuất một số phương pháp bảo quản thực phẩm trong gia đình.</a:t>
            </a:r>
            <a:endParaRPr lang="vi-VN" sz="2400" dirty="0">
              <a:effectLst/>
              <a:latin typeface="#9Slide03 FS Neusa Bold" panose="00000800000000000000" pitchFamily="2" charset="0"/>
              <a:ea typeface="Calibri" panose="020F0502020204030204" pitchFamily="34" charset="0"/>
              <a:cs typeface="Times New Roman" panose="02020603050405020304" pitchFamily="18" charset="0"/>
            </a:endParaRPr>
          </a:p>
        </p:txBody>
      </p:sp>
      <p:pic>
        <p:nvPicPr>
          <p:cNvPr id="13314" name="Picture 2" descr="Sự khác biệt giữa vi khuẩn Lactococcus lactis Plasma và các vi khuẩn axit  lactic khác｜Vi khuẩn Lactococcus lactis Plasma: Báo cáo nghiên cứu｜KIR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972" y="27676"/>
            <a:ext cx="3152775" cy="36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9592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68428" y="1926825"/>
            <a:ext cx="1311017" cy="2072640"/>
            <a:chOff x="5029200" y="2032000"/>
            <a:chExt cx="1382713" cy="2185988"/>
          </a:xfrm>
          <a:solidFill>
            <a:srgbClr val="00B0F0"/>
          </a:solidFill>
        </p:grpSpPr>
        <p:sp>
          <p:nvSpPr>
            <p:cNvPr id="10" name="Freeform 9"/>
            <p:cNvSpPr/>
            <p:nvPr/>
          </p:nvSpPr>
          <p:spPr bwMode="auto">
            <a:xfrm>
              <a:off x="5056188" y="2032000"/>
              <a:ext cx="1355725" cy="1122363"/>
            </a:xfrm>
            <a:custGeom>
              <a:avLst/>
              <a:gdLst>
                <a:gd name="T0" fmla="*/ 1708 w 1708"/>
                <a:gd name="T1" fmla="*/ 0 h 1413"/>
                <a:gd name="T2" fmla="*/ 1708 w 1708"/>
                <a:gd name="T3" fmla="*/ 897 h 1413"/>
                <a:gd name="T4" fmla="*/ 1073 w 1708"/>
                <a:gd name="T5" fmla="*/ 1413 h 1413"/>
                <a:gd name="T6" fmla="*/ 0 w 1708"/>
                <a:gd name="T7" fmla="*/ 1390 h 1413"/>
                <a:gd name="T8" fmla="*/ 636 w 1708"/>
                <a:gd name="T9" fmla="*/ 871 h 1413"/>
                <a:gd name="T10" fmla="*/ 1708 w 1708"/>
                <a:gd name="T11" fmla="*/ 0 h 1413"/>
              </a:gdLst>
              <a:ahLst/>
              <a:cxnLst>
                <a:cxn ang="0">
                  <a:pos x="T0" y="T1"/>
                </a:cxn>
                <a:cxn ang="0">
                  <a:pos x="T2" y="T3"/>
                </a:cxn>
                <a:cxn ang="0">
                  <a:pos x="T4" y="T5"/>
                </a:cxn>
                <a:cxn ang="0">
                  <a:pos x="T6" y="T7"/>
                </a:cxn>
                <a:cxn ang="0">
                  <a:pos x="T8" y="T9"/>
                </a:cxn>
                <a:cxn ang="0">
                  <a:pos x="T10" y="T11"/>
                </a:cxn>
              </a:cxnLst>
              <a:rect l="0" t="0" r="r" b="b"/>
              <a:pathLst>
                <a:path w="1708" h="1413">
                  <a:moveTo>
                    <a:pt x="1708" y="0"/>
                  </a:moveTo>
                  <a:lnTo>
                    <a:pt x="1708" y="897"/>
                  </a:lnTo>
                  <a:lnTo>
                    <a:pt x="1073" y="1413"/>
                  </a:lnTo>
                  <a:lnTo>
                    <a:pt x="0" y="1390"/>
                  </a:lnTo>
                  <a:lnTo>
                    <a:pt x="636" y="871"/>
                  </a:lnTo>
                  <a:lnTo>
                    <a:pt x="170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1" name="Freeform 10"/>
            <p:cNvSpPr/>
            <p:nvPr/>
          </p:nvSpPr>
          <p:spPr bwMode="auto">
            <a:xfrm>
              <a:off x="5056188" y="3095625"/>
              <a:ext cx="1355725" cy="1122363"/>
            </a:xfrm>
            <a:custGeom>
              <a:avLst/>
              <a:gdLst>
                <a:gd name="T0" fmla="*/ 1073 w 1708"/>
                <a:gd name="T1" fmla="*/ 0 h 1413"/>
                <a:gd name="T2" fmla="*/ 1708 w 1708"/>
                <a:gd name="T3" fmla="*/ 517 h 1413"/>
                <a:gd name="T4" fmla="*/ 1708 w 1708"/>
                <a:gd name="T5" fmla="*/ 1413 h 1413"/>
                <a:gd name="T6" fmla="*/ 636 w 1708"/>
                <a:gd name="T7" fmla="*/ 542 h 1413"/>
                <a:gd name="T8" fmla="*/ 0 w 1708"/>
                <a:gd name="T9" fmla="*/ 51 h 1413"/>
                <a:gd name="T10" fmla="*/ 1073 w 1708"/>
                <a:gd name="T11" fmla="*/ 0 h 1413"/>
              </a:gdLst>
              <a:ahLst/>
              <a:cxnLst>
                <a:cxn ang="0">
                  <a:pos x="T0" y="T1"/>
                </a:cxn>
                <a:cxn ang="0">
                  <a:pos x="T2" y="T3"/>
                </a:cxn>
                <a:cxn ang="0">
                  <a:pos x="T4" y="T5"/>
                </a:cxn>
                <a:cxn ang="0">
                  <a:pos x="T6" y="T7"/>
                </a:cxn>
                <a:cxn ang="0">
                  <a:pos x="T8" y="T9"/>
                </a:cxn>
                <a:cxn ang="0">
                  <a:pos x="T10" y="T11"/>
                </a:cxn>
              </a:cxnLst>
              <a:rect l="0" t="0" r="r" b="b"/>
              <a:pathLst>
                <a:path w="1708" h="1413">
                  <a:moveTo>
                    <a:pt x="1073" y="0"/>
                  </a:moveTo>
                  <a:lnTo>
                    <a:pt x="1708" y="517"/>
                  </a:lnTo>
                  <a:lnTo>
                    <a:pt x="1708" y="1413"/>
                  </a:lnTo>
                  <a:lnTo>
                    <a:pt x="636" y="542"/>
                  </a:lnTo>
                  <a:lnTo>
                    <a:pt x="0" y="51"/>
                  </a:lnTo>
                  <a:lnTo>
                    <a:pt x="1073"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nvGrpSpPr>
            <p:cNvPr id="41" name="组合 40"/>
            <p:cNvGrpSpPr/>
            <p:nvPr/>
          </p:nvGrpSpPr>
          <p:grpSpPr>
            <a:xfrm>
              <a:off x="5849938" y="3390900"/>
              <a:ext cx="214312" cy="198438"/>
              <a:chOff x="5849938" y="3390900"/>
              <a:chExt cx="214312" cy="198438"/>
            </a:xfrm>
            <a:grpFill/>
          </p:grpSpPr>
          <p:sp>
            <p:nvSpPr>
              <p:cNvPr id="12" name="Freeform 11"/>
              <p:cNvSpPr/>
              <p:nvPr/>
            </p:nvSpPr>
            <p:spPr bwMode="auto">
              <a:xfrm>
                <a:off x="5849938" y="3390900"/>
                <a:ext cx="15875" cy="185738"/>
              </a:xfrm>
              <a:custGeom>
                <a:avLst/>
                <a:gdLst>
                  <a:gd name="T0" fmla="*/ 10 w 20"/>
                  <a:gd name="T1" fmla="*/ 0 h 233"/>
                  <a:gd name="T2" fmla="*/ 16 w 20"/>
                  <a:gd name="T3" fmla="*/ 2 h 233"/>
                  <a:gd name="T4" fmla="*/ 20 w 20"/>
                  <a:gd name="T5" fmla="*/ 6 h 233"/>
                  <a:gd name="T6" fmla="*/ 20 w 20"/>
                  <a:gd name="T7" fmla="*/ 10 h 233"/>
                  <a:gd name="T8" fmla="*/ 20 w 20"/>
                  <a:gd name="T9" fmla="*/ 223 h 233"/>
                  <a:gd name="T10" fmla="*/ 20 w 20"/>
                  <a:gd name="T11" fmla="*/ 229 h 233"/>
                  <a:gd name="T12" fmla="*/ 16 w 20"/>
                  <a:gd name="T13" fmla="*/ 233 h 233"/>
                  <a:gd name="T14" fmla="*/ 10 w 20"/>
                  <a:gd name="T15" fmla="*/ 233 h 233"/>
                  <a:gd name="T16" fmla="*/ 6 w 20"/>
                  <a:gd name="T17" fmla="*/ 233 h 233"/>
                  <a:gd name="T18" fmla="*/ 2 w 20"/>
                  <a:gd name="T19" fmla="*/ 229 h 233"/>
                  <a:gd name="T20" fmla="*/ 0 w 20"/>
                  <a:gd name="T21" fmla="*/ 223 h 233"/>
                  <a:gd name="T22" fmla="*/ 0 w 20"/>
                  <a:gd name="T23" fmla="*/ 10 h 233"/>
                  <a:gd name="T24" fmla="*/ 2 w 20"/>
                  <a:gd name="T25" fmla="*/ 6 h 233"/>
                  <a:gd name="T26" fmla="*/ 6 w 20"/>
                  <a:gd name="T27" fmla="*/ 2 h 233"/>
                  <a:gd name="T28" fmla="*/ 10 w 20"/>
                  <a:gd name="T29"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33">
                    <a:moveTo>
                      <a:pt x="10" y="0"/>
                    </a:moveTo>
                    <a:lnTo>
                      <a:pt x="16" y="2"/>
                    </a:lnTo>
                    <a:lnTo>
                      <a:pt x="20" y="6"/>
                    </a:lnTo>
                    <a:lnTo>
                      <a:pt x="20" y="10"/>
                    </a:lnTo>
                    <a:lnTo>
                      <a:pt x="20" y="223"/>
                    </a:lnTo>
                    <a:lnTo>
                      <a:pt x="20" y="229"/>
                    </a:lnTo>
                    <a:lnTo>
                      <a:pt x="16" y="233"/>
                    </a:lnTo>
                    <a:lnTo>
                      <a:pt x="10" y="233"/>
                    </a:lnTo>
                    <a:lnTo>
                      <a:pt x="6" y="233"/>
                    </a:lnTo>
                    <a:lnTo>
                      <a:pt x="2" y="229"/>
                    </a:lnTo>
                    <a:lnTo>
                      <a:pt x="0" y="223"/>
                    </a:lnTo>
                    <a:lnTo>
                      <a:pt x="0" y="10"/>
                    </a:lnTo>
                    <a:lnTo>
                      <a:pt x="2" y="6"/>
                    </a:lnTo>
                    <a:lnTo>
                      <a:pt x="6" y="2"/>
                    </a:lnTo>
                    <a:lnTo>
                      <a:pt x="1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3" name="Freeform 12"/>
              <p:cNvSpPr/>
              <p:nvPr/>
            </p:nvSpPr>
            <p:spPr bwMode="auto">
              <a:xfrm>
                <a:off x="5926138" y="3486150"/>
                <a:ext cx="39688" cy="76200"/>
              </a:xfrm>
              <a:custGeom>
                <a:avLst/>
                <a:gdLst>
                  <a:gd name="T0" fmla="*/ 14 w 51"/>
                  <a:gd name="T1" fmla="*/ 0 h 97"/>
                  <a:gd name="T2" fmla="*/ 37 w 51"/>
                  <a:gd name="T3" fmla="*/ 0 h 97"/>
                  <a:gd name="T4" fmla="*/ 41 w 51"/>
                  <a:gd name="T5" fmla="*/ 0 h 97"/>
                  <a:gd name="T6" fmla="*/ 47 w 51"/>
                  <a:gd name="T7" fmla="*/ 4 h 97"/>
                  <a:gd name="T8" fmla="*/ 49 w 51"/>
                  <a:gd name="T9" fmla="*/ 8 h 97"/>
                  <a:gd name="T10" fmla="*/ 51 w 51"/>
                  <a:gd name="T11" fmla="*/ 12 h 97"/>
                  <a:gd name="T12" fmla="*/ 51 w 51"/>
                  <a:gd name="T13" fmla="*/ 84 h 97"/>
                  <a:gd name="T14" fmla="*/ 49 w 51"/>
                  <a:gd name="T15" fmla="*/ 90 h 97"/>
                  <a:gd name="T16" fmla="*/ 47 w 51"/>
                  <a:gd name="T17" fmla="*/ 93 h 97"/>
                  <a:gd name="T18" fmla="*/ 41 w 51"/>
                  <a:gd name="T19" fmla="*/ 97 h 97"/>
                  <a:gd name="T20" fmla="*/ 37 w 51"/>
                  <a:gd name="T21" fmla="*/ 97 h 97"/>
                  <a:gd name="T22" fmla="*/ 14 w 51"/>
                  <a:gd name="T23" fmla="*/ 97 h 97"/>
                  <a:gd name="T24" fmla="*/ 10 w 51"/>
                  <a:gd name="T25" fmla="*/ 97 h 97"/>
                  <a:gd name="T26" fmla="*/ 4 w 51"/>
                  <a:gd name="T27" fmla="*/ 93 h 97"/>
                  <a:gd name="T28" fmla="*/ 2 w 51"/>
                  <a:gd name="T29" fmla="*/ 90 h 97"/>
                  <a:gd name="T30" fmla="*/ 0 w 51"/>
                  <a:gd name="T31" fmla="*/ 84 h 97"/>
                  <a:gd name="T32" fmla="*/ 0 w 51"/>
                  <a:gd name="T33" fmla="*/ 12 h 97"/>
                  <a:gd name="T34" fmla="*/ 2 w 51"/>
                  <a:gd name="T35" fmla="*/ 8 h 97"/>
                  <a:gd name="T36" fmla="*/ 4 w 51"/>
                  <a:gd name="T37" fmla="*/ 4 h 97"/>
                  <a:gd name="T38" fmla="*/ 10 w 51"/>
                  <a:gd name="T39" fmla="*/ 0 h 97"/>
                  <a:gd name="T40" fmla="*/ 14 w 51"/>
                  <a:gd name="T41"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7">
                    <a:moveTo>
                      <a:pt x="14" y="0"/>
                    </a:moveTo>
                    <a:lnTo>
                      <a:pt x="37" y="0"/>
                    </a:lnTo>
                    <a:lnTo>
                      <a:pt x="41" y="0"/>
                    </a:lnTo>
                    <a:lnTo>
                      <a:pt x="47" y="4"/>
                    </a:lnTo>
                    <a:lnTo>
                      <a:pt x="49" y="8"/>
                    </a:lnTo>
                    <a:lnTo>
                      <a:pt x="51" y="12"/>
                    </a:lnTo>
                    <a:lnTo>
                      <a:pt x="51" y="84"/>
                    </a:lnTo>
                    <a:lnTo>
                      <a:pt x="49" y="90"/>
                    </a:lnTo>
                    <a:lnTo>
                      <a:pt x="47" y="93"/>
                    </a:lnTo>
                    <a:lnTo>
                      <a:pt x="41" y="97"/>
                    </a:lnTo>
                    <a:lnTo>
                      <a:pt x="37" y="97"/>
                    </a:lnTo>
                    <a:lnTo>
                      <a:pt x="14" y="97"/>
                    </a:lnTo>
                    <a:lnTo>
                      <a:pt x="10" y="97"/>
                    </a:lnTo>
                    <a:lnTo>
                      <a:pt x="4" y="93"/>
                    </a:lnTo>
                    <a:lnTo>
                      <a:pt x="2" y="90"/>
                    </a:lnTo>
                    <a:lnTo>
                      <a:pt x="0" y="84"/>
                    </a:lnTo>
                    <a:lnTo>
                      <a:pt x="0" y="12"/>
                    </a:lnTo>
                    <a:lnTo>
                      <a:pt x="2" y="8"/>
                    </a:lnTo>
                    <a:lnTo>
                      <a:pt x="4" y="4"/>
                    </a:lnTo>
                    <a:lnTo>
                      <a:pt x="10" y="0"/>
                    </a:lnTo>
                    <a:lnTo>
                      <a:pt x="1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4" name="Freeform 13"/>
              <p:cNvSpPr/>
              <p:nvPr/>
            </p:nvSpPr>
            <p:spPr bwMode="auto">
              <a:xfrm>
                <a:off x="5976938" y="3471863"/>
                <a:ext cx="38100" cy="90488"/>
              </a:xfrm>
              <a:custGeom>
                <a:avLst/>
                <a:gdLst>
                  <a:gd name="T0" fmla="*/ 14 w 49"/>
                  <a:gd name="T1" fmla="*/ 0 h 114"/>
                  <a:gd name="T2" fmla="*/ 35 w 49"/>
                  <a:gd name="T3" fmla="*/ 0 h 114"/>
                  <a:gd name="T4" fmla="*/ 41 w 49"/>
                  <a:gd name="T5" fmla="*/ 0 h 114"/>
                  <a:gd name="T6" fmla="*/ 45 w 49"/>
                  <a:gd name="T7" fmla="*/ 4 h 114"/>
                  <a:gd name="T8" fmla="*/ 47 w 49"/>
                  <a:gd name="T9" fmla="*/ 8 h 114"/>
                  <a:gd name="T10" fmla="*/ 49 w 49"/>
                  <a:gd name="T11" fmla="*/ 11 h 114"/>
                  <a:gd name="T12" fmla="*/ 49 w 49"/>
                  <a:gd name="T13" fmla="*/ 101 h 114"/>
                  <a:gd name="T14" fmla="*/ 47 w 49"/>
                  <a:gd name="T15" fmla="*/ 107 h 114"/>
                  <a:gd name="T16" fmla="*/ 45 w 49"/>
                  <a:gd name="T17" fmla="*/ 110 h 114"/>
                  <a:gd name="T18" fmla="*/ 41 w 49"/>
                  <a:gd name="T19" fmla="*/ 114 h 114"/>
                  <a:gd name="T20" fmla="*/ 35 w 49"/>
                  <a:gd name="T21" fmla="*/ 114 h 114"/>
                  <a:gd name="T22" fmla="*/ 14 w 49"/>
                  <a:gd name="T23" fmla="*/ 114 h 114"/>
                  <a:gd name="T24" fmla="*/ 8 w 49"/>
                  <a:gd name="T25" fmla="*/ 114 h 114"/>
                  <a:gd name="T26" fmla="*/ 4 w 49"/>
                  <a:gd name="T27" fmla="*/ 110 h 114"/>
                  <a:gd name="T28" fmla="*/ 0 w 49"/>
                  <a:gd name="T29" fmla="*/ 107 h 114"/>
                  <a:gd name="T30" fmla="*/ 0 w 49"/>
                  <a:gd name="T31" fmla="*/ 101 h 114"/>
                  <a:gd name="T32" fmla="*/ 0 w 49"/>
                  <a:gd name="T33" fmla="*/ 11 h 114"/>
                  <a:gd name="T34" fmla="*/ 0 w 49"/>
                  <a:gd name="T35" fmla="*/ 8 h 114"/>
                  <a:gd name="T36" fmla="*/ 4 w 49"/>
                  <a:gd name="T37" fmla="*/ 4 h 114"/>
                  <a:gd name="T38" fmla="*/ 8 w 49"/>
                  <a:gd name="T39" fmla="*/ 0 h 114"/>
                  <a:gd name="T40" fmla="*/ 14 w 49"/>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114">
                    <a:moveTo>
                      <a:pt x="14" y="0"/>
                    </a:moveTo>
                    <a:lnTo>
                      <a:pt x="35" y="0"/>
                    </a:lnTo>
                    <a:lnTo>
                      <a:pt x="41" y="0"/>
                    </a:lnTo>
                    <a:lnTo>
                      <a:pt x="45" y="4"/>
                    </a:lnTo>
                    <a:lnTo>
                      <a:pt x="47" y="8"/>
                    </a:lnTo>
                    <a:lnTo>
                      <a:pt x="49" y="11"/>
                    </a:lnTo>
                    <a:lnTo>
                      <a:pt x="49" y="101"/>
                    </a:lnTo>
                    <a:lnTo>
                      <a:pt x="47" y="107"/>
                    </a:lnTo>
                    <a:lnTo>
                      <a:pt x="45" y="110"/>
                    </a:lnTo>
                    <a:lnTo>
                      <a:pt x="41" y="114"/>
                    </a:lnTo>
                    <a:lnTo>
                      <a:pt x="35" y="114"/>
                    </a:lnTo>
                    <a:lnTo>
                      <a:pt x="14" y="114"/>
                    </a:lnTo>
                    <a:lnTo>
                      <a:pt x="8" y="114"/>
                    </a:lnTo>
                    <a:lnTo>
                      <a:pt x="4" y="110"/>
                    </a:lnTo>
                    <a:lnTo>
                      <a:pt x="0" y="107"/>
                    </a:lnTo>
                    <a:lnTo>
                      <a:pt x="0" y="101"/>
                    </a:lnTo>
                    <a:lnTo>
                      <a:pt x="0" y="11"/>
                    </a:lnTo>
                    <a:lnTo>
                      <a:pt x="0" y="8"/>
                    </a:lnTo>
                    <a:lnTo>
                      <a:pt x="4" y="4"/>
                    </a:lnTo>
                    <a:lnTo>
                      <a:pt x="8" y="0"/>
                    </a:lnTo>
                    <a:lnTo>
                      <a:pt x="1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5" name="Freeform 14"/>
              <p:cNvSpPr/>
              <p:nvPr/>
            </p:nvSpPr>
            <p:spPr bwMode="auto">
              <a:xfrm>
                <a:off x="5876925" y="3498850"/>
                <a:ext cx="38100" cy="63500"/>
              </a:xfrm>
              <a:custGeom>
                <a:avLst/>
                <a:gdLst>
                  <a:gd name="T0" fmla="*/ 14 w 49"/>
                  <a:gd name="T1" fmla="*/ 0 h 79"/>
                  <a:gd name="T2" fmla="*/ 35 w 49"/>
                  <a:gd name="T3" fmla="*/ 0 h 79"/>
                  <a:gd name="T4" fmla="*/ 41 w 49"/>
                  <a:gd name="T5" fmla="*/ 0 h 79"/>
                  <a:gd name="T6" fmla="*/ 45 w 49"/>
                  <a:gd name="T7" fmla="*/ 4 h 79"/>
                  <a:gd name="T8" fmla="*/ 49 w 49"/>
                  <a:gd name="T9" fmla="*/ 8 h 79"/>
                  <a:gd name="T10" fmla="*/ 49 w 49"/>
                  <a:gd name="T11" fmla="*/ 11 h 79"/>
                  <a:gd name="T12" fmla="*/ 49 w 49"/>
                  <a:gd name="T13" fmla="*/ 66 h 79"/>
                  <a:gd name="T14" fmla="*/ 49 w 49"/>
                  <a:gd name="T15" fmla="*/ 72 h 79"/>
                  <a:gd name="T16" fmla="*/ 45 w 49"/>
                  <a:gd name="T17" fmla="*/ 75 h 79"/>
                  <a:gd name="T18" fmla="*/ 41 w 49"/>
                  <a:gd name="T19" fmla="*/ 79 h 79"/>
                  <a:gd name="T20" fmla="*/ 35 w 49"/>
                  <a:gd name="T21" fmla="*/ 79 h 79"/>
                  <a:gd name="T22" fmla="*/ 14 w 49"/>
                  <a:gd name="T23" fmla="*/ 79 h 79"/>
                  <a:gd name="T24" fmla="*/ 8 w 49"/>
                  <a:gd name="T25" fmla="*/ 79 h 79"/>
                  <a:gd name="T26" fmla="*/ 4 w 49"/>
                  <a:gd name="T27" fmla="*/ 75 h 79"/>
                  <a:gd name="T28" fmla="*/ 2 w 49"/>
                  <a:gd name="T29" fmla="*/ 72 h 79"/>
                  <a:gd name="T30" fmla="*/ 0 w 49"/>
                  <a:gd name="T31" fmla="*/ 66 h 79"/>
                  <a:gd name="T32" fmla="*/ 0 w 49"/>
                  <a:gd name="T33" fmla="*/ 11 h 79"/>
                  <a:gd name="T34" fmla="*/ 2 w 49"/>
                  <a:gd name="T35" fmla="*/ 8 h 79"/>
                  <a:gd name="T36" fmla="*/ 4 w 49"/>
                  <a:gd name="T37" fmla="*/ 4 h 79"/>
                  <a:gd name="T38" fmla="*/ 8 w 49"/>
                  <a:gd name="T39" fmla="*/ 0 h 79"/>
                  <a:gd name="T40" fmla="*/ 14 w 49"/>
                  <a:gd name="T4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79">
                    <a:moveTo>
                      <a:pt x="14" y="0"/>
                    </a:moveTo>
                    <a:lnTo>
                      <a:pt x="35" y="0"/>
                    </a:lnTo>
                    <a:lnTo>
                      <a:pt x="41" y="0"/>
                    </a:lnTo>
                    <a:lnTo>
                      <a:pt x="45" y="4"/>
                    </a:lnTo>
                    <a:lnTo>
                      <a:pt x="49" y="8"/>
                    </a:lnTo>
                    <a:lnTo>
                      <a:pt x="49" y="11"/>
                    </a:lnTo>
                    <a:lnTo>
                      <a:pt x="49" y="66"/>
                    </a:lnTo>
                    <a:lnTo>
                      <a:pt x="49" y="72"/>
                    </a:lnTo>
                    <a:lnTo>
                      <a:pt x="45" y="75"/>
                    </a:lnTo>
                    <a:lnTo>
                      <a:pt x="41" y="79"/>
                    </a:lnTo>
                    <a:lnTo>
                      <a:pt x="35" y="79"/>
                    </a:lnTo>
                    <a:lnTo>
                      <a:pt x="14" y="79"/>
                    </a:lnTo>
                    <a:lnTo>
                      <a:pt x="8" y="79"/>
                    </a:lnTo>
                    <a:lnTo>
                      <a:pt x="4" y="75"/>
                    </a:lnTo>
                    <a:lnTo>
                      <a:pt x="2" y="72"/>
                    </a:lnTo>
                    <a:lnTo>
                      <a:pt x="0" y="66"/>
                    </a:lnTo>
                    <a:lnTo>
                      <a:pt x="0" y="11"/>
                    </a:lnTo>
                    <a:lnTo>
                      <a:pt x="2" y="8"/>
                    </a:lnTo>
                    <a:lnTo>
                      <a:pt x="4" y="4"/>
                    </a:lnTo>
                    <a:lnTo>
                      <a:pt x="8" y="0"/>
                    </a:lnTo>
                    <a:lnTo>
                      <a:pt x="1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6" name="Freeform 15"/>
              <p:cNvSpPr/>
              <p:nvPr/>
            </p:nvSpPr>
            <p:spPr bwMode="auto">
              <a:xfrm>
                <a:off x="5880100" y="3573463"/>
                <a:ext cx="184150" cy="15875"/>
              </a:xfrm>
              <a:custGeom>
                <a:avLst/>
                <a:gdLst>
                  <a:gd name="T0" fmla="*/ 10 w 233"/>
                  <a:gd name="T1" fmla="*/ 0 h 19"/>
                  <a:gd name="T2" fmla="*/ 223 w 233"/>
                  <a:gd name="T3" fmla="*/ 0 h 19"/>
                  <a:gd name="T4" fmla="*/ 227 w 233"/>
                  <a:gd name="T5" fmla="*/ 2 h 19"/>
                  <a:gd name="T6" fmla="*/ 231 w 233"/>
                  <a:gd name="T7" fmla="*/ 6 h 19"/>
                  <a:gd name="T8" fmla="*/ 233 w 233"/>
                  <a:gd name="T9" fmla="*/ 10 h 19"/>
                  <a:gd name="T10" fmla="*/ 231 w 233"/>
                  <a:gd name="T11" fmla="*/ 15 h 19"/>
                  <a:gd name="T12" fmla="*/ 227 w 233"/>
                  <a:gd name="T13" fmla="*/ 19 h 19"/>
                  <a:gd name="T14" fmla="*/ 223 w 233"/>
                  <a:gd name="T15" fmla="*/ 19 h 19"/>
                  <a:gd name="T16" fmla="*/ 10 w 233"/>
                  <a:gd name="T17" fmla="*/ 19 h 19"/>
                  <a:gd name="T18" fmla="*/ 4 w 233"/>
                  <a:gd name="T19" fmla="*/ 19 h 19"/>
                  <a:gd name="T20" fmla="*/ 0 w 233"/>
                  <a:gd name="T21" fmla="*/ 15 h 19"/>
                  <a:gd name="T22" fmla="*/ 0 w 233"/>
                  <a:gd name="T23" fmla="*/ 10 h 19"/>
                  <a:gd name="T24" fmla="*/ 0 w 233"/>
                  <a:gd name="T25" fmla="*/ 6 h 19"/>
                  <a:gd name="T26" fmla="*/ 4 w 233"/>
                  <a:gd name="T27" fmla="*/ 2 h 19"/>
                  <a:gd name="T28" fmla="*/ 10 w 233"/>
                  <a:gd name="T2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9">
                    <a:moveTo>
                      <a:pt x="10" y="0"/>
                    </a:moveTo>
                    <a:lnTo>
                      <a:pt x="223" y="0"/>
                    </a:lnTo>
                    <a:lnTo>
                      <a:pt x="227" y="2"/>
                    </a:lnTo>
                    <a:lnTo>
                      <a:pt x="231" y="6"/>
                    </a:lnTo>
                    <a:lnTo>
                      <a:pt x="233" y="10"/>
                    </a:lnTo>
                    <a:lnTo>
                      <a:pt x="231" y="15"/>
                    </a:lnTo>
                    <a:lnTo>
                      <a:pt x="227" y="19"/>
                    </a:lnTo>
                    <a:lnTo>
                      <a:pt x="223" y="19"/>
                    </a:lnTo>
                    <a:lnTo>
                      <a:pt x="10" y="19"/>
                    </a:lnTo>
                    <a:lnTo>
                      <a:pt x="4" y="19"/>
                    </a:lnTo>
                    <a:lnTo>
                      <a:pt x="0" y="15"/>
                    </a:lnTo>
                    <a:lnTo>
                      <a:pt x="0" y="10"/>
                    </a:lnTo>
                    <a:lnTo>
                      <a:pt x="0" y="6"/>
                    </a:lnTo>
                    <a:lnTo>
                      <a:pt x="4" y="2"/>
                    </a:lnTo>
                    <a:lnTo>
                      <a:pt x="1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7" name="Freeform 16"/>
              <p:cNvSpPr/>
              <p:nvPr/>
            </p:nvSpPr>
            <p:spPr bwMode="auto">
              <a:xfrm>
                <a:off x="6026150" y="3457575"/>
                <a:ext cx="38100" cy="104775"/>
              </a:xfrm>
              <a:custGeom>
                <a:avLst/>
                <a:gdLst>
                  <a:gd name="T0" fmla="*/ 13 w 48"/>
                  <a:gd name="T1" fmla="*/ 0 h 132"/>
                  <a:gd name="T2" fmla="*/ 36 w 48"/>
                  <a:gd name="T3" fmla="*/ 0 h 132"/>
                  <a:gd name="T4" fmla="*/ 40 w 48"/>
                  <a:gd name="T5" fmla="*/ 0 h 132"/>
                  <a:gd name="T6" fmla="*/ 44 w 48"/>
                  <a:gd name="T7" fmla="*/ 4 h 132"/>
                  <a:gd name="T8" fmla="*/ 48 w 48"/>
                  <a:gd name="T9" fmla="*/ 8 h 132"/>
                  <a:gd name="T10" fmla="*/ 48 w 48"/>
                  <a:gd name="T11" fmla="*/ 12 h 132"/>
                  <a:gd name="T12" fmla="*/ 48 w 48"/>
                  <a:gd name="T13" fmla="*/ 119 h 132"/>
                  <a:gd name="T14" fmla="*/ 48 w 48"/>
                  <a:gd name="T15" fmla="*/ 125 h 132"/>
                  <a:gd name="T16" fmla="*/ 44 w 48"/>
                  <a:gd name="T17" fmla="*/ 128 h 132"/>
                  <a:gd name="T18" fmla="*/ 40 w 48"/>
                  <a:gd name="T19" fmla="*/ 132 h 132"/>
                  <a:gd name="T20" fmla="*/ 36 w 48"/>
                  <a:gd name="T21" fmla="*/ 132 h 132"/>
                  <a:gd name="T22" fmla="*/ 13 w 48"/>
                  <a:gd name="T23" fmla="*/ 132 h 132"/>
                  <a:gd name="T24" fmla="*/ 7 w 48"/>
                  <a:gd name="T25" fmla="*/ 132 h 132"/>
                  <a:gd name="T26" fmla="*/ 3 w 48"/>
                  <a:gd name="T27" fmla="*/ 128 h 132"/>
                  <a:gd name="T28" fmla="*/ 2 w 48"/>
                  <a:gd name="T29" fmla="*/ 125 h 132"/>
                  <a:gd name="T30" fmla="*/ 0 w 48"/>
                  <a:gd name="T31" fmla="*/ 119 h 132"/>
                  <a:gd name="T32" fmla="*/ 0 w 48"/>
                  <a:gd name="T33" fmla="*/ 12 h 132"/>
                  <a:gd name="T34" fmla="*/ 2 w 48"/>
                  <a:gd name="T35" fmla="*/ 8 h 132"/>
                  <a:gd name="T36" fmla="*/ 3 w 48"/>
                  <a:gd name="T37" fmla="*/ 4 h 132"/>
                  <a:gd name="T38" fmla="*/ 7 w 48"/>
                  <a:gd name="T39" fmla="*/ 0 h 132"/>
                  <a:gd name="T40" fmla="*/ 13 w 48"/>
                  <a:gd name="T4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132">
                    <a:moveTo>
                      <a:pt x="13" y="0"/>
                    </a:moveTo>
                    <a:lnTo>
                      <a:pt x="36" y="0"/>
                    </a:lnTo>
                    <a:lnTo>
                      <a:pt x="40" y="0"/>
                    </a:lnTo>
                    <a:lnTo>
                      <a:pt x="44" y="4"/>
                    </a:lnTo>
                    <a:lnTo>
                      <a:pt x="48" y="8"/>
                    </a:lnTo>
                    <a:lnTo>
                      <a:pt x="48" y="12"/>
                    </a:lnTo>
                    <a:lnTo>
                      <a:pt x="48" y="119"/>
                    </a:lnTo>
                    <a:lnTo>
                      <a:pt x="48" y="125"/>
                    </a:lnTo>
                    <a:lnTo>
                      <a:pt x="44" y="128"/>
                    </a:lnTo>
                    <a:lnTo>
                      <a:pt x="40" y="132"/>
                    </a:lnTo>
                    <a:lnTo>
                      <a:pt x="36" y="132"/>
                    </a:lnTo>
                    <a:lnTo>
                      <a:pt x="13" y="132"/>
                    </a:lnTo>
                    <a:lnTo>
                      <a:pt x="7" y="132"/>
                    </a:lnTo>
                    <a:lnTo>
                      <a:pt x="3" y="128"/>
                    </a:lnTo>
                    <a:lnTo>
                      <a:pt x="2" y="125"/>
                    </a:lnTo>
                    <a:lnTo>
                      <a:pt x="0" y="119"/>
                    </a:lnTo>
                    <a:lnTo>
                      <a:pt x="0" y="12"/>
                    </a:lnTo>
                    <a:lnTo>
                      <a:pt x="2" y="8"/>
                    </a:lnTo>
                    <a:lnTo>
                      <a:pt x="3" y="4"/>
                    </a:lnTo>
                    <a:lnTo>
                      <a:pt x="7" y="0"/>
                    </a:lnTo>
                    <a:lnTo>
                      <a:pt x="13"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sp>
          <p:nvSpPr>
            <p:cNvPr id="29" name="Freeform 28"/>
            <p:cNvSpPr/>
            <p:nvPr/>
          </p:nvSpPr>
          <p:spPr bwMode="auto">
            <a:xfrm>
              <a:off x="5029200" y="2684463"/>
              <a:ext cx="882650" cy="881063"/>
            </a:xfrm>
            <a:custGeom>
              <a:avLst/>
              <a:gdLst>
                <a:gd name="T0" fmla="*/ 650 w 1112"/>
                <a:gd name="T1" fmla="*/ 10 h 1110"/>
                <a:gd name="T2" fmla="*/ 704 w 1112"/>
                <a:gd name="T3" fmla="*/ 124 h 1110"/>
                <a:gd name="T4" fmla="*/ 776 w 1112"/>
                <a:gd name="T5" fmla="*/ 45 h 1110"/>
                <a:gd name="T6" fmla="*/ 831 w 1112"/>
                <a:gd name="T7" fmla="*/ 79 h 1110"/>
                <a:gd name="T8" fmla="*/ 924 w 1112"/>
                <a:gd name="T9" fmla="*/ 151 h 1110"/>
                <a:gd name="T10" fmla="*/ 937 w 1112"/>
                <a:gd name="T11" fmla="*/ 151 h 1110"/>
                <a:gd name="T12" fmla="*/ 978 w 1112"/>
                <a:gd name="T13" fmla="*/ 202 h 1110"/>
                <a:gd name="T14" fmla="*/ 1040 w 1112"/>
                <a:gd name="T15" fmla="*/ 301 h 1110"/>
                <a:gd name="T16" fmla="*/ 1054 w 1112"/>
                <a:gd name="T17" fmla="*/ 307 h 1110"/>
                <a:gd name="T18" fmla="*/ 1069 w 1112"/>
                <a:gd name="T19" fmla="*/ 371 h 1110"/>
                <a:gd name="T20" fmla="*/ 1100 w 1112"/>
                <a:gd name="T21" fmla="*/ 483 h 1110"/>
                <a:gd name="T22" fmla="*/ 1112 w 1112"/>
                <a:gd name="T23" fmla="*/ 547 h 1110"/>
                <a:gd name="T24" fmla="*/ 1102 w 1112"/>
                <a:gd name="T25" fmla="*/ 557 h 1110"/>
                <a:gd name="T26" fmla="*/ 1093 w 1112"/>
                <a:gd name="T27" fmla="*/ 673 h 1110"/>
                <a:gd name="T28" fmla="*/ 1081 w 1112"/>
                <a:gd name="T29" fmla="*/ 738 h 1110"/>
                <a:gd name="T30" fmla="*/ 1067 w 1112"/>
                <a:gd name="T31" fmla="*/ 745 h 1110"/>
                <a:gd name="T32" fmla="*/ 1021 w 1112"/>
                <a:gd name="T33" fmla="*/ 850 h 1110"/>
                <a:gd name="T34" fmla="*/ 988 w 1112"/>
                <a:gd name="T35" fmla="*/ 906 h 1110"/>
                <a:gd name="T36" fmla="*/ 972 w 1112"/>
                <a:gd name="T37" fmla="*/ 908 h 1110"/>
                <a:gd name="T38" fmla="*/ 891 w 1112"/>
                <a:gd name="T39" fmla="*/ 992 h 1110"/>
                <a:gd name="T40" fmla="*/ 840 w 1112"/>
                <a:gd name="T41" fmla="*/ 1033 h 1110"/>
                <a:gd name="T42" fmla="*/ 827 w 1112"/>
                <a:gd name="T43" fmla="*/ 1031 h 1110"/>
                <a:gd name="T44" fmla="*/ 722 w 1112"/>
                <a:gd name="T45" fmla="*/ 1075 h 1110"/>
                <a:gd name="T46" fmla="*/ 714 w 1112"/>
                <a:gd name="T47" fmla="*/ 1089 h 1110"/>
                <a:gd name="T48" fmla="*/ 650 w 1112"/>
                <a:gd name="T49" fmla="*/ 1097 h 1110"/>
                <a:gd name="T50" fmla="*/ 563 w 1112"/>
                <a:gd name="T51" fmla="*/ 1011 h 1110"/>
                <a:gd name="T52" fmla="*/ 526 w 1112"/>
                <a:gd name="T53" fmla="*/ 1110 h 1110"/>
                <a:gd name="T54" fmla="*/ 460 w 1112"/>
                <a:gd name="T55" fmla="*/ 1101 h 1110"/>
                <a:gd name="T56" fmla="*/ 406 w 1112"/>
                <a:gd name="T57" fmla="*/ 986 h 1110"/>
                <a:gd name="T58" fmla="*/ 334 w 1112"/>
                <a:gd name="T59" fmla="*/ 1066 h 1110"/>
                <a:gd name="T60" fmla="*/ 279 w 1112"/>
                <a:gd name="T61" fmla="*/ 1031 h 1110"/>
                <a:gd name="T62" fmla="*/ 188 w 1112"/>
                <a:gd name="T63" fmla="*/ 959 h 1110"/>
                <a:gd name="T64" fmla="*/ 173 w 1112"/>
                <a:gd name="T65" fmla="*/ 959 h 1110"/>
                <a:gd name="T66" fmla="*/ 134 w 1112"/>
                <a:gd name="T67" fmla="*/ 908 h 1110"/>
                <a:gd name="T68" fmla="*/ 72 w 1112"/>
                <a:gd name="T69" fmla="*/ 809 h 1110"/>
                <a:gd name="T70" fmla="*/ 58 w 1112"/>
                <a:gd name="T71" fmla="*/ 804 h 1110"/>
                <a:gd name="T72" fmla="*/ 41 w 1112"/>
                <a:gd name="T73" fmla="*/ 739 h 1110"/>
                <a:gd name="T74" fmla="*/ 10 w 1112"/>
                <a:gd name="T75" fmla="*/ 627 h 1110"/>
                <a:gd name="T76" fmla="*/ 0 w 1112"/>
                <a:gd name="T77" fmla="*/ 563 h 1110"/>
                <a:gd name="T78" fmla="*/ 10 w 1112"/>
                <a:gd name="T79" fmla="*/ 553 h 1110"/>
                <a:gd name="T80" fmla="*/ 17 w 1112"/>
                <a:gd name="T81" fmla="*/ 437 h 1110"/>
                <a:gd name="T82" fmla="*/ 31 w 1112"/>
                <a:gd name="T83" fmla="*/ 373 h 1110"/>
                <a:gd name="T84" fmla="*/ 43 w 1112"/>
                <a:gd name="T85" fmla="*/ 365 h 1110"/>
                <a:gd name="T86" fmla="*/ 91 w 1112"/>
                <a:gd name="T87" fmla="*/ 260 h 1110"/>
                <a:gd name="T88" fmla="*/ 124 w 1112"/>
                <a:gd name="T89" fmla="*/ 204 h 1110"/>
                <a:gd name="T90" fmla="*/ 140 w 1112"/>
                <a:gd name="T91" fmla="*/ 202 h 1110"/>
                <a:gd name="T92" fmla="*/ 221 w 1112"/>
                <a:gd name="T93" fmla="*/ 118 h 1110"/>
                <a:gd name="T94" fmla="*/ 270 w 1112"/>
                <a:gd name="T95" fmla="*/ 78 h 1110"/>
                <a:gd name="T96" fmla="*/ 285 w 1112"/>
                <a:gd name="T97" fmla="*/ 81 h 1110"/>
                <a:gd name="T98" fmla="*/ 390 w 1112"/>
                <a:gd name="T99" fmla="*/ 31 h 1110"/>
                <a:gd name="T100" fmla="*/ 450 w 1112"/>
                <a:gd name="T101" fmla="*/ 10 h 1110"/>
                <a:gd name="T102" fmla="*/ 464 w 1112"/>
                <a:gd name="T103" fmla="*/ 17 h 1110"/>
                <a:gd name="T104" fmla="*/ 578 w 1112"/>
                <a:gd name="T105" fmla="*/ 6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0">
                  <a:moveTo>
                    <a:pt x="588" y="0"/>
                  </a:moveTo>
                  <a:lnTo>
                    <a:pt x="644" y="6"/>
                  </a:lnTo>
                  <a:lnTo>
                    <a:pt x="648" y="8"/>
                  </a:lnTo>
                  <a:lnTo>
                    <a:pt x="650" y="10"/>
                  </a:lnTo>
                  <a:lnTo>
                    <a:pt x="652" y="13"/>
                  </a:lnTo>
                  <a:lnTo>
                    <a:pt x="652" y="17"/>
                  </a:lnTo>
                  <a:lnTo>
                    <a:pt x="662" y="112"/>
                  </a:lnTo>
                  <a:lnTo>
                    <a:pt x="704" y="124"/>
                  </a:lnTo>
                  <a:lnTo>
                    <a:pt x="763" y="50"/>
                  </a:lnTo>
                  <a:lnTo>
                    <a:pt x="767" y="46"/>
                  </a:lnTo>
                  <a:lnTo>
                    <a:pt x="772" y="45"/>
                  </a:lnTo>
                  <a:lnTo>
                    <a:pt x="776" y="45"/>
                  </a:lnTo>
                  <a:lnTo>
                    <a:pt x="827" y="70"/>
                  </a:lnTo>
                  <a:lnTo>
                    <a:pt x="829" y="72"/>
                  </a:lnTo>
                  <a:lnTo>
                    <a:pt x="831" y="76"/>
                  </a:lnTo>
                  <a:lnTo>
                    <a:pt x="831" y="79"/>
                  </a:lnTo>
                  <a:lnTo>
                    <a:pt x="831" y="83"/>
                  </a:lnTo>
                  <a:lnTo>
                    <a:pt x="807" y="175"/>
                  </a:lnTo>
                  <a:lnTo>
                    <a:pt x="842" y="202"/>
                  </a:lnTo>
                  <a:lnTo>
                    <a:pt x="924" y="151"/>
                  </a:lnTo>
                  <a:lnTo>
                    <a:pt x="928" y="149"/>
                  </a:lnTo>
                  <a:lnTo>
                    <a:pt x="931" y="147"/>
                  </a:lnTo>
                  <a:lnTo>
                    <a:pt x="935" y="149"/>
                  </a:lnTo>
                  <a:lnTo>
                    <a:pt x="937" y="151"/>
                  </a:lnTo>
                  <a:lnTo>
                    <a:pt x="976" y="192"/>
                  </a:lnTo>
                  <a:lnTo>
                    <a:pt x="978" y="194"/>
                  </a:lnTo>
                  <a:lnTo>
                    <a:pt x="978" y="198"/>
                  </a:lnTo>
                  <a:lnTo>
                    <a:pt x="978" y="202"/>
                  </a:lnTo>
                  <a:lnTo>
                    <a:pt x="976" y="206"/>
                  </a:lnTo>
                  <a:lnTo>
                    <a:pt x="922" y="283"/>
                  </a:lnTo>
                  <a:lnTo>
                    <a:pt x="947" y="320"/>
                  </a:lnTo>
                  <a:lnTo>
                    <a:pt x="1040" y="301"/>
                  </a:lnTo>
                  <a:lnTo>
                    <a:pt x="1044" y="301"/>
                  </a:lnTo>
                  <a:lnTo>
                    <a:pt x="1048" y="301"/>
                  </a:lnTo>
                  <a:lnTo>
                    <a:pt x="1050" y="303"/>
                  </a:lnTo>
                  <a:lnTo>
                    <a:pt x="1054" y="307"/>
                  </a:lnTo>
                  <a:lnTo>
                    <a:pt x="1075" y="357"/>
                  </a:lnTo>
                  <a:lnTo>
                    <a:pt x="1075" y="363"/>
                  </a:lnTo>
                  <a:lnTo>
                    <a:pt x="1073" y="367"/>
                  </a:lnTo>
                  <a:lnTo>
                    <a:pt x="1069" y="371"/>
                  </a:lnTo>
                  <a:lnTo>
                    <a:pt x="994" y="425"/>
                  </a:lnTo>
                  <a:lnTo>
                    <a:pt x="1003" y="470"/>
                  </a:lnTo>
                  <a:lnTo>
                    <a:pt x="1096" y="481"/>
                  </a:lnTo>
                  <a:lnTo>
                    <a:pt x="1100" y="483"/>
                  </a:lnTo>
                  <a:lnTo>
                    <a:pt x="1104" y="485"/>
                  </a:lnTo>
                  <a:lnTo>
                    <a:pt x="1106" y="487"/>
                  </a:lnTo>
                  <a:lnTo>
                    <a:pt x="1108" y="491"/>
                  </a:lnTo>
                  <a:lnTo>
                    <a:pt x="1112" y="547"/>
                  </a:lnTo>
                  <a:lnTo>
                    <a:pt x="1110" y="551"/>
                  </a:lnTo>
                  <a:lnTo>
                    <a:pt x="1108" y="553"/>
                  </a:lnTo>
                  <a:lnTo>
                    <a:pt x="1106" y="557"/>
                  </a:lnTo>
                  <a:lnTo>
                    <a:pt x="1102" y="557"/>
                  </a:lnTo>
                  <a:lnTo>
                    <a:pt x="1011" y="582"/>
                  </a:lnTo>
                  <a:lnTo>
                    <a:pt x="1005" y="627"/>
                  </a:lnTo>
                  <a:lnTo>
                    <a:pt x="1089" y="672"/>
                  </a:lnTo>
                  <a:lnTo>
                    <a:pt x="1093" y="673"/>
                  </a:lnTo>
                  <a:lnTo>
                    <a:pt x="1094" y="677"/>
                  </a:lnTo>
                  <a:lnTo>
                    <a:pt x="1096" y="681"/>
                  </a:lnTo>
                  <a:lnTo>
                    <a:pt x="1096" y="685"/>
                  </a:lnTo>
                  <a:lnTo>
                    <a:pt x="1081" y="738"/>
                  </a:lnTo>
                  <a:lnTo>
                    <a:pt x="1079" y="741"/>
                  </a:lnTo>
                  <a:lnTo>
                    <a:pt x="1077" y="743"/>
                  </a:lnTo>
                  <a:lnTo>
                    <a:pt x="1073" y="743"/>
                  </a:lnTo>
                  <a:lnTo>
                    <a:pt x="1067" y="745"/>
                  </a:lnTo>
                  <a:lnTo>
                    <a:pt x="974" y="738"/>
                  </a:lnTo>
                  <a:lnTo>
                    <a:pt x="955" y="776"/>
                  </a:lnTo>
                  <a:lnTo>
                    <a:pt x="1017" y="848"/>
                  </a:lnTo>
                  <a:lnTo>
                    <a:pt x="1021" y="850"/>
                  </a:lnTo>
                  <a:lnTo>
                    <a:pt x="1021" y="854"/>
                  </a:lnTo>
                  <a:lnTo>
                    <a:pt x="1021" y="858"/>
                  </a:lnTo>
                  <a:lnTo>
                    <a:pt x="1019" y="862"/>
                  </a:lnTo>
                  <a:lnTo>
                    <a:pt x="988" y="906"/>
                  </a:lnTo>
                  <a:lnTo>
                    <a:pt x="984" y="908"/>
                  </a:lnTo>
                  <a:lnTo>
                    <a:pt x="980" y="910"/>
                  </a:lnTo>
                  <a:lnTo>
                    <a:pt x="976" y="910"/>
                  </a:lnTo>
                  <a:lnTo>
                    <a:pt x="972" y="908"/>
                  </a:lnTo>
                  <a:lnTo>
                    <a:pt x="887" y="870"/>
                  </a:lnTo>
                  <a:lnTo>
                    <a:pt x="854" y="901"/>
                  </a:lnTo>
                  <a:lnTo>
                    <a:pt x="891" y="988"/>
                  </a:lnTo>
                  <a:lnTo>
                    <a:pt x="891" y="992"/>
                  </a:lnTo>
                  <a:lnTo>
                    <a:pt x="891" y="996"/>
                  </a:lnTo>
                  <a:lnTo>
                    <a:pt x="889" y="1000"/>
                  </a:lnTo>
                  <a:lnTo>
                    <a:pt x="887" y="1002"/>
                  </a:lnTo>
                  <a:lnTo>
                    <a:pt x="840" y="1033"/>
                  </a:lnTo>
                  <a:lnTo>
                    <a:pt x="836" y="1035"/>
                  </a:lnTo>
                  <a:lnTo>
                    <a:pt x="834" y="1035"/>
                  </a:lnTo>
                  <a:lnTo>
                    <a:pt x="831" y="1033"/>
                  </a:lnTo>
                  <a:lnTo>
                    <a:pt x="827" y="1031"/>
                  </a:lnTo>
                  <a:lnTo>
                    <a:pt x="759" y="963"/>
                  </a:lnTo>
                  <a:lnTo>
                    <a:pt x="739" y="972"/>
                  </a:lnTo>
                  <a:lnTo>
                    <a:pt x="718" y="982"/>
                  </a:lnTo>
                  <a:lnTo>
                    <a:pt x="722" y="1075"/>
                  </a:lnTo>
                  <a:lnTo>
                    <a:pt x="722" y="1081"/>
                  </a:lnTo>
                  <a:lnTo>
                    <a:pt x="720" y="1083"/>
                  </a:lnTo>
                  <a:lnTo>
                    <a:pt x="718" y="1087"/>
                  </a:lnTo>
                  <a:lnTo>
                    <a:pt x="714" y="1089"/>
                  </a:lnTo>
                  <a:lnTo>
                    <a:pt x="660" y="1102"/>
                  </a:lnTo>
                  <a:lnTo>
                    <a:pt x="656" y="1102"/>
                  </a:lnTo>
                  <a:lnTo>
                    <a:pt x="652" y="1101"/>
                  </a:lnTo>
                  <a:lnTo>
                    <a:pt x="650" y="1097"/>
                  </a:lnTo>
                  <a:lnTo>
                    <a:pt x="648" y="1095"/>
                  </a:lnTo>
                  <a:lnTo>
                    <a:pt x="607" y="1009"/>
                  </a:lnTo>
                  <a:lnTo>
                    <a:pt x="584" y="1011"/>
                  </a:lnTo>
                  <a:lnTo>
                    <a:pt x="563" y="1011"/>
                  </a:lnTo>
                  <a:lnTo>
                    <a:pt x="534" y="1101"/>
                  </a:lnTo>
                  <a:lnTo>
                    <a:pt x="532" y="1104"/>
                  </a:lnTo>
                  <a:lnTo>
                    <a:pt x="530" y="1108"/>
                  </a:lnTo>
                  <a:lnTo>
                    <a:pt x="526" y="1110"/>
                  </a:lnTo>
                  <a:lnTo>
                    <a:pt x="522" y="1110"/>
                  </a:lnTo>
                  <a:lnTo>
                    <a:pt x="468" y="1104"/>
                  </a:lnTo>
                  <a:lnTo>
                    <a:pt x="464" y="1102"/>
                  </a:lnTo>
                  <a:lnTo>
                    <a:pt x="460" y="1101"/>
                  </a:lnTo>
                  <a:lnTo>
                    <a:pt x="460" y="1097"/>
                  </a:lnTo>
                  <a:lnTo>
                    <a:pt x="458" y="1093"/>
                  </a:lnTo>
                  <a:lnTo>
                    <a:pt x="448" y="1000"/>
                  </a:lnTo>
                  <a:lnTo>
                    <a:pt x="406" y="986"/>
                  </a:lnTo>
                  <a:lnTo>
                    <a:pt x="347" y="1062"/>
                  </a:lnTo>
                  <a:lnTo>
                    <a:pt x="343" y="1066"/>
                  </a:lnTo>
                  <a:lnTo>
                    <a:pt x="340" y="1066"/>
                  </a:lnTo>
                  <a:lnTo>
                    <a:pt x="334" y="1066"/>
                  </a:lnTo>
                  <a:lnTo>
                    <a:pt x="285" y="1040"/>
                  </a:lnTo>
                  <a:lnTo>
                    <a:pt x="281" y="1038"/>
                  </a:lnTo>
                  <a:lnTo>
                    <a:pt x="279" y="1035"/>
                  </a:lnTo>
                  <a:lnTo>
                    <a:pt x="279" y="1031"/>
                  </a:lnTo>
                  <a:lnTo>
                    <a:pt x="279" y="1027"/>
                  </a:lnTo>
                  <a:lnTo>
                    <a:pt x="305" y="936"/>
                  </a:lnTo>
                  <a:lnTo>
                    <a:pt x="268" y="908"/>
                  </a:lnTo>
                  <a:lnTo>
                    <a:pt x="188" y="959"/>
                  </a:lnTo>
                  <a:lnTo>
                    <a:pt x="184" y="961"/>
                  </a:lnTo>
                  <a:lnTo>
                    <a:pt x="180" y="963"/>
                  </a:lnTo>
                  <a:lnTo>
                    <a:pt x="177" y="961"/>
                  </a:lnTo>
                  <a:lnTo>
                    <a:pt x="173" y="959"/>
                  </a:lnTo>
                  <a:lnTo>
                    <a:pt x="136" y="918"/>
                  </a:lnTo>
                  <a:lnTo>
                    <a:pt x="132" y="916"/>
                  </a:lnTo>
                  <a:lnTo>
                    <a:pt x="132" y="912"/>
                  </a:lnTo>
                  <a:lnTo>
                    <a:pt x="134" y="908"/>
                  </a:lnTo>
                  <a:lnTo>
                    <a:pt x="136" y="904"/>
                  </a:lnTo>
                  <a:lnTo>
                    <a:pt x="188" y="827"/>
                  </a:lnTo>
                  <a:lnTo>
                    <a:pt x="165" y="790"/>
                  </a:lnTo>
                  <a:lnTo>
                    <a:pt x="72" y="809"/>
                  </a:lnTo>
                  <a:lnTo>
                    <a:pt x="68" y="809"/>
                  </a:lnTo>
                  <a:lnTo>
                    <a:pt x="64" y="809"/>
                  </a:lnTo>
                  <a:lnTo>
                    <a:pt x="60" y="807"/>
                  </a:lnTo>
                  <a:lnTo>
                    <a:pt x="58" y="804"/>
                  </a:lnTo>
                  <a:lnTo>
                    <a:pt x="37" y="753"/>
                  </a:lnTo>
                  <a:lnTo>
                    <a:pt x="35" y="747"/>
                  </a:lnTo>
                  <a:lnTo>
                    <a:pt x="37" y="743"/>
                  </a:lnTo>
                  <a:lnTo>
                    <a:pt x="41" y="739"/>
                  </a:lnTo>
                  <a:lnTo>
                    <a:pt x="118" y="685"/>
                  </a:lnTo>
                  <a:lnTo>
                    <a:pt x="109" y="640"/>
                  </a:lnTo>
                  <a:lnTo>
                    <a:pt x="14" y="629"/>
                  </a:lnTo>
                  <a:lnTo>
                    <a:pt x="10" y="627"/>
                  </a:lnTo>
                  <a:lnTo>
                    <a:pt x="6" y="625"/>
                  </a:lnTo>
                  <a:lnTo>
                    <a:pt x="4" y="623"/>
                  </a:lnTo>
                  <a:lnTo>
                    <a:pt x="4" y="619"/>
                  </a:lnTo>
                  <a:lnTo>
                    <a:pt x="0" y="563"/>
                  </a:lnTo>
                  <a:lnTo>
                    <a:pt x="0" y="559"/>
                  </a:lnTo>
                  <a:lnTo>
                    <a:pt x="2" y="557"/>
                  </a:lnTo>
                  <a:lnTo>
                    <a:pt x="6" y="553"/>
                  </a:lnTo>
                  <a:lnTo>
                    <a:pt x="10" y="553"/>
                  </a:lnTo>
                  <a:lnTo>
                    <a:pt x="101" y="528"/>
                  </a:lnTo>
                  <a:lnTo>
                    <a:pt x="105" y="483"/>
                  </a:lnTo>
                  <a:lnTo>
                    <a:pt x="21" y="439"/>
                  </a:lnTo>
                  <a:lnTo>
                    <a:pt x="17" y="437"/>
                  </a:lnTo>
                  <a:lnTo>
                    <a:pt x="16" y="433"/>
                  </a:lnTo>
                  <a:lnTo>
                    <a:pt x="14" y="429"/>
                  </a:lnTo>
                  <a:lnTo>
                    <a:pt x="16" y="425"/>
                  </a:lnTo>
                  <a:lnTo>
                    <a:pt x="31" y="373"/>
                  </a:lnTo>
                  <a:lnTo>
                    <a:pt x="33" y="369"/>
                  </a:lnTo>
                  <a:lnTo>
                    <a:pt x="35" y="367"/>
                  </a:lnTo>
                  <a:lnTo>
                    <a:pt x="39" y="367"/>
                  </a:lnTo>
                  <a:lnTo>
                    <a:pt x="43" y="365"/>
                  </a:lnTo>
                  <a:lnTo>
                    <a:pt x="138" y="373"/>
                  </a:lnTo>
                  <a:lnTo>
                    <a:pt x="157" y="334"/>
                  </a:lnTo>
                  <a:lnTo>
                    <a:pt x="93" y="262"/>
                  </a:lnTo>
                  <a:lnTo>
                    <a:pt x="91" y="260"/>
                  </a:lnTo>
                  <a:lnTo>
                    <a:pt x="89" y="256"/>
                  </a:lnTo>
                  <a:lnTo>
                    <a:pt x="89" y="252"/>
                  </a:lnTo>
                  <a:lnTo>
                    <a:pt x="91" y="248"/>
                  </a:lnTo>
                  <a:lnTo>
                    <a:pt x="124" y="204"/>
                  </a:lnTo>
                  <a:lnTo>
                    <a:pt x="128" y="202"/>
                  </a:lnTo>
                  <a:lnTo>
                    <a:pt x="130" y="200"/>
                  </a:lnTo>
                  <a:lnTo>
                    <a:pt x="136" y="200"/>
                  </a:lnTo>
                  <a:lnTo>
                    <a:pt x="140" y="202"/>
                  </a:lnTo>
                  <a:lnTo>
                    <a:pt x="225" y="241"/>
                  </a:lnTo>
                  <a:lnTo>
                    <a:pt x="258" y="210"/>
                  </a:lnTo>
                  <a:lnTo>
                    <a:pt x="221" y="122"/>
                  </a:lnTo>
                  <a:lnTo>
                    <a:pt x="221" y="118"/>
                  </a:lnTo>
                  <a:lnTo>
                    <a:pt x="221" y="114"/>
                  </a:lnTo>
                  <a:lnTo>
                    <a:pt x="221" y="111"/>
                  </a:lnTo>
                  <a:lnTo>
                    <a:pt x="225" y="109"/>
                  </a:lnTo>
                  <a:lnTo>
                    <a:pt x="270" y="78"/>
                  </a:lnTo>
                  <a:lnTo>
                    <a:pt x="274" y="76"/>
                  </a:lnTo>
                  <a:lnTo>
                    <a:pt x="278" y="76"/>
                  </a:lnTo>
                  <a:lnTo>
                    <a:pt x="281" y="78"/>
                  </a:lnTo>
                  <a:lnTo>
                    <a:pt x="285" y="81"/>
                  </a:lnTo>
                  <a:lnTo>
                    <a:pt x="351" y="147"/>
                  </a:lnTo>
                  <a:lnTo>
                    <a:pt x="394" y="130"/>
                  </a:lnTo>
                  <a:lnTo>
                    <a:pt x="390" y="35"/>
                  </a:lnTo>
                  <a:lnTo>
                    <a:pt x="390" y="31"/>
                  </a:lnTo>
                  <a:lnTo>
                    <a:pt x="392" y="27"/>
                  </a:lnTo>
                  <a:lnTo>
                    <a:pt x="394" y="23"/>
                  </a:lnTo>
                  <a:lnTo>
                    <a:pt x="398" y="21"/>
                  </a:lnTo>
                  <a:lnTo>
                    <a:pt x="450" y="10"/>
                  </a:lnTo>
                  <a:lnTo>
                    <a:pt x="454" y="10"/>
                  </a:lnTo>
                  <a:lnTo>
                    <a:pt x="458" y="10"/>
                  </a:lnTo>
                  <a:lnTo>
                    <a:pt x="460" y="13"/>
                  </a:lnTo>
                  <a:lnTo>
                    <a:pt x="464" y="17"/>
                  </a:lnTo>
                  <a:lnTo>
                    <a:pt x="503" y="103"/>
                  </a:lnTo>
                  <a:lnTo>
                    <a:pt x="547" y="99"/>
                  </a:lnTo>
                  <a:lnTo>
                    <a:pt x="576" y="10"/>
                  </a:lnTo>
                  <a:lnTo>
                    <a:pt x="578" y="6"/>
                  </a:lnTo>
                  <a:lnTo>
                    <a:pt x="582" y="2"/>
                  </a:lnTo>
                  <a:lnTo>
                    <a:pt x="584" y="0"/>
                  </a:lnTo>
                  <a:lnTo>
                    <a:pt x="58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0" name="Freeform 29"/>
            <p:cNvSpPr/>
            <p:nvPr/>
          </p:nvSpPr>
          <p:spPr bwMode="auto">
            <a:xfrm>
              <a:off x="5175250" y="2830513"/>
              <a:ext cx="588963" cy="588963"/>
            </a:xfrm>
            <a:custGeom>
              <a:avLst/>
              <a:gdLst>
                <a:gd name="T0" fmla="*/ 344 w 742"/>
                <a:gd name="T1" fmla="*/ 0 h 742"/>
                <a:gd name="T2" fmla="*/ 402 w 742"/>
                <a:gd name="T3" fmla="*/ 0 h 742"/>
                <a:gd name="T4" fmla="*/ 458 w 742"/>
                <a:gd name="T5" fmla="*/ 10 h 742"/>
                <a:gd name="T6" fmla="*/ 513 w 742"/>
                <a:gd name="T7" fmla="*/ 27 h 742"/>
                <a:gd name="T8" fmla="*/ 565 w 742"/>
                <a:gd name="T9" fmla="*/ 55 h 742"/>
                <a:gd name="T10" fmla="*/ 612 w 742"/>
                <a:gd name="T11" fmla="*/ 88 h 742"/>
                <a:gd name="T12" fmla="*/ 652 w 742"/>
                <a:gd name="T13" fmla="*/ 126 h 742"/>
                <a:gd name="T14" fmla="*/ 685 w 742"/>
                <a:gd name="T15" fmla="*/ 173 h 742"/>
                <a:gd name="T16" fmla="*/ 713 w 742"/>
                <a:gd name="T17" fmla="*/ 225 h 742"/>
                <a:gd name="T18" fmla="*/ 732 w 742"/>
                <a:gd name="T19" fmla="*/ 284 h 742"/>
                <a:gd name="T20" fmla="*/ 742 w 742"/>
                <a:gd name="T21" fmla="*/ 342 h 742"/>
                <a:gd name="T22" fmla="*/ 742 w 742"/>
                <a:gd name="T23" fmla="*/ 402 h 742"/>
                <a:gd name="T24" fmla="*/ 732 w 742"/>
                <a:gd name="T25" fmla="*/ 458 h 742"/>
                <a:gd name="T26" fmla="*/ 714 w 742"/>
                <a:gd name="T27" fmla="*/ 513 h 742"/>
                <a:gd name="T28" fmla="*/ 689 w 742"/>
                <a:gd name="T29" fmla="*/ 565 h 742"/>
                <a:gd name="T30" fmla="*/ 656 w 742"/>
                <a:gd name="T31" fmla="*/ 610 h 742"/>
                <a:gd name="T32" fmla="*/ 616 w 742"/>
                <a:gd name="T33" fmla="*/ 651 h 742"/>
                <a:gd name="T34" fmla="*/ 569 w 742"/>
                <a:gd name="T35" fmla="*/ 686 h 742"/>
                <a:gd name="T36" fmla="*/ 517 w 742"/>
                <a:gd name="T37" fmla="*/ 713 h 742"/>
                <a:gd name="T38" fmla="*/ 460 w 742"/>
                <a:gd name="T39" fmla="*/ 732 h 742"/>
                <a:gd name="T40" fmla="*/ 400 w 742"/>
                <a:gd name="T41" fmla="*/ 742 h 742"/>
                <a:gd name="T42" fmla="*/ 342 w 742"/>
                <a:gd name="T43" fmla="*/ 742 h 742"/>
                <a:gd name="T44" fmla="*/ 284 w 742"/>
                <a:gd name="T45" fmla="*/ 732 h 742"/>
                <a:gd name="T46" fmla="*/ 229 w 742"/>
                <a:gd name="T47" fmla="*/ 715 h 742"/>
                <a:gd name="T48" fmla="*/ 179 w 742"/>
                <a:gd name="T49" fmla="*/ 689 h 742"/>
                <a:gd name="T50" fmla="*/ 132 w 742"/>
                <a:gd name="T51" fmla="*/ 656 h 742"/>
                <a:gd name="T52" fmla="*/ 92 w 742"/>
                <a:gd name="T53" fmla="*/ 616 h 742"/>
                <a:gd name="T54" fmla="*/ 57 w 742"/>
                <a:gd name="T55" fmla="*/ 569 h 742"/>
                <a:gd name="T56" fmla="*/ 29 w 742"/>
                <a:gd name="T57" fmla="*/ 517 h 742"/>
                <a:gd name="T58" fmla="*/ 10 w 742"/>
                <a:gd name="T59" fmla="*/ 460 h 742"/>
                <a:gd name="T60" fmla="*/ 0 w 742"/>
                <a:gd name="T61" fmla="*/ 400 h 742"/>
                <a:gd name="T62" fmla="*/ 0 w 742"/>
                <a:gd name="T63" fmla="*/ 340 h 742"/>
                <a:gd name="T64" fmla="*/ 10 w 742"/>
                <a:gd name="T65" fmla="*/ 284 h 742"/>
                <a:gd name="T66" fmla="*/ 28 w 742"/>
                <a:gd name="T67" fmla="*/ 229 h 742"/>
                <a:gd name="T68" fmla="*/ 55 w 742"/>
                <a:gd name="T69" fmla="*/ 179 h 742"/>
                <a:gd name="T70" fmla="*/ 88 w 742"/>
                <a:gd name="T71" fmla="*/ 132 h 742"/>
                <a:gd name="T72" fmla="*/ 126 w 742"/>
                <a:gd name="T73" fmla="*/ 92 h 742"/>
                <a:gd name="T74" fmla="*/ 173 w 742"/>
                <a:gd name="T75" fmla="*/ 57 h 742"/>
                <a:gd name="T76" fmla="*/ 225 w 742"/>
                <a:gd name="T77" fmla="*/ 29 h 742"/>
                <a:gd name="T78" fmla="*/ 284 w 742"/>
                <a:gd name="T79" fmla="*/ 10 h 742"/>
                <a:gd name="T80" fmla="*/ 344 w 742"/>
                <a:gd name="T8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2" h="742">
                  <a:moveTo>
                    <a:pt x="344" y="0"/>
                  </a:moveTo>
                  <a:lnTo>
                    <a:pt x="402" y="0"/>
                  </a:lnTo>
                  <a:lnTo>
                    <a:pt x="458" y="10"/>
                  </a:lnTo>
                  <a:lnTo>
                    <a:pt x="513" y="27"/>
                  </a:lnTo>
                  <a:lnTo>
                    <a:pt x="565" y="55"/>
                  </a:lnTo>
                  <a:lnTo>
                    <a:pt x="612" y="88"/>
                  </a:lnTo>
                  <a:lnTo>
                    <a:pt x="652" y="126"/>
                  </a:lnTo>
                  <a:lnTo>
                    <a:pt x="685" y="173"/>
                  </a:lnTo>
                  <a:lnTo>
                    <a:pt x="713" y="225"/>
                  </a:lnTo>
                  <a:lnTo>
                    <a:pt x="732" y="284"/>
                  </a:lnTo>
                  <a:lnTo>
                    <a:pt x="742" y="342"/>
                  </a:lnTo>
                  <a:lnTo>
                    <a:pt x="742" y="402"/>
                  </a:lnTo>
                  <a:lnTo>
                    <a:pt x="732" y="458"/>
                  </a:lnTo>
                  <a:lnTo>
                    <a:pt x="714" y="513"/>
                  </a:lnTo>
                  <a:lnTo>
                    <a:pt x="689" y="565"/>
                  </a:lnTo>
                  <a:lnTo>
                    <a:pt x="656" y="610"/>
                  </a:lnTo>
                  <a:lnTo>
                    <a:pt x="616" y="651"/>
                  </a:lnTo>
                  <a:lnTo>
                    <a:pt x="569" y="686"/>
                  </a:lnTo>
                  <a:lnTo>
                    <a:pt x="517" y="713"/>
                  </a:lnTo>
                  <a:lnTo>
                    <a:pt x="460" y="732"/>
                  </a:lnTo>
                  <a:lnTo>
                    <a:pt x="400" y="742"/>
                  </a:lnTo>
                  <a:lnTo>
                    <a:pt x="342" y="742"/>
                  </a:lnTo>
                  <a:lnTo>
                    <a:pt x="284" y="732"/>
                  </a:lnTo>
                  <a:lnTo>
                    <a:pt x="229" y="715"/>
                  </a:lnTo>
                  <a:lnTo>
                    <a:pt x="179" y="689"/>
                  </a:lnTo>
                  <a:lnTo>
                    <a:pt x="132" y="656"/>
                  </a:lnTo>
                  <a:lnTo>
                    <a:pt x="92" y="616"/>
                  </a:lnTo>
                  <a:lnTo>
                    <a:pt x="57" y="569"/>
                  </a:lnTo>
                  <a:lnTo>
                    <a:pt x="29" y="517"/>
                  </a:lnTo>
                  <a:lnTo>
                    <a:pt x="10" y="460"/>
                  </a:lnTo>
                  <a:lnTo>
                    <a:pt x="0" y="400"/>
                  </a:lnTo>
                  <a:lnTo>
                    <a:pt x="0" y="340"/>
                  </a:lnTo>
                  <a:lnTo>
                    <a:pt x="10" y="284"/>
                  </a:lnTo>
                  <a:lnTo>
                    <a:pt x="28" y="229"/>
                  </a:lnTo>
                  <a:lnTo>
                    <a:pt x="55" y="179"/>
                  </a:lnTo>
                  <a:lnTo>
                    <a:pt x="88" y="132"/>
                  </a:lnTo>
                  <a:lnTo>
                    <a:pt x="126" y="92"/>
                  </a:lnTo>
                  <a:lnTo>
                    <a:pt x="173" y="57"/>
                  </a:lnTo>
                  <a:lnTo>
                    <a:pt x="225" y="29"/>
                  </a:lnTo>
                  <a:lnTo>
                    <a:pt x="284" y="10"/>
                  </a:lnTo>
                  <a:lnTo>
                    <a:pt x="34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1" name="Freeform 30"/>
            <p:cNvSpPr/>
            <p:nvPr/>
          </p:nvSpPr>
          <p:spPr bwMode="auto">
            <a:xfrm>
              <a:off x="5210175" y="2863850"/>
              <a:ext cx="519113" cy="522288"/>
            </a:xfrm>
            <a:custGeom>
              <a:avLst/>
              <a:gdLst>
                <a:gd name="T0" fmla="*/ 353 w 656"/>
                <a:gd name="T1" fmla="*/ 0 h 656"/>
                <a:gd name="T2" fmla="*/ 404 w 656"/>
                <a:gd name="T3" fmla="*/ 8 h 656"/>
                <a:gd name="T4" fmla="*/ 452 w 656"/>
                <a:gd name="T5" fmla="*/ 23 h 656"/>
                <a:gd name="T6" fmla="*/ 499 w 656"/>
                <a:gd name="T7" fmla="*/ 47 h 656"/>
                <a:gd name="T8" fmla="*/ 540 w 656"/>
                <a:gd name="T9" fmla="*/ 76 h 656"/>
                <a:gd name="T10" fmla="*/ 576 w 656"/>
                <a:gd name="T11" fmla="*/ 111 h 656"/>
                <a:gd name="T12" fmla="*/ 607 w 656"/>
                <a:gd name="T13" fmla="*/ 153 h 656"/>
                <a:gd name="T14" fmla="*/ 631 w 656"/>
                <a:gd name="T15" fmla="*/ 200 h 656"/>
                <a:gd name="T16" fmla="*/ 648 w 656"/>
                <a:gd name="T17" fmla="*/ 250 h 656"/>
                <a:gd name="T18" fmla="*/ 656 w 656"/>
                <a:gd name="T19" fmla="*/ 301 h 656"/>
                <a:gd name="T20" fmla="*/ 656 w 656"/>
                <a:gd name="T21" fmla="*/ 353 h 656"/>
                <a:gd name="T22" fmla="*/ 646 w 656"/>
                <a:gd name="T23" fmla="*/ 404 h 656"/>
                <a:gd name="T24" fmla="*/ 631 w 656"/>
                <a:gd name="T25" fmla="*/ 452 h 656"/>
                <a:gd name="T26" fmla="*/ 607 w 656"/>
                <a:gd name="T27" fmla="*/ 497 h 656"/>
                <a:gd name="T28" fmla="*/ 578 w 656"/>
                <a:gd name="T29" fmla="*/ 538 h 656"/>
                <a:gd name="T30" fmla="*/ 543 w 656"/>
                <a:gd name="T31" fmla="*/ 575 h 656"/>
                <a:gd name="T32" fmla="*/ 503 w 656"/>
                <a:gd name="T33" fmla="*/ 606 h 656"/>
                <a:gd name="T34" fmla="*/ 456 w 656"/>
                <a:gd name="T35" fmla="*/ 631 h 656"/>
                <a:gd name="T36" fmla="*/ 406 w 656"/>
                <a:gd name="T37" fmla="*/ 648 h 656"/>
                <a:gd name="T38" fmla="*/ 347 w 656"/>
                <a:gd name="T39" fmla="*/ 656 h 656"/>
                <a:gd name="T40" fmla="*/ 289 w 656"/>
                <a:gd name="T41" fmla="*/ 654 h 656"/>
                <a:gd name="T42" fmla="*/ 235 w 656"/>
                <a:gd name="T43" fmla="*/ 644 h 656"/>
                <a:gd name="T44" fmla="*/ 182 w 656"/>
                <a:gd name="T45" fmla="*/ 623 h 656"/>
                <a:gd name="T46" fmla="*/ 134 w 656"/>
                <a:gd name="T47" fmla="*/ 594 h 656"/>
                <a:gd name="T48" fmla="*/ 91 w 656"/>
                <a:gd name="T49" fmla="*/ 557 h 656"/>
                <a:gd name="T50" fmla="*/ 56 w 656"/>
                <a:gd name="T51" fmla="*/ 512 h 656"/>
                <a:gd name="T52" fmla="*/ 29 w 656"/>
                <a:gd name="T53" fmla="*/ 462 h 656"/>
                <a:gd name="T54" fmla="*/ 10 w 656"/>
                <a:gd name="T55" fmla="*/ 406 h 656"/>
                <a:gd name="T56" fmla="*/ 0 w 656"/>
                <a:gd name="T57" fmla="*/ 347 h 656"/>
                <a:gd name="T58" fmla="*/ 2 w 656"/>
                <a:gd name="T59" fmla="*/ 291 h 656"/>
                <a:gd name="T60" fmla="*/ 14 w 656"/>
                <a:gd name="T61" fmla="*/ 235 h 656"/>
                <a:gd name="T62" fmla="*/ 33 w 656"/>
                <a:gd name="T63" fmla="*/ 184 h 656"/>
                <a:gd name="T64" fmla="*/ 62 w 656"/>
                <a:gd name="T65" fmla="*/ 136 h 656"/>
                <a:gd name="T66" fmla="*/ 99 w 656"/>
                <a:gd name="T67" fmla="*/ 93 h 656"/>
                <a:gd name="T68" fmla="*/ 142 w 656"/>
                <a:gd name="T69" fmla="*/ 58 h 656"/>
                <a:gd name="T70" fmla="*/ 192 w 656"/>
                <a:gd name="T71" fmla="*/ 29 h 656"/>
                <a:gd name="T72" fmla="*/ 247 w 656"/>
                <a:gd name="T73" fmla="*/ 10 h 656"/>
                <a:gd name="T74" fmla="*/ 301 w 656"/>
                <a:gd name="T75" fmla="*/ 0 h 656"/>
                <a:gd name="T76" fmla="*/ 353 w 656"/>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6" h="656">
                  <a:moveTo>
                    <a:pt x="353" y="0"/>
                  </a:moveTo>
                  <a:lnTo>
                    <a:pt x="404" y="8"/>
                  </a:lnTo>
                  <a:lnTo>
                    <a:pt x="452" y="23"/>
                  </a:lnTo>
                  <a:lnTo>
                    <a:pt x="499" y="47"/>
                  </a:lnTo>
                  <a:lnTo>
                    <a:pt x="540" y="76"/>
                  </a:lnTo>
                  <a:lnTo>
                    <a:pt x="576" y="111"/>
                  </a:lnTo>
                  <a:lnTo>
                    <a:pt x="607" y="153"/>
                  </a:lnTo>
                  <a:lnTo>
                    <a:pt x="631" y="200"/>
                  </a:lnTo>
                  <a:lnTo>
                    <a:pt x="648" y="250"/>
                  </a:lnTo>
                  <a:lnTo>
                    <a:pt x="656" y="301"/>
                  </a:lnTo>
                  <a:lnTo>
                    <a:pt x="656" y="353"/>
                  </a:lnTo>
                  <a:lnTo>
                    <a:pt x="646" y="404"/>
                  </a:lnTo>
                  <a:lnTo>
                    <a:pt x="631" y="452"/>
                  </a:lnTo>
                  <a:lnTo>
                    <a:pt x="607" y="497"/>
                  </a:lnTo>
                  <a:lnTo>
                    <a:pt x="578" y="538"/>
                  </a:lnTo>
                  <a:lnTo>
                    <a:pt x="543" y="575"/>
                  </a:lnTo>
                  <a:lnTo>
                    <a:pt x="503" y="606"/>
                  </a:lnTo>
                  <a:lnTo>
                    <a:pt x="456" y="631"/>
                  </a:lnTo>
                  <a:lnTo>
                    <a:pt x="406" y="648"/>
                  </a:lnTo>
                  <a:lnTo>
                    <a:pt x="347" y="656"/>
                  </a:lnTo>
                  <a:lnTo>
                    <a:pt x="289" y="654"/>
                  </a:lnTo>
                  <a:lnTo>
                    <a:pt x="235" y="644"/>
                  </a:lnTo>
                  <a:lnTo>
                    <a:pt x="182" y="623"/>
                  </a:lnTo>
                  <a:lnTo>
                    <a:pt x="134" y="594"/>
                  </a:lnTo>
                  <a:lnTo>
                    <a:pt x="91" y="557"/>
                  </a:lnTo>
                  <a:lnTo>
                    <a:pt x="56" y="512"/>
                  </a:lnTo>
                  <a:lnTo>
                    <a:pt x="29" y="462"/>
                  </a:lnTo>
                  <a:lnTo>
                    <a:pt x="10" y="406"/>
                  </a:lnTo>
                  <a:lnTo>
                    <a:pt x="0" y="347"/>
                  </a:lnTo>
                  <a:lnTo>
                    <a:pt x="2" y="291"/>
                  </a:lnTo>
                  <a:lnTo>
                    <a:pt x="14" y="235"/>
                  </a:lnTo>
                  <a:lnTo>
                    <a:pt x="33" y="184"/>
                  </a:lnTo>
                  <a:lnTo>
                    <a:pt x="62" y="136"/>
                  </a:lnTo>
                  <a:lnTo>
                    <a:pt x="99" y="93"/>
                  </a:lnTo>
                  <a:lnTo>
                    <a:pt x="142" y="58"/>
                  </a:lnTo>
                  <a:lnTo>
                    <a:pt x="192" y="29"/>
                  </a:lnTo>
                  <a:lnTo>
                    <a:pt x="247" y="10"/>
                  </a:lnTo>
                  <a:lnTo>
                    <a:pt x="301" y="0"/>
                  </a:lnTo>
                  <a:lnTo>
                    <a:pt x="353"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grpSp>
        <p:nvGrpSpPr>
          <p:cNvPr id="2" name="组合 1"/>
          <p:cNvGrpSpPr/>
          <p:nvPr/>
        </p:nvGrpSpPr>
        <p:grpSpPr>
          <a:xfrm>
            <a:off x="6079445" y="1250997"/>
            <a:ext cx="1342625" cy="2072640"/>
            <a:chOff x="6411913" y="1319213"/>
            <a:chExt cx="1416050" cy="2185987"/>
          </a:xfrm>
          <a:solidFill>
            <a:srgbClr val="002060"/>
          </a:solidFill>
        </p:grpSpPr>
        <p:sp>
          <p:nvSpPr>
            <p:cNvPr id="18" name="Freeform 17"/>
            <p:cNvSpPr/>
            <p:nvPr/>
          </p:nvSpPr>
          <p:spPr bwMode="auto">
            <a:xfrm>
              <a:off x="6411913" y="1319213"/>
              <a:ext cx="1354138" cy="1122363"/>
            </a:xfrm>
            <a:custGeom>
              <a:avLst/>
              <a:gdLst>
                <a:gd name="T0" fmla="*/ 0 w 1705"/>
                <a:gd name="T1" fmla="*/ 0 h 1413"/>
                <a:gd name="T2" fmla="*/ 1071 w 1705"/>
                <a:gd name="T3" fmla="*/ 872 h 1413"/>
                <a:gd name="T4" fmla="*/ 1705 w 1705"/>
                <a:gd name="T5" fmla="*/ 1390 h 1413"/>
                <a:gd name="T6" fmla="*/ 634 w 1705"/>
                <a:gd name="T7" fmla="*/ 1413 h 1413"/>
                <a:gd name="T8" fmla="*/ 0 w 1705"/>
                <a:gd name="T9" fmla="*/ 897 h 1413"/>
                <a:gd name="T10" fmla="*/ 0 w 1705"/>
                <a:gd name="T11" fmla="*/ 0 h 1413"/>
              </a:gdLst>
              <a:ahLst/>
              <a:cxnLst>
                <a:cxn ang="0">
                  <a:pos x="T0" y="T1"/>
                </a:cxn>
                <a:cxn ang="0">
                  <a:pos x="T2" y="T3"/>
                </a:cxn>
                <a:cxn ang="0">
                  <a:pos x="T4" y="T5"/>
                </a:cxn>
                <a:cxn ang="0">
                  <a:pos x="T6" y="T7"/>
                </a:cxn>
                <a:cxn ang="0">
                  <a:pos x="T8" y="T9"/>
                </a:cxn>
                <a:cxn ang="0">
                  <a:pos x="T10" y="T11"/>
                </a:cxn>
              </a:cxnLst>
              <a:rect l="0" t="0" r="r" b="b"/>
              <a:pathLst>
                <a:path w="1705" h="1413">
                  <a:moveTo>
                    <a:pt x="0" y="0"/>
                  </a:moveTo>
                  <a:lnTo>
                    <a:pt x="1071" y="872"/>
                  </a:lnTo>
                  <a:lnTo>
                    <a:pt x="1705" y="1390"/>
                  </a:lnTo>
                  <a:lnTo>
                    <a:pt x="634" y="1413"/>
                  </a:lnTo>
                  <a:lnTo>
                    <a:pt x="0" y="897"/>
                  </a:lnTo>
                  <a:lnTo>
                    <a:pt x="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19" name="Freeform 18"/>
            <p:cNvSpPr/>
            <p:nvPr/>
          </p:nvSpPr>
          <p:spPr bwMode="auto">
            <a:xfrm>
              <a:off x="6411913" y="2384425"/>
              <a:ext cx="1354138" cy="1120775"/>
            </a:xfrm>
            <a:custGeom>
              <a:avLst/>
              <a:gdLst>
                <a:gd name="T0" fmla="*/ 634 w 1705"/>
                <a:gd name="T1" fmla="*/ 0 h 1414"/>
                <a:gd name="T2" fmla="*/ 1705 w 1705"/>
                <a:gd name="T3" fmla="*/ 49 h 1414"/>
                <a:gd name="T4" fmla="*/ 1071 w 1705"/>
                <a:gd name="T5" fmla="*/ 542 h 1414"/>
                <a:gd name="T6" fmla="*/ 0 w 1705"/>
                <a:gd name="T7" fmla="*/ 1414 h 1414"/>
                <a:gd name="T8" fmla="*/ 0 w 1705"/>
                <a:gd name="T9" fmla="*/ 515 h 1414"/>
                <a:gd name="T10" fmla="*/ 634 w 1705"/>
                <a:gd name="T11" fmla="*/ 0 h 1414"/>
              </a:gdLst>
              <a:ahLst/>
              <a:cxnLst>
                <a:cxn ang="0">
                  <a:pos x="T0" y="T1"/>
                </a:cxn>
                <a:cxn ang="0">
                  <a:pos x="T2" y="T3"/>
                </a:cxn>
                <a:cxn ang="0">
                  <a:pos x="T4" y="T5"/>
                </a:cxn>
                <a:cxn ang="0">
                  <a:pos x="T6" y="T7"/>
                </a:cxn>
                <a:cxn ang="0">
                  <a:pos x="T8" y="T9"/>
                </a:cxn>
                <a:cxn ang="0">
                  <a:pos x="T10" y="T11"/>
                </a:cxn>
              </a:cxnLst>
              <a:rect l="0" t="0" r="r" b="b"/>
              <a:pathLst>
                <a:path w="1705" h="1414">
                  <a:moveTo>
                    <a:pt x="634" y="0"/>
                  </a:moveTo>
                  <a:lnTo>
                    <a:pt x="1705" y="49"/>
                  </a:lnTo>
                  <a:lnTo>
                    <a:pt x="1071" y="542"/>
                  </a:lnTo>
                  <a:lnTo>
                    <a:pt x="0" y="1414"/>
                  </a:lnTo>
                  <a:lnTo>
                    <a:pt x="0" y="515"/>
                  </a:lnTo>
                  <a:lnTo>
                    <a:pt x="63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0" name="Freeform 19"/>
            <p:cNvSpPr>
              <a:spLocks noEditPoints="1"/>
            </p:cNvSpPr>
            <p:nvPr/>
          </p:nvSpPr>
          <p:spPr bwMode="auto">
            <a:xfrm>
              <a:off x="6715125" y="2722563"/>
              <a:ext cx="207963" cy="207963"/>
            </a:xfrm>
            <a:custGeom>
              <a:avLst/>
              <a:gdLst>
                <a:gd name="T0" fmla="*/ 140 w 262"/>
                <a:gd name="T1" fmla="*/ 195 h 262"/>
                <a:gd name="T2" fmla="*/ 140 w 262"/>
                <a:gd name="T3" fmla="*/ 224 h 262"/>
                <a:gd name="T4" fmla="*/ 126 w 262"/>
                <a:gd name="T5" fmla="*/ 228 h 262"/>
                <a:gd name="T6" fmla="*/ 120 w 262"/>
                <a:gd name="T7" fmla="*/ 200 h 262"/>
                <a:gd name="T8" fmla="*/ 132 w 262"/>
                <a:gd name="T9" fmla="*/ 189 h 262"/>
                <a:gd name="T10" fmla="*/ 223 w 262"/>
                <a:gd name="T11" fmla="*/ 123 h 262"/>
                <a:gd name="T12" fmla="*/ 227 w 262"/>
                <a:gd name="T13" fmla="*/ 136 h 262"/>
                <a:gd name="T14" fmla="*/ 198 w 262"/>
                <a:gd name="T15" fmla="*/ 142 h 262"/>
                <a:gd name="T16" fmla="*/ 188 w 262"/>
                <a:gd name="T17" fmla="*/ 132 h 262"/>
                <a:gd name="T18" fmla="*/ 198 w 262"/>
                <a:gd name="T19" fmla="*/ 121 h 262"/>
                <a:gd name="T20" fmla="*/ 68 w 262"/>
                <a:gd name="T21" fmla="*/ 123 h 262"/>
                <a:gd name="T22" fmla="*/ 72 w 262"/>
                <a:gd name="T23" fmla="*/ 136 h 262"/>
                <a:gd name="T24" fmla="*/ 45 w 262"/>
                <a:gd name="T25" fmla="*/ 142 h 262"/>
                <a:gd name="T26" fmla="*/ 35 w 262"/>
                <a:gd name="T27" fmla="*/ 132 h 262"/>
                <a:gd name="T28" fmla="*/ 45 w 262"/>
                <a:gd name="T29" fmla="*/ 121 h 262"/>
                <a:gd name="T30" fmla="*/ 87 w 262"/>
                <a:gd name="T31" fmla="*/ 76 h 262"/>
                <a:gd name="T32" fmla="*/ 134 w 262"/>
                <a:gd name="T33" fmla="*/ 119 h 262"/>
                <a:gd name="T34" fmla="*/ 159 w 262"/>
                <a:gd name="T35" fmla="*/ 96 h 262"/>
                <a:gd name="T36" fmla="*/ 169 w 262"/>
                <a:gd name="T37" fmla="*/ 101 h 262"/>
                <a:gd name="T38" fmla="*/ 167 w 262"/>
                <a:gd name="T39" fmla="*/ 111 h 262"/>
                <a:gd name="T40" fmla="*/ 140 w 262"/>
                <a:gd name="T41" fmla="*/ 142 h 262"/>
                <a:gd name="T42" fmla="*/ 126 w 262"/>
                <a:gd name="T43" fmla="*/ 144 h 262"/>
                <a:gd name="T44" fmla="*/ 116 w 262"/>
                <a:gd name="T45" fmla="*/ 132 h 262"/>
                <a:gd name="T46" fmla="*/ 76 w 262"/>
                <a:gd name="T47" fmla="*/ 84 h 262"/>
                <a:gd name="T48" fmla="*/ 81 w 262"/>
                <a:gd name="T49" fmla="*/ 74 h 262"/>
                <a:gd name="T50" fmla="*/ 140 w 262"/>
                <a:gd name="T51" fmla="*/ 39 h 262"/>
                <a:gd name="T52" fmla="*/ 140 w 262"/>
                <a:gd name="T53" fmla="*/ 70 h 262"/>
                <a:gd name="T54" fmla="*/ 126 w 262"/>
                <a:gd name="T55" fmla="*/ 74 h 262"/>
                <a:gd name="T56" fmla="*/ 120 w 262"/>
                <a:gd name="T57" fmla="*/ 45 h 262"/>
                <a:gd name="T58" fmla="*/ 132 w 262"/>
                <a:gd name="T59" fmla="*/ 35 h 262"/>
                <a:gd name="T60" fmla="*/ 41 w 262"/>
                <a:gd name="T61" fmla="*/ 35 h 262"/>
                <a:gd name="T62" fmla="*/ 29 w 262"/>
                <a:gd name="T63" fmla="*/ 55 h 262"/>
                <a:gd name="T64" fmla="*/ 35 w 262"/>
                <a:gd name="T65" fmla="*/ 224 h 262"/>
                <a:gd name="T66" fmla="*/ 54 w 262"/>
                <a:gd name="T67" fmla="*/ 233 h 262"/>
                <a:gd name="T68" fmla="*/ 223 w 262"/>
                <a:gd name="T69" fmla="*/ 229 h 262"/>
                <a:gd name="T70" fmla="*/ 233 w 262"/>
                <a:gd name="T71" fmla="*/ 208 h 262"/>
                <a:gd name="T72" fmla="*/ 227 w 262"/>
                <a:gd name="T73" fmla="*/ 41 h 262"/>
                <a:gd name="T74" fmla="*/ 208 w 262"/>
                <a:gd name="T75" fmla="*/ 30 h 262"/>
                <a:gd name="T76" fmla="*/ 223 w 262"/>
                <a:gd name="T77" fmla="*/ 0 h 262"/>
                <a:gd name="T78" fmla="*/ 262 w 262"/>
                <a:gd name="T79" fmla="*/ 41 h 262"/>
                <a:gd name="T80" fmla="*/ 243 w 262"/>
                <a:gd name="T81" fmla="*/ 257 h 262"/>
                <a:gd name="T82" fmla="*/ 19 w 262"/>
                <a:gd name="T83" fmla="*/ 257 h 262"/>
                <a:gd name="T84" fmla="*/ 0 w 262"/>
                <a:gd name="T85" fmla="*/ 41 h 262"/>
                <a:gd name="T86" fmla="*/ 41 w 262"/>
                <a:gd name="T8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62">
                  <a:moveTo>
                    <a:pt x="132" y="189"/>
                  </a:moveTo>
                  <a:lnTo>
                    <a:pt x="136" y="191"/>
                  </a:lnTo>
                  <a:lnTo>
                    <a:pt x="140" y="195"/>
                  </a:lnTo>
                  <a:lnTo>
                    <a:pt x="142" y="200"/>
                  </a:lnTo>
                  <a:lnTo>
                    <a:pt x="142" y="218"/>
                  </a:lnTo>
                  <a:lnTo>
                    <a:pt x="140" y="224"/>
                  </a:lnTo>
                  <a:lnTo>
                    <a:pt x="136" y="228"/>
                  </a:lnTo>
                  <a:lnTo>
                    <a:pt x="132" y="229"/>
                  </a:lnTo>
                  <a:lnTo>
                    <a:pt x="126" y="228"/>
                  </a:lnTo>
                  <a:lnTo>
                    <a:pt x="122" y="224"/>
                  </a:lnTo>
                  <a:lnTo>
                    <a:pt x="120" y="218"/>
                  </a:lnTo>
                  <a:lnTo>
                    <a:pt x="120" y="200"/>
                  </a:lnTo>
                  <a:lnTo>
                    <a:pt x="122" y="195"/>
                  </a:lnTo>
                  <a:lnTo>
                    <a:pt x="126" y="191"/>
                  </a:lnTo>
                  <a:lnTo>
                    <a:pt x="132" y="189"/>
                  </a:lnTo>
                  <a:close/>
                  <a:moveTo>
                    <a:pt x="198" y="121"/>
                  </a:moveTo>
                  <a:lnTo>
                    <a:pt x="217" y="121"/>
                  </a:lnTo>
                  <a:lnTo>
                    <a:pt x="223" y="123"/>
                  </a:lnTo>
                  <a:lnTo>
                    <a:pt x="227" y="127"/>
                  </a:lnTo>
                  <a:lnTo>
                    <a:pt x="229" y="132"/>
                  </a:lnTo>
                  <a:lnTo>
                    <a:pt x="227" y="136"/>
                  </a:lnTo>
                  <a:lnTo>
                    <a:pt x="223" y="140"/>
                  </a:lnTo>
                  <a:lnTo>
                    <a:pt x="217" y="142"/>
                  </a:lnTo>
                  <a:lnTo>
                    <a:pt x="198" y="142"/>
                  </a:lnTo>
                  <a:lnTo>
                    <a:pt x="194" y="140"/>
                  </a:lnTo>
                  <a:lnTo>
                    <a:pt x="190" y="136"/>
                  </a:lnTo>
                  <a:lnTo>
                    <a:pt x="188" y="132"/>
                  </a:lnTo>
                  <a:lnTo>
                    <a:pt x="190" y="127"/>
                  </a:lnTo>
                  <a:lnTo>
                    <a:pt x="194" y="123"/>
                  </a:lnTo>
                  <a:lnTo>
                    <a:pt x="198" y="121"/>
                  </a:lnTo>
                  <a:close/>
                  <a:moveTo>
                    <a:pt x="45" y="121"/>
                  </a:moveTo>
                  <a:lnTo>
                    <a:pt x="64" y="121"/>
                  </a:lnTo>
                  <a:lnTo>
                    <a:pt x="68" y="123"/>
                  </a:lnTo>
                  <a:lnTo>
                    <a:pt x="72" y="127"/>
                  </a:lnTo>
                  <a:lnTo>
                    <a:pt x="74" y="132"/>
                  </a:lnTo>
                  <a:lnTo>
                    <a:pt x="72" y="136"/>
                  </a:lnTo>
                  <a:lnTo>
                    <a:pt x="68" y="140"/>
                  </a:lnTo>
                  <a:lnTo>
                    <a:pt x="64" y="142"/>
                  </a:lnTo>
                  <a:lnTo>
                    <a:pt x="45" y="142"/>
                  </a:lnTo>
                  <a:lnTo>
                    <a:pt x="39" y="140"/>
                  </a:lnTo>
                  <a:lnTo>
                    <a:pt x="35" y="136"/>
                  </a:lnTo>
                  <a:lnTo>
                    <a:pt x="35" y="132"/>
                  </a:lnTo>
                  <a:lnTo>
                    <a:pt x="35" y="127"/>
                  </a:lnTo>
                  <a:lnTo>
                    <a:pt x="39" y="123"/>
                  </a:lnTo>
                  <a:lnTo>
                    <a:pt x="45" y="121"/>
                  </a:lnTo>
                  <a:close/>
                  <a:moveTo>
                    <a:pt x="81" y="74"/>
                  </a:moveTo>
                  <a:lnTo>
                    <a:pt x="85" y="74"/>
                  </a:lnTo>
                  <a:lnTo>
                    <a:pt x="87" y="76"/>
                  </a:lnTo>
                  <a:lnTo>
                    <a:pt x="128" y="119"/>
                  </a:lnTo>
                  <a:lnTo>
                    <a:pt x="132" y="119"/>
                  </a:lnTo>
                  <a:lnTo>
                    <a:pt x="134" y="119"/>
                  </a:lnTo>
                  <a:lnTo>
                    <a:pt x="153" y="97"/>
                  </a:lnTo>
                  <a:lnTo>
                    <a:pt x="155" y="96"/>
                  </a:lnTo>
                  <a:lnTo>
                    <a:pt x="159" y="96"/>
                  </a:lnTo>
                  <a:lnTo>
                    <a:pt x="163" y="96"/>
                  </a:lnTo>
                  <a:lnTo>
                    <a:pt x="167" y="97"/>
                  </a:lnTo>
                  <a:lnTo>
                    <a:pt x="169" y="101"/>
                  </a:lnTo>
                  <a:lnTo>
                    <a:pt x="169" y="105"/>
                  </a:lnTo>
                  <a:lnTo>
                    <a:pt x="169" y="107"/>
                  </a:lnTo>
                  <a:lnTo>
                    <a:pt x="167" y="111"/>
                  </a:lnTo>
                  <a:lnTo>
                    <a:pt x="145" y="132"/>
                  </a:lnTo>
                  <a:lnTo>
                    <a:pt x="144" y="138"/>
                  </a:lnTo>
                  <a:lnTo>
                    <a:pt x="140" y="142"/>
                  </a:lnTo>
                  <a:lnTo>
                    <a:pt x="136" y="146"/>
                  </a:lnTo>
                  <a:lnTo>
                    <a:pt x="132" y="146"/>
                  </a:lnTo>
                  <a:lnTo>
                    <a:pt x="126" y="144"/>
                  </a:lnTo>
                  <a:lnTo>
                    <a:pt x="120" y="142"/>
                  </a:lnTo>
                  <a:lnTo>
                    <a:pt x="118" y="138"/>
                  </a:lnTo>
                  <a:lnTo>
                    <a:pt x="116" y="132"/>
                  </a:lnTo>
                  <a:lnTo>
                    <a:pt x="118" y="129"/>
                  </a:lnTo>
                  <a:lnTo>
                    <a:pt x="78" y="86"/>
                  </a:lnTo>
                  <a:lnTo>
                    <a:pt x="76" y="84"/>
                  </a:lnTo>
                  <a:lnTo>
                    <a:pt x="76" y="80"/>
                  </a:lnTo>
                  <a:lnTo>
                    <a:pt x="78" y="76"/>
                  </a:lnTo>
                  <a:lnTo>
                    <a:pt x="81" y="74"/>
                  </a:lnTo>
                  <a:close/>
                  <a:moveTo>
                    <a:pt x="132" y="35"/>
                  </a:moveTo>
                  <a:lnTo>
                    <a:pt x="136" y="35"/>
                  </a:lnTo>
                  <a:lnTo>
                    <a:pt x="140" y="39"/>
                  </a:lnTo>
                  <a:lnTo>
                    <a:pt x="142" y="45"/>
                  </a:lnTo>
                  <a:lnTo>
                    <a:pt x="142" y="64"/>
                  </a:lnTo>
                  <a:lnTo>
                    <a:pt x="140" y="70"/>
                  </a:lnTo>
                  <a:lnTo>
                    <a:pt x="136" y="74"/>
                  </a:lnTo>
                  <a:lnTo>
                    <a:pt x="132" y="74"/>
                  </a:lnTo>
                  <a:lnTo>
                    <a:pt x="126" y="74"/>
                  </a:lnTo>
                  <a:lnTo>
                    <a:pt x="122" y="70"/>
                  </a:lnTo>
                  <a:lnTo>
                    <a:pt x="120" y="64"/>
                  </a:lnTo>
                  <a:lnTo>
                    <a:pt x="120" y="45"/>
                  </a:lnTo>
                  <a:lnTo>
                    <a:pt x="122" y="39"/>
                  </a:lnTo>
                  <a:lnTo>
                    <a:pt x="126" y="35"/>
                  </a:lnTo>
                  <a:lnTo>
                    <a:pt x="132" y="35"/>
                  </a:lnTo>
                  <a:close/>
                  <a:moveTo>
                    <a:pt x="54" y="30"/>
                  </a:moveTo>
                  <a:lnTo>
                    <a:pt x="47" y="31"/>
                  </a:lnTo>
                  <a:lnTo>
                    <a:pt x="41" y="35"/>
                  </a:lnTo>
                  <a:lnTo>
                    <a:pt x="35" y="41"/>
                  </a:lnTo>
                  <a:lnTo>
                    <a:pt x="31" y="47"/>
                  </a:lnTo>
                  <a:lnTo>
                    <a:pt x="29" y="55"/>
                  </a:lnTo>
                  <a:lnTo>
                    <a:pt x="29" y="208"/>
                  </a:lnTo>
                  <a:lnTo>
                    <a:pt x="31" y="216"/>
                  </a:lnTo>
                  <a:lnTo>
                    <a:pt x="35" y="224"/>
                  </a:lnTo>
                  <a:lnTo>
                    <a:pt x="41" y="229"/>
                  </a:lnTo>
                  <a:lnTo>
                    <a:pt x="47" y="231"/>
                  </a:lnTo>
                  <a:lnTo>
                    <a:pt x="54" y="233"/>
                  </a:lnTo>
                  <a:lnTo>
                    <a:pt x="208" y="233"/>
                  </a:lnTo>
                  <a:lnTo>
                    <a:pt x="215" y="231"/>
                  </a:lnTo>
                  <a:lnTo>
                    <a:pt x="223" y="229"/>
                  </a:lnTo>
                  <a:lnTo>
                    <a:pt x="227" y="224"/>
                  </a:lnTo>
                  <a:lnTo>
                    <a:pt x="231" y="216"/>
                  </a:lnTo>
                  <a:lnTo>
                    <a:pt x="233" y="208"/>
                  </a:lnTo>
                  <a:lnTo>
                    <a:pt x="233" y="55"/>
                  </a:lnTo>
                  <a:lnTo>
                    <a:pt x="231" y="47"/>
                  </a:lnTo>
                  <a:lnTo>
                    <a:pt x="227" y="41"/>
                  </a:lnTo>
                  <a:lnTo>
                    <a:pt x="223" y="35"/>
                  </a:lnTo>
                  <a:lnTo>
                    <a:pt x="215" y="31"/>
                  </a:lnTo>
                  <a:lnTo>
                    <a:pt x="208" y="30"/>
                  </a:lnTo>
                  <a:lnTo>
                    <a:pt x="54" y="30"/>
                  </a:lnTo>
                  <a:close/>
                  <a:moveTo>
                    <a:pt x="41" y="0"/>
                  </a:moveTo>
                  <a:lnTo>
                    <a:pt x="223" y="0"/>
                  </a:lnTo>
                  <a:lnTo>
                    <a:pt x="243" y="6"/>
                  </a:lnTo>
                  <a:lnTo>
                    <a:pt x="256" y="22"/>
                  </a:lnTo>
                  <a:lnTo>
                    <a:pt x="262" y="41"/>
                  </a:lnTo>
                  <a:lnTo>
                    <a:pt x="262" y="224"/>
                  </a:lnTo>
                  <a:lnTo>
                    <a:pt x="256" y="243"/>
                  </a:lnTo>
                  <a:lnTo>
                    <a:pt x="243" y="257"/>
                  </a:lnTo>
                  <a:lnTo>
                    <a:pt x="223" y="262"/>
                  </a:lnTo>
                  <a:lnTo>
                    <a:pt x="41" y="262"/>
                  </a:lnTo>
                  <a:lnTo>
                    <a:pt x="19" y="257"/>
                  </a:lnTo>
                  <a:lnTo>
                    <a:pt x="6" y="243"/>
                  </a:lnTo>
                  <a:lnTo>
                    <a:pt x="0" y="224"/>
                  </a:lnTo>
                  <a:lnTo>
                    <a:pt x="0" y="41"/>
                  </a:lnTo>
                  <a:lnTo>
                    <a:pt x="6" y="22"/>
                  </a:lnTo>
                  <a:lnTo>
                    <a:pt x="19" y="6"/>
                  </a:lnTo>
                  <a:lnTo>
                    <a:pt x="41"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2" name="Freeform 31"/>
            <p:cNvSpPr/>
            <p:nvPr/>
          </p:nvSpPr>
          <p:spPr bwMode="auto">
            <a:xfrm>
              <a:off x="6945313" y="1973263"/>
              <a:ext cx="882650" cy="882650"/>
            </a:xfrm>
            <a:custGeom>
              <a:avLst/>
              <a:gdLst>
                <a:gd name="T0" fmla="*/ 650 w 1112"/>
                <a:gd name="T1" fmla="*/ 10 h 1110"/>
                <a:gd name="T2" fmla="*/ 705 w 1112"/>
                <a:gd name="T3" fmla="*/ 124 h 1110"/>
                <a:gd name="T4" fmla="*/ 776 w 1112"/>
                <a:gd name="T5" fmla="*/ 45 h 1110"/>
                <a:gd name="T6" fmla="*/ 833 w 1112"/>
                <a:gd name="T7" fmla="*/ 78 h 1110"/>
                <a:gd name="T8" fmla="*/ 924 w 1112"/>
                <a:gd name="T9" fmla="*/ 149 h 1110"/>
                <a:gd name="T10" fmla="*/ 937 w 1112"/>
                <a:gd name="T11" fmla="*/ 151 h 1110"/>
                <a:gd name="T12" fmla="*/ 978 w 1112"/>
                <a:gd name="T13" fmla="*/ 202 h 1110"/>
                <a:gd name="T14" fmla="*/ 1040 w 1112"/>
                <a:gd name="T15" fmla="*/ 301 h 1110"/>
                <a:gd name="T16" fmla="*/ 1054 w 1112"/>
                <a:gd name="T17" fmla="*/ 305 h 1110"/>
                <a:gd name="T18" fmla="*/ 1071 w 1112"/>
                <a:gd name="T19" fmla="*/ 371 h 1110"/>
                <a:gd name="T20" fmla="*/ 1102 w 1112"/>
                <a:gd name="T21" fmla="*/ 481 h 1110"/>
                <a:gd name="T22" fmla="*/ 1112 w 1112"/>
                <a:gd name="T23" fmla="*/ 545 h 1110"/>
                <a:gd name="T24" fmla="*/ 1102 w 1112"/>
                <a:gd name="T25" fmla="*/ 557 h 1110"/>
                <a:gd name="T26" fmla="*/ 1093 w 1112"/>
                <a:gd name="T27" fmla="*/ 674 h 1110"/>
                <a:gd name="T28" fmla="*/ 1081 w 1112"/>
                <a:gd name="T29" fmla="*/ 738 h 1110"/>
                <a:gd name="T30" fmla="*/ 1069 w 1112"/>
                <a:gd name="T31" fmla="*/ 743 h 1110"/>
                <a:gd name="T32" fmla="*/ 1021 w 1112"/>
                <a:gd name="T33" fmla="*/ 850 h 1110"/>
                <a:gd name="T34" fmla="*/ 988 w 1112"/>
                <a:gd name="T35" fmla="*/ 907 h 1110"/>
                <a:gd name="T36" fmla="*/ 972 w 1112"/>
                <a:gd name="T37" fmla="*/ 908 h 1110"/>
                <a:gd name="T38" fmla="*/ 891 w 1112"/>
                <a:gd name="T39" fmla="*/ 992 h 1110"/>
                <a:gd name="T40" fmla="*/ 842 w 1112"/>
                <a:gd name="T41" fmla="*/ 1033 h 1110"/>
                <a:gd name="T42" fmla="*/ 827 w 1112"/>
                <a:gd name="T43" fmla="*/ 1029 h 1110"/>
                <a:gd name="T44" fmla="*/ 722 w 1112"/>
                <a:gd name="T45" fmla="*/ 1075 h 1110"/>
                <a:gd name="T46" fmla="*/ 714 w 1112"/>
                <a:gd name="T47" fmla="*/ 1087 h 1110"/>
                <a:gd name="T48" fmla="*/ 650 w 1112"/>
                <a:gd name="T49" fmla="*/ 1097 h 1110"/>
                <a:gd name="T50" fmla="*/ 563 w 1112"/>
                <a:gd name="T51" fmla="*/ 1011 h 1110"/>
                <a:gd name="T52" fmla="*/ 526 w 1112"/>
                <a:gd name="T53" fmla="*/ 1110 h 1110"/>
                <a:gd name="T54" fmla="*/ 462 w 1112"/>
                <a:gd name="T55" fmla="*/ 1101 h 1110"/>
                <a:gd name="T56" fmla="*/ 408 w 1112"/>
                <a:gd name="T57" fmla="*/ 986 h 1110"/>
                <a:gd name="T58" fmla="*/ 336 w 1112"/>
                <a:gd name="T59" fmla="*/ 1066 h 1110"/>
                <a:gd name="T60" fmla="*/ 280 w 1112"/>
                <a:gd name="T61" fmla="*/ 1031 h 1110"/>
                <a:gd name="T62" fmla="*/ 188 w 1112"/>
                <a:gd name="T63" fmla="*/ 959 h 1110"/>
                <a:gd name="T64" fmla="*/ 175 w 1112"/>
                <a:gd name="T65" fmla="*/ 959 h 1110"/>
                <a:gd name="T66" fmla="*/ 134 w 1112"/>
                <a:gd name="T67" fmla="*/ 908 h 1110"/>
                <a:gd name="T68" fmla="*/ 72 w 1112"/>
                <a:gd name="T69" fmla="*/ 809 h 1110"/>
                <a:gd name="T70" fmla="*/ 58 w 1112"/>
                <a:gd name="T71" fmla="*/ 804 h 1110"/>
                <a:gd name="T72" fmla="*/ 43 w 1112"/>
                <a:gd name="T73" fmla="*/ 740 h 1110"/>
                <a:gd name="T74" fmla="*/ 10 w 1112"/>
                <a:gd name="T75" fmla="*/ 627 h 1110"/>
                <a:gd name="T76" fmla="*/ 0 w 1112"/>
                <a:gd name="T77" fmla="*/ 563 h 1110"/>
                <a:gd name="T78" fmla="*/ 10 w 1112"/>
                <a:gd name="T79" fmla="*/ 551 h 1110"/>
                <a:gd name="T80" fmla="*/ 20 w 1112"/>
                <a:gd name="T81" fmla="*/ 435 h 1110"/>
                <a:gd name="T82" fmla="*/ 31 w 1112"/>
                <a:gd name="T83" fmla="*/ 373 h 1110"/>
                <a:gd name="T84" fmla="*/ 43 w 1112"/>
                <a:gd name="T85" fmla="*/ 365 h 1110"/>
                <a:gd name="T86" fmla="*/ 91 w 1112"/>
                <a:gd name="T87" fmla="*/ 258 h 1110"/>
                <a:gd name="T88" fmla="*/ 124 w 1112"/>
                <a:gd name="T89" fmla="*/ 204 h 1110"/>
                <a:gd name="T90" fmla="*/ 140 w 1112"/>
                <a:gd name="T91" fmla="*/ 202 h 1110"/>
                <a:gd name="T92" fmla="*/ 221 w 1112"/>
                <a:gd name="T93" fmla="*/ 118 h 1110"/>
                <a:gd name="T94" fmla="*/ 272 w 1112"/>
                <a:gd name="T95" fmla="*/ 78 h 1110"/>
                <a:gd name="T96" fmla="*/ 285 w 1112"/>
                <a:gd name="T97" fmla="*/ 80 h 1110"/>
                <a:gd name="T98" fmla="*/ 390 w 1112"/>
                <a:gd name="T99" fmla="*/ 29 h 1110"/>
                <a:gd name="T100" fmla="*/ 450 w 1112"/>
                <a:gd name="T101" fmla="*/ 8 h 1110"/>
                <a:gd name="T102" fmla="*/ 464 w 1112"/>
                <a:gd name="T103" fmla="*/ 15 h 1110"/>
                <a:gd name="T104" fmla="*/ 580 w 1112"/>
                <a:gd name="T105" fmla="*/ 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0">
                  <a:moveTo>
                    <a:pt x="590" y="0"/>
                  </a:moveTo>
                  <a:lnTo>
                    <a:pt x="644" y="6"/>
                  </a:lnTo>
                  <a:lnTo>
                    <a:pt x="648" y="6"/>
                  </a:lnTo>
                  <a:lnTo>
                    <a:pt x="650" y="10"/>
                  </a:lnTo>
                  <a:lnTo>
                    <a:pt x="652" y="14"/>
                  </a:lnTo>
                  <a:lnTo>
                    <a:pt x="654" y="17"/>
                  </a:lnTo>
                  <a:lnTo>
                    <a:pt x="662" y="111"/>
                  </a:lnTo>
                  <a:lnTo>
                    <a:pt x="705" y="124"/>
                  </a:lnTo>
                  <a:lnTo>
                    <a:pt x="763" y="48"/>
                  </a:lnTo>
                  <a:lnTo>
                    <a:pt x="767" y="45"/>
                  </a:lnTo>
                  <a:lnTo>
                    <a:pt x="772" y="43"/>
                  </a:lnTo>
                  <a:lnTo>
                    <a:pt x="776" y="45"/>
                  </a:lnTo>
                  <a:lnTo>
                    <a:pt x="827" y="68"/>
                  </a:lnTo>
                  <a:lnTo>
                    <a:pt x="831" y="72"/>
                  </a:lnTo>
                  <a:lnTo>
                    <a:pt x="831" y="74"/>
                  </a:lnTo>
                  <a:lnTo>
                    <a:pt x="833" y="78"/>
                  </a:lnTo>
                  <a:lnTo>
                    <a:pt x="831" y="81"/>
                  </a:lnTo>
                  <a:lnTo>
                    <a:pt x="807" y="175"/>
                  </a:lnTo>
                  <a:lnTo>
                    <a:pt x="844" y="200"/>
                  </a:lnTo>
                  <a:lnTo>
                    <a:pt x="924" y="149"/>
                  </a:lnTo>
                  <a:lnTo>
                    <a:pt x="928" y="147"/>
                  </a:lnTo>
                  <a:lnTo>
                    <a:pt x="932" y="147"/>
                  </a:lnTo>
                  <a:lnTo>
                    <a:pt x="935" y="147"/>
                  </a:lnTo>
                  <a:lnTo>
                    <a:pt x="937" y="151"/>
                  </a:lnTo>
                  <a:lnTo>
                    <a:pt x="976" y="190"/>
                  </a:lnTo>
                  <a:lnTo>
                    <a:pt x="978" y="194"/>
                  </a:lnTo>
                  <a:lnTo>
                    <a:pt x="978" y="198"/>
                  </a:lnTo>
                  <a:lnTo>
                    <a:pt x="978" y="202"/>
                  </a:lnTo>
                  <a:lnTo>
                    <a:pt x="976" y="206"/>
                  </a:lnTo>
                  <a:lnTo>
                    <a:pt x="922" y="283"/>
                  </a:lnTo>
                  <a:lnTo>
                    <a:pt x="947" y="320"/>
                  </a:lnTo>
                  <a:lnTo>
                    <a:pt x="1040" y="301"/>
                  </a:lnTo>
                  <a:lnTo>
                    <a:pt x="1044" y="301"/>
                  </a:lnTo>
                  <a:lnTo>
                    <a:pt x="1048" y="301"/>
                  </a:lnTo>
                  <a:lnTo>
                    <a:pt x="1052" y="303"/>
                  </a:lnTo>
                  <a:lnTo>
                    <a:pt x="1054" y="305"/>
                  </a:lnTo>
                  <a:lnTo>
                    <a:pt x="1075" y="357"/>
                  </a:lnTo>
                  <a:lnTo>
                    <a:pt x="1077" y="361"/>
                  </a:lnTo>
                  <a:lnTo>
                    <a:pt x="1075" y="367"/>
                  </a:lnTo>
                  <a:lnTo>
                    <a:pt x="1071" y="371"/>
                  </a:lnTo>
                  <a:lnTo>
                    <a:pt x="994" y="425"/>
                  </a:lnTo>
                  <a:lnTo>
                    <a:pt x="1003" y="468"/>
                  </a:lnTo>
                  <a:lnTo>
                    <a:pt x="1098" y="481"/>
                  </a:lnTo>
                  <a:lnTo>
                    <a:pt x="1102" y="481"/>
                  </a:lnTo>
                  <a:lnTo>
                    <a:pt x="1104" y="483"/>
                  </a:lnTo>
                  <a:lnTo>
                    <a:pt x="1108" y="487"/>
                  </a:lnTo>
                  <a:lnTo>
                    <a:pt x="1108" y="491"/>
                  </a:lnTo>
                  <a:lnTo>
                    <a:pt x="1112" y="545"/>
                  </a:lnTo>
                  <a:lnTo>
                    <a:pt x="1112" y="549"/>
                  </a:lnTo>
                  <a:lnTo>
                    <a:pt x="1110" y="553"/>
                  </a:lnTo>
                  <a:lnTo>
                    <a:pt x="1106" y="555"/>
                  </a:lnTo>
                  <a:lnTo>
                    <a:pt x="1102" y="557"/>
                  </a:lnTo>
                  <a:lnTo>
                    <a:pt x="1011" y="582"/>
                  </a:lnTo>
                  <a:lnTo>
                    <a:pt x="1007" y="627"/>
                  </a:lnTo>
                  <a:lnTo>
                    <a:pt x="1091" y="672"/>
                  </a:lnTo>
                  <a:lnTo>
                    <a:pt x="1093" y="674"/>
                  </a:lnTo>
                  <a:lnTo>
                    <a:pt x="1097" y="675"/>
                  </a:lnTo>
                  <a:lnTo>
                    <a:pt x="1097" y="679"/>
                  </a:lnTo>
                  <a:lnTo>
                    <a:pt x="1097" y="683"/>
                  </a:lnTo>
                  <a:lnTo>
                    <a:pt x="1081" y="738"/>
                  </a:lnTo>
                  <a:lnTo>
                    <a:pt x="1079" y="740"/>
                  </a:lnTo>
                  <a:lnTo>
                    <a:pt x="1077" y="743"/>
                  </a:lnTo>
                  <a:lnTo>
                    <a:pt x="1073" y="743"/>
                  </a:lnTo>
                  <a:lnTo>
                    <a:pt x="1069" y="743"/>
                  </a:lnTo>
                  <a:lnTo>
                    <a:pt x="974" y="736"/>
                  </a:lnTo>
                  <a:lnTo>
                    <a:pt x="955" y="776"/>
                  </a:lnTo>
                  <a:lnTo>
                    <a:pt x="1019" y="846"/>
                  </a:lnTo>
                  <a:lnTo>
                    <a:pt x="1021" y="850"/>
                  </a:lnTo>
                  <a:lnTo>
                    <a:pt x="1023" y="854"/>
                  </a:lnTo>
                  <a:lnTo>
                    <a:pt x="1023" y="858"/>
                  </a:lnTo>
                  <a:lnTo>
                    <a:pt x="1021" y="862"/>
                  </a:lnTo>
                  <a:lnTo>
                    <a:pt x="988" y="907"/>
                  </a:lnTo>
                  <a:lnTo>
                    <a:pt x="984" y="908"/>
                  </a:lnTo>
                  <a:lnTo>
                    <a:pt x="982" y="908"/>
                  </a:lnTo>
                  <a:lnTo>
                    <a:pt x="978" y="908"/>
                  </a:lnTo>
                  <a:lnTo>
                    <a:pt x="972" y="908"/>
                  </a:lnTo>
                  <a:lnTo>
                    <a:pt x="887" y="868"/>
                  </a:lnTo>
                  <a:lnTo>
                    <a:pt x="854" y="899"/>
                  </a:lnTo>
                  <a:lnTo>
                    <a:pt x="891" y="988"/>
                  </a:lnTo>
                  <a:lnTo>
                    <a:pt x="891" y="992"/>
                  </a:lnTo>
                  <a:lnTo>
                    <a:pt x="891" y="996"/>
                  </a:lnTo>
                  <a:lnTo>
                    <a:pt x="891" y="998"/>
                  </a:lnTo>
                  <a:lnTo>
                    <a:pt x="887" y="1002"/>
                  </a:lnTo>
                  <a:lnTo>
                    <a:pt x="842" y="1033"/>
                  </a:lnTo>
                  <a:lnTo>
                    <a:pt x="838" y="1033"/>
                  </a:lnTo>
                  <a:lnTo>
                    <a:pt x="835" y="1033"/>
                  </a:lnTo>
                  <a:lnTo>
                    <a:pt x="831" y="1033"/>
                  </a:lnTo>
                  <a:lnTo>
                    <a:pt x="827" y="1029"/>
                  </a:lnTo>
                  <a:lnTo>
                    <a:pt x="761" y="963"/>
                  </a:lnTo>
                  <a:lnTo>
                    <a:pt x="739" y="973"/>
                  </a:lnTo>
                  <a:lnTo>
                    <a:pt x="718" y="980"/>
                  </a:lnTo>
                  <a:lnTo>
                    <a:pt x="722" y="1075"/>
                  </a:lnTo>
                  <a:lnTo>
                    <a:pt x="722" y="1079"/>
                  </a:lnTo>
                  <a:lnTo>
                    <a:pt x="720" y="1083"/>
                  </a:lnTo>
                  <a:lnTo>
                    <a:pt x="718" y="1087"/>
                  </a:lnTo>
                  <a:lnTo>
                    <a:pt x="714" y="1087"/>
                  </a:lnTo>
                  <a:lnTo>
                    <a:pt x="662" y="1101"/>
                  </a:lnTo>
                  <a:lnTo>
                    <a:pt x="658" y="1101"/>
                  </a:lnTo>
                  <a:lnTo>
                    <a:pt x="654" y="1101"/>
                  </a:lnTo>
                  <a:lnTo>
                    <a:pt x="650" y="1097"/>
                  </a:lnTo>
                  <a:lnTo>
                    <a:pt x="648" y="1093"/>
                  </a:lnTo>
                  <a:lnTo>
                    <a:pt x="608" y="1007"/>
                  </a:lnTo>
                  <a:lnTo>
                    <a:pt x="586" y="1009"/>
                  </a:lnTo>
                  <a:lnTo>
                    <a:pt x="563" y="1011"/>
                  </a:lnTo>
                  <a:lnTo>
                    <a:pt x="534" y="1101"/>
                  </a:lnTo>
                  <a:lnTo>
                    <a:pt x="532" y="1105"/>
                  </a:lnTo>
                  <a:lnTo>
                    <a:pt x="530" y="1108"/>
                  </a:lnTo>
                  <a:lnTo>
                    <a:pt x="526" y="1110"/>
                  </a:lnTo>
                  <a:lnTo>
                    <a:pt x="522" y="1110"/>
                  </a:lnTo>
                  <a:lnTo>
                    <a:pt x="468" y="1105"/>
                  </a:lnTo>
                  <a:lnTo>
                    <a:pt x="464" y="1103"/>
                  </a:lnTo>
                  <a:lnTo>
                    <a:pt x="462" y="1101"/>
                  </a:lnTo>
                  <a:lnTo>
                    <a:pt x="460" y="1097"/>
                  </a:lnTo>
                  <a:lnTo>
                    <a:pt x="458" y="1093"/>
                  </a:lnTo>
                  <a:lnTo>
                    <a:pt x="450" y="998"/>
                  </a:lnTo>
                  <a:lnTo>
                    <a:pt x="408" y="986"/>
                  </a:lnTo>
                  <a:lnTo>
                    <a:pt x="349" y="1060"/>
                  </a:lnTo>
                  <a:lnTo>
                    <a:pt x="346" y="1064"/>
                  </a:lnTo>
                  <a:lnTo>
                    <a:pt x="340" y="1066"/>
                  </a:lnTo>
                  <a:lnTo>
                    <a:pt x="336" y="1066"/>
                  </a:lnTo>
                  <a:lnTo>
                    <a:pt x="285" y="1040"/>
                  </a:lnTo>
                  <a:lnTo>
                    <a:pt x="281" y="1039"/>
                  </a:lnTo>
                  <a:lnTo>
                    <a:pt x="281" y="1035"/>
                  </a:lnTo>
                  <a:lnTo>
                    <a:pt x="280" y="1031"/>
                  </a:lnTo>
                  <a:lnTo>
                    <a:pt x="281" y="1027"/>
                  </a:lnTo>
                  <a:lnTo>
                    <a:pt x="305" y="936"/>
                  </a:lnTo>
                  <a:lnTo>
                    <a:pt x="268" y="908"/>
                  </a:lnTo>
                  <a:lnTo>
                    <a:pt x="188" y="959"/>
                  </a:lnTo>
                  <a:lnTo>
                    <a:pt x="184" y="961"/>
                  </a:lnTo>
                  <a:lnTo>
                    <a:pt x="181" y="961"/>
                  </a:lnTo>
                  <a:lnTo>
                    <a:pt x="177" y="961"/>
                  </a:lnTo>
                  <a:lnTo>
                    <a:pt x="175" y="959"/>
                  </a:lnTo>
                  <a:lnTo>
                    <a:pt x="136" y="918"/>
                  </a:lnTo>
                  <a:lnTo>
                    <a:pt x="134" y="914"/>
                  </a:lnTo>
                  <a:lnTo>
                    <a:pt x="134" y="912"/>
                  </a:lnTo>
                  <a:lnTo>
                    <a:pt x="134" y="908"/>
                  </a:lnTo>
                  <a:lnTo>
                    <a:pt x="136" y="905"/>
                  </a:lnTo>
                  <a:lnTo>
                    <a:pt x="190" y="825"/>
                  </a:lnTo>
                  <a:lnTo>
                    <a:pt x="165" y="788"/>
                  </a:lnTo>
                  <a:lnTo>
                    <a:pt x="72" y="809"/>
                  </a:lnTo>
                  <a:lnTo>
                    <a:pt x="68" y="809"/>
                  </a:lnTo>
                  <a:lnTo>
                    <a:pt x="64" y="808"/>
                  </a:lnTo>
                  <a:lnTo>
                    <a:pt x="60" y="806"/>
                  </a:lnTo>
                  <a:lnTo>
                    <a:pt x="58" y="804"/>
                  </a:lnTo>
                  <a:lnTo>
                    <a:pt x="37" y="753"/>
                  </a:lnTo>
                  <a:lnTo>
                    <a:pt x="35" y="747"/>
                  </a:lnTo>
                  <a:lnTo>
                    <a:pt x="37" y="743"/>
                  </a:lnTo>
                  <a:lnTo>
                    <a:pt x="43" y="740"/>
                  </a:lnTo>
                  <a:lnTo>
                    <a:pt x="118" y="683"/>
                  </a:lnTo>
                  <a:lnTo>
                    <a:pt x="109" y="641"/>
                  </a:lnTo>
                  <a:lnTo>
                    <a:pt x="16" y="627"/>
                  </a:lnTo>
                  <a:lnTo>
                    <a:pt x="10" y="627"/>
                  </a:lnTo>
                  <a:lnTo>
                    <a:pt x="8" y="625"/>
                  </a:lnTo>
                  <a:lnTo>
                    <a:pt x="4" y="621"/>
                  </a:lnTo>
                  <a:lnTo>
                    <a:pt x="4" y="617"/>
                  </a:lnTo>
                  <a:lnTo>
                    <a:pt x="0" y="563"/>
                  </a:lnTo>
                  <a:lnTo>
                    <a:pt x="0" y="559"/>
                  </a:lnTo>
                  <a:lnTo>
                    <a:pt x="2" y="555"/>
                  </a:lnTo>
                  <a:lnTo>
                    <a:pt x="6" y="553"/>
                  </a:lnTo>
                  <a:lnTo>
                    <a:pt x="10" y="551"/>
                  </a:lnTo>
                  <a:lnTo>
                    <a:pt x="101" y="526"/>
                  </a:lnTo>
                  <a:lnTo>
                    <a:pt x="107" y="483"/>
                  </a:lnTo>
                  <a:lnTo>
                    <a:pt x="21" y="439"/>
                  </a:lnTo>
                  <a:lnTo>
                    <a:pt x="20" y="435"/>
                  </a:lnTo>
                  <a:lnTo>
                    <a:pt x="16" y="433"/>
                  </a:lnTo>
                  <a:lnTo>
                    <a:pt x="16" y="429"/>
                  </a:lnTo>
                  <a:lnTo>
                    <a:pt x="16" y="425"/>
                  </a:lnTo>
                  <a:lnTo>
                    <a:pt x="31" y="373"/>
                  </a:lnTo>
                  <a:lnTo>
                    <a:pt x="33" y="369"/>
                  </a:lnTo>
                  <a:lnTo>
                    <a:pt x="35" y="367"/>
                  </a:lnTo>
                  <a:lnTo>
                    <a:pt x="39" y="365"/>
                  </a:lnTo>
                  <a:lnTo>
                    <a:pt x="43" y="365"/>
                  </a:lnTo>
                  <a:lnTo>
                    <a:pt x="138" y="373"/>
                  </a:lnTo>
                  <a:lnTo>
                    <a:pt x="157" y="332"/>
                  </a:lnTo>
                  <a:lnTo>
                    <a:pt x="95" y="262"/>
                  </a:lnTo>
                  <a:lnTo>
                    <a:pt x="91" y="258"/>
                  </a:lnTo>
                  <a:lnTo>
                    <a:pt x="91" y="256"/>
                  </a:lnTo>
                  <a:lnTo>
                    <a:pt x="91" y="252"/>
                  </a:lnTo>
                  <a:lnTo>
                    <a:pt x="93" y="248"/>
                  </a:lnTo>
                  <a:lnTo>
                    <a:pt x="124" y="204"/>
                  </a:lnTo>
                  <a:lnTo>
                    <a:pt x="128" y="200"/>
                  </a:lnTo>
                  <a:lnTo>
                    <a:pt x="132" y="200"/>
                  </a:lnTo>
                  <a:lnTo>
                    <a:pt x="136" y="200"/>
                  </a:lnTo>
                  <a:lnTo>
                    <a:pt x="140" y="202"/>
                  </a:lnTo>
                  <a:lnTo>
                    <a:pt x="225" y="241"/>
                  </a:lnTo>
                  <a:lnTo>
                    <a:pt x="258" y="210"/>
                  </a:lnTo>
                  <a:lnTo>
                    <a:pt x="223" y="122"/>
                  </a:lnTo>
                  <a:lnTo>
                    <a:pt x="221" y="118"/>
                  </a:lnTo>
                  <a:lnTo>
                    <a:pt x="221" y="114"/>
                  </a:lnTo>
                  <a:lnTo>
                    <a:pt x="223" y="111"/>
                  </a:lnTo>
                  <a:lnTo>
                    <a:pt x="225" y="109"/>
                  </a:lnTo>
                  <a:lnTo>
                    <a:pt x="272" y="78"/>
                  </a:lnTo>
                  <a:lnTo>
                    <a:pt x="276" y="76"/>
                  </a:lnTo>
                  <a:lnTo>
                    <a:pt x="280" y="76"/>
                  </a:lnTo>
                  <a:lnTo>
                    <a:pt x="281" y="78"/>
                  </a:lnTo>
                  <a:lnTo>
                    <a:pt x="285" y="80"/>
                  </a:lnTo>
                  <a:lnTo>
                    <a:pt x="353" y="146"/>
                  </a:lnTo>
                  <a:lnTo>
                    <a:pt x="394" y="128"/>
                  </a:lnTo>
                  <a:lnTo>
                    <a:pt x="390" y="33"/>
                  </a:lnTo>
                  <a:lnTo>
                    <a:pt x="390" y="29"/>
                  </a:lnTo>
                  <a:lnTo>
                    <a:pt x="392" y="25"/>
                  </a:lnTo>
                  <a:lnTo>
                    <a:pt x="394" y="23"/>
                  </a:lnTo>
                  <a:lnTo>
                    <a:pt x="398" y="21"/>
                  </a:lnTo>
                  <a:lnTo>
                    <a:pt x="450" y="8"/>
                  </a:lnTo>
                  <a:lnTo>
                    <a:pt x="454" y="8"/>
                  </a:lnTo>
                  <a:lnTo>
                    <a:pt x="458" y="10"/>
                  </a:lnTo>
                  <a:lnTo>
                    <a:pt x="462" y="12"/>
                  </a:lnTo>
                  <a:lnTo>
                    <a:pt x="464" y="15"/>
                  </a:lnTo>
                  <a:lnTo>
                    <a:pt x="505" y="101"/>
                  </a:lnTo>
                  <a:lnTo>
                    <a:pt x="549" y="99"/>
                  </a:lnTo>
                  <a:lnTo>
                    <a:pt x="578" y="8"/>
                  </a:lnTo>
                  <a:lnTo>
                    <a:pt x="580" y="4"/>
                  </a:lnTo>
                  <a:lnTo>
                    <a:pt x="582" y="2"/>
                  </a:lnTo>
                  <a:lnTo>
                    <a:pt x="586" y="0"/>
                  </a:lnTo>
                  <a:lnTo>
                    <a:pt x="59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3" name="Freeform 32"/>
            <p:cNvSpPr/>
            <p:nvPr/>
          </p:nvSpPr>
          <p:spPr bwMode="auto">
            <a:xfrm>
              <a:off x="7092950" y="2120900"/>
              <a:ext cx="587375" cy="587375"/>
            </a:xfrm>
            <a:custGeom>
              <a:avLst/>
              <a:gdLst>
                <a:gd name="T0" fmla="*/ 342 w 740"/>
                <a:gd name="T1" fmla="*/ 0 h 742"/>
                <a:gd name="T2" fmla="*/ 400 w 740"/>
                <a:gd name="T3" fmla="*/ 0 h 742"/>
                <a:gd name="T4" fmla="*/ 458 w 740"/>
                <a:gd name="T5" fmla="*/ 10 h 742"/>
                <a:gd name="T6" fmla="*/ 513 w 740"/>
                <a:gd name="T7" fmla="*/ 28 h 742"/>
                <a:gd name="T8" fmla="*/ 563 w 740"/>
                <a:gd name="T9" fmla="*/ 53 h 742"/>
                <a:gd name="T10" fmla="*/ 610 w 740"/>
                <a:gd name="T11" fmla="*/ 86 h 742"/>
                <a:gd name="T12" fmla="*/ 650 w 740"/>
                <a:gd name="T13" fmla="*/ 127 h 742"/>
                <a:gd name="T14" fmla="*/ 685 w 740"/>
                <a:gd name="T15" fmla="*/ 173 h 742"/>
                <a:gd name="T16" fmla="*/ 713 w 740"/>
                <a:gd name="T17" fmla="*/ 226 h 742"/>
                <a:gd name="T18" fmla="*/ 730 w 740"/>
                <a:gd name="T19" fmla="*/ 282 h 742"/>
                <a:gd name="T20" fmla="*/ 740 w 740"/>
                <a:gd name="T21" fmla="*/ 342 h 742"/>
                <a:gd name="T22" fmla="*/ 740 w 740"/>
                <a:gd name="T23" fmla="*/ 400 h 742"/>
                <a:gd name="T24" fmla="*/ 732 w 740"/>
                <a:gd name="T25" fmla="*/ 458 h 742"/>
                <a:gd name="T26" fmla="*/ 713 w 740"/>
                <a:gd name="T27" fmla="*/ 513 h 742"/>
                <a:gd name="T28" fmla="*/ 687 w 740"/>
                <a:gd name="T29" fmla="*/ 563 h 742"/>
                <a:gd name="T30" fmla="*/ 654 w 740"/>
                <a:gd name="T31" fmla="*/ 610 h 742"/>
                <a:gd name="T32" fmla="*/ 614 w 740"/>
                <a:gd name="T33" fmla="*/ 651 h 742"/>
                <a:gd name="T34" fmla="*/ 567 w 740"/>
                <a:gd name="T35" fmla="*/ 686 h 742"/>
                <a:gd name="T36" fmla="*/ 515 w 740"/>
                <a:gd name="T37" fmla="*/ 713 h 742"/>
                <a:gd name="T38" fmla="*/ 458 w 740"/>
                <a:gd name="T39" fmla="*/ 732 h 742"/>
                <a:gd name="T40" fmla="*/ 398 w 740"/>
                <a:gd name="T41" fmla="*/ 742 h 742"/>
                <a:gd name="T42" fmla="*/ 340 w 740"/>
                <a:gd name="T43" fmla="*/ 742 h 742"/>
                <a:gd name="T44" fmla="*/ 282 w 740"/>
                <a:gd name="T45" fmla="*/ 732 h 742"/>
                <a:gd name="T46" fmla="*/ 227 w 740"/>
                <a:gd name="T47" fmla="*/ 715 h 742"/>
                <a:gd name="T48" fmla="*/ 177 w 740"/>
                <a:gd name="T49" fmla="*/ 688 h 742"/>
                <a:gd name="T50" fmla="*/ 130 w 740"/>
                <a:gd name="T51" fmla="*/ 655 h 742"/>
                <a:gd name="T52" fmla="*/ 90 w 740"/>
                <a:gd name="T53" fmla="*/ 616 h 742"/>
                <a:gd name="T54" fmla="*/ 55 w 740"/>
                <a:gd name="T55" fmla="*/ 569 h 742"/>
                <a:gd name="T56" fmla="*/ 28 w 740"/>
                <a:gd name="T57" fmla="*/ 517 h 742"/>
                <a:gd name="T58" fmla="*/ 10 w 740"/>
                <a:gd name="T59" fmla="*/ 458 h 742"/>
                <a:gd name="T60" fmla="*/ 0 w 740"/>
                <a:gd name="T61" fmla="*/ 398 h 742"/>
                <a:gd name="T62" fmla="*/ 0 w 740"/>
                <a:gd name="T63" fmla="*/ 340 h 742"/>
                <a:gd name="T64" fmla="*/ 8 w 740"/>
                <a:gd name="T65" fmla="*/ 284 h 742"/>
                <a:gd name="T66" fmla="*/ 28 w 740"/>
                <a:gd name="T67" fmla="*/ 229 h 742"/>
                <a:gd name="T68" fmla="*/ 53 w 740"/>
                <a:gd name="T69" fmla="*/ 177 h 742"/>
                <a:gd name="T70" fmla="*/ 86 w 740"/>
                <a:gd name="T71" fmla="*/ 130 h 742"/>
                <a:gd name="T72" fmla="*/ 127 w 740"/>
                <a:gd name="T73" fmla="*/ 90 h 742"/>
                <a:gd name="T74" fmla="*/ 173 w 740"/>
                <a:gd name="T75" fmla="*/ 57 h 742"/>
                <a:gd name="T76" fmla="*/ 226 w 740"/>
                <a:gd name="T77" fmla="*/ 29 h 742"/>
                <a:gd name="T78" fmla="*/ 282 w 740"/>
                <a:gd name="T79" fmla="*/ 10 h 742"/>
                <a:gd name="T80" fmla="*/ 342 w 740"/>
                <a:gd name="T8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0" h="742">
                  <a:moveTo>
                    <a:pt x="342" y="0"/>
                  </a:moveTo>
                  <a:lnTo>
                    <a:pt x="400" y="0"/>
                  </a:lnTo>
                  <a:lnTo>
                    <a:pt x="458" y="10"/>
                  </a:lnTo>
                  <a:lnTo>
                    <a:pt x="513" y="28"/>
                  </a:lnTo>
                  <a:lnTo>
                    <a:pt x="563" y="53"/>
                  </a:lnTo>
                  <a:lnTo>
                    <a:pt x="610" y="86"/>
                  </a:lnTo>
                  <a:lnTo>
                    <a:pt x="650" y="127"/>
                  </a:lnTo>
                  <a:lnTo>
                    <a:pt x="685" y="173"/>
                  </a:lnTo>
                  <a:lnTo>
                    <a:pt x="713" y="226"/>
                  </a:lnTo>
                  <a:lnTo>
                    <a:pt x="730" y="282"/>
                  </a:lnTo>
                  <a:lnTo>
                    <a:pt x="740" y="342"/>
                  </a:lnTo>
                  <a:lnTo>
                    <a:pt x="740" y="400"/>
                  </a:lnTo>
                  <a:lnTo>
                    <a:pt x="732" y="458"/>
                  </a:lnTo>
                  <a:lnTo>
                    <a:pt x="713" y="513"/>
                  </a:lnTo>
                  <a:lnTo>
                    <a:pt x="687" y="563"/>
                  </a:lnTo>
                  <a:lnTo>
                    <a:pt x="654" y="610"/>
                  </a:lnTo>
                  <a:lnTo>
                    <a:pt x="614" y="651"/>
                  </a:lnTo>
                  <a:lnTo>
                    <a:pt x="567" y="686"/>
                  </a:lnTo>
                  <a:lnTo>
                    <a:pt x="515" y="713"/>
                  </a:lnTo>
                  <a:lnTo>
                    <a:pt x="458" y="732"/>
                  </a:lnTo>
                  <a:lnTo>
                    <a:pt x="398" y="742"/>
                  </a:lnTo>
                  <a:lnTo>
                    <a:pt x="340" y="742"/>
                  </a:lnTo>
                  <a:lnTo>
                    <a:pt x="282" y="732"/>
                  </a:lnTo>
                  <a:lnTo>
                    <a:pt x="227" y="715"/>
                  </a:lnTo>
                  <a:lnTo>
                    <a:pt x="177" y="688"/>
                  </a:lnTo>
                  <a:lnTo>
                    <a:pt x="130" y="655"/>
                  </a:lnTo>
                  <a:lnTo>
                    <a:pt x="90" y="616"/>
                  </a:lnTo>
                  <a:lnTo>
                    <a:pt x="55" y="569"/>
                  </a:lnTo>
                  <a:lnTo>
                    <a:pt x="28" y="517"/>
                  </a:lnTo>
                  <a:lnTo>
                    <a:pt x="10" y="458"/>
                  </a:lnTo>
                  <a:lnTo>
                    <a:pt x="0" y="398"/>
                  </a:lnTo>
                  <a:lnTo>
                    <a:pt x="0" y="340"/>
                  </a:lnTo>
                  <a:lnTo>
                    <a:pt x="8" y="284"/>
                  </a:lnTo>
                  <a:lnTo>
                    <a:pt x="28" y="229"/>
                  </a:lnTo>
                  <a:lnTo>
                    <a:pt x="53" y="177"/>
                  </a:lnTo>
                  <a:lnTo>
                    <a:pt x="86" y="130"/>
                  </a:lnTo>
                  <a:lnTo>
                    <a:pt x="127" y="90"/>
                  </a:lnTo>
                  <a:lnTo>
                    <a:pt x="173" y="57"/>
                  </a:lnTo>
                  <a:lnTo>
                    <a:pt x="226" y="29"/>
                  </a:lnTo>
                  <a:lnTo>
                    <a:pt x="282" y="10"/>
                  </a:lnTo>
                  <a:lnTo>
                    <a:pt x="342"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4" name="Freeform 33"/>
            <p:cNvSpPr/>
            <p:nvPr/>
          </p:nvSpPr>
          <p:spPr bwMode="auto">
            <a:xfrm>
              <a:off x="7126288" y="2154238"/>
              <a:ext cx="520700" cy="520700"/>
            </a:xfrm>
            <a:custGeom>
              <a:avLst/>
              <a:gdLst>
                <a:gd name="T0" fmla="*/ 353 w 656"/>
                <a:gd name="T1" fmla="*/ 0 h 656"/>
                <a:gd name="T2" fmla="*/ 404 w 656"/>
                <a:gd name="T3" fmla="*/ 8 h 656"/>
                <a:gd name="T4" fmla="*/ 452 w 656"/>
                <a:gd name="T5" fmla="*/ 23 h 656"/>
                <a:gd name="T6" fmla="*/ 499 w 656"/>
                <a:gd name="T7" fmla="*/ 45 h 656"/>
                <a:gd name="T8" fmla="*/ 540 w 656"/>
                <a:gd name="T9" fmla="*/ 76 h 656"/>
                <a:gd name="T10" fmla="*/ 577 w 656"/>
                <a:gd name="T11" fmla="*/ 111 h 656"/>
                <a:gd name="T12" fmla="*/ 608 w 656"/>
                <a:gd name="T13" fmla="*/ 151 h 656"/>
                <a:gd name="T14" fmla="*/ 631 w 656"/>
                <a:gd name="T15" fmla="*/ 198 h 656"/>
                <a:gd name="T16" fmla="*/ 648 w 656"/>
                <a:gd name="T17" fmla="*/ 250 h 656"/>
                <a:gd name="T18" fmla="*/ 656 w 656"/>
                <a:gd name="T19" fmla="*/ 301 h 656"/>
                <a:gd name="T20" fmla="*/ 656 w 656"/>
                <a:gd name="T21" fmla="*/ 353 h 656"/>
                <a:gd name="T22" fmla="*/ 648 w 656"/>
                <a:gd name="T23" fmla="*/ 402 h 656"/>
                <a:gd name="T24" fmla="*/ 631 w 656"/>
                <a:gd name="T25" fmla="*/ 450 h 656"/>
                <a:gd name="T26" fmla="*/ 609 w 656"/>
                <a:gd name="T27" fmla="*/ 497 h 656"/>
                <a:gd name="T28" fmla="*/ 580 w 656"/>
                <a:gd name="T29" fmla="*/ 538 h 656"/>
                <a:gd name="T30" fmla="*/ 544 w 656"/>
                <a:gd name="T31" fmla="*/ 575 h 656"/>
                <a:gd name="T32" fmla="*/ 503 w 656"/>
                <a:gd name="T33" fmla="*/ 606 h 656"/>
                <a:gd name="T34" fmla="*/ 458 w 656"/>
                <a:gd name="T35" fmla="*/ 631 h 656"/>
                <a:gd name="T36" fmla="*/ 406 w 656"/>
                <a:gd name="T37" fmla="*/ 647 h 656"/>
                <a:gd name="T38" fmla="*/ 348 w 656"/>
                <a:gd name="T39" fmla="*/ 656 h 656"/>
                <a:gd name="T40" fmla="*/ 291 w 656"/>
                <a:gd name="T41" fmla="*/ 654 h 656"/>
                <a:gd name="T42" fmla="*/ 235 w 656"/>
                <a:gd name="T43" fmla="*/ 643 h 656"/>
                <a:gd name="T44" fmla="*/ 183 w 656"/>
                <a:gd name="T45" fmla="*/ 623 h 656"/>
                <a:gd name="T46" fmla="*/ 134 w 656"/>
                <a:gd name="T47" fmla="*/ 594 h 656"/>
                <a:gd name="T48" fmla="*/ 93 w 656"/>
                <a:gd name="T49" fmla="*/ 557 h 656"/>
                <a:gd name="T50" fmla="*/ 56 w 656"/>
                <a:gd name="T51" fmla="*/ 513 h 656"/>
                <a:gd name="T52" fmla="*/ 29 w 656"/>
                <a:gd name="T53" fmla="*/ 462 h 656"/>
                <a:gd name="T54" fmla="*/ 10 w 656"/>
                <a:gd name="T55" fmla="*/ 406 h 656"/>
                <a:gd name="T56" fmla="*/ 0 w 656"/>
                <a:gd name="T57" fmla="*/ 348 h 656"/>
                <a:gd name="T58" fmla="*/ 2 w 656"/>
                <a:gd name="T59" fmla="*/ 289 h 656"/>
                <a:gd name="T60" fmla="*/ 14 w 656"/>
                <a:gd name="T61" fmla="*/ 235 h 656"/>
                <a:gd name="T62" fmla="*/ 33 w 656"/>
                <a:gd name="T63" fmla="*/ 183 h 656"/>
                <a:gd name="T64" fmla="*/ 62 w 656"/>
                <a:gd name="T65" fmla="*/ 136 h 656"/>
                <a:gd name="T66" fmla="*/ 99 w 656"/>
                <a:gd name="T67" fmla="*/ 93 h 656"/>
                <a:gd name="T68" fmla="*/ 142 w 656"/>
                <a:gd name="T69" fmla="*/ 56 h 656"/>
                <a:gd name="T70" fmla="*/ 192 w 656"/>
                <a:gd name="T71" fmla="*/ 29 h 656"/>
                <a:gd name="T72" fmla="*/ 249 w 656"/>
                <a:gd name="T73" fmla="*/ 10 h 656"/>
                <a:gd name="T74" fmla="*/ 301 w 656"/>
                <a:gd name="T75" fmla="*/ 0 h 656"/>
                <a:gd name="T76" fmla="*/ 353 w 656"/>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6" h="656">
                  <a:moveTo>
                    <a:pt x="353" y="0"/>
                  </a:moveTo>
                  <a:lnTo>
                    <a:pt x="404" y="8"/>
                  </a:lnTo>
                  <a:lnTo>
                    <a:pt x="452" y="23"/>
                  </a:lnTo>
                  <a:lnTo>
                    <a:pt x="499" y="45"/>
                  </a:lnTo>
                  <a:lnTo>
                    <a:pt x="540" y="76"/>
                  </a:lnTo>
                  <a:lnTo>
                    <a:pt x="577" y="111"/>
                  </a:lnTo>
                  <a:lnTo>
                    <a:pt x="608" y="151"/>
                  </a:lnTo>
                  <a:lnTo>
                    <a:pt x="631" y="198"/>
                  </a:lnTo>
                  <a:lnTo>
                    <a:pt x="648" y="250"/>
                  </a:lnTo>
                  <a:lnTo>
                    <a:pt x="656" y="301"/>
                  </a:lnTo>
                  <a:lnTo>
                    <a:pt x="656" y="353"/>
                  </a:lnTo>
                  <a:lnTo>
                    <a:pt x="648" y="402"/>
                  </a:lnTo>
                  <a:lnTo>
                    <a:pt x="631" y="450"/>
                  </a:lnTo>
                  <a:lnTo>
                    <a:pt x="609" y="497"/>
                  </a:lnTo>
                  <a:lnTo>
                    <a:pt x="580" y="538"/>
                  </a:lnTo>
                  <a:lnTo>
                    <a:pt x="544" y="575"/>
                  </a:lnTo>
                  <a:lnTo>
                    <a:pt x="503" y="606"/>
                  </a:lnTo>
                  <a:lnTo>
                    <a:pt x="458" y="631"/>
                  </a:lnTo>
                  <a:lnTo>
                    <a:pt x="406" y="647"/>
                  </a:lnTo>
                  <a:lnTo>
                    <a:pt x="348" y="656"/>
                  </a:lnTo>
                  <a:lnTo>
                    <a:pt x="291" y="654"/>
                  </a:lnTo>
                  <a:lnTo>
                    <a:pt x="235" y="643"/>
                  </a:lnTo>
                  <a:lnTo>
                    <a:pt x="183" y="623"/>
                  </a:lnTo>
                  <a:lnTo>
                    <a:pt x="134" y="594"/>
                  </a:lnTo>
                  <a:lnTo>
                    <a:pt x="93" y="557"/>
                  </a:lnTo>
                  <a:lnTo>
                    <a:pt x="56" y="513"/>
                  </a:lnTo>
                  <a:lnTo>
                    <a:pt x="29" y="462"/>
                  </a:lnTo>
                  <a:lnTo>
                    <a:pt x="10" y="406"/>
                  </a:lnTo>
                  <a:lnTo>
                    <a:pt x="0" y="348"/>
                  </a:lnTo>
                  <a:lnTo>
                    <a:pt x="2" y="289"/>
                  </a:lnTo>
                  <a:lnTo>
                    <a:pt x="14" y="235"/>
                  </a:lnTo>
                  <a:lnTo>
                    <a:pt x="33" y="183"/>
                  </a:lnTo>
                  <a:lnTo>
                    <a:pt x="62" y="136"/>
                  </a:lnTo>
                  <a:lnTo>
                    <a:pt x="99" y="93"/>
                  </a:lnTo>
                  <a:lnTo>
                    <a:pt x="142" y="56"/>
                  </a:lnTo>
                  <a:lnTo>
                    <a:pt x="192" y="29"/>
                  </a:lnTo>
                  <a:lnTo>
                    <a:pt x="249" y="10"/>
                  </a:lnTo>
                  <a:lnTo>
                    <a:pt x="301" y="0"/>
                  </a:lnTo>
                  <a:lnTo>
                    <a:pt x="353"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grpSp>
        <p:nvGrpSpPr>
          <p:cNvPr id="4" name="组合 3"/>
          <p:cNvGrpSpPr/>
          <p:nvPr/>
        </p:nvGrpSpPr>
        <p:grpSpPr>
          <a:xfrm>
            <a:off x="6079445" y="3322132"/>
            <a:ext cx="1342625" cy="2072640"/>
            <a:chOff x="6411913" y="3503613"/>
            <a:chExt cx="1416050" cy="2185987"/>
          </a:xfrm>
          <a:solidFill>
            <a:srgbClr val="C00000"/>
          </a:solidFill>
        </p:grpSpPr>
        <p:sp>
          <p:nvSpPr>
            <p:cNvPr id="7" name="Freeform 6"/>
            <p:cNvSpPr/>
            <p:nvPr/>
          </p:nvSpPr>
          <p:spPr bwMode="auto">
            <a:xfrm>
              <a:off x="6411913" y="3503613"/>
              <a:ext cx="1354138" cy="1122363"/>
            </a:xfrm>
            <a:custGeom>
              <a:avLst/>
              <a:gdLst>
                <a:gd name="T0" fmla="*/ 0 w 1705"/>
                <a:gd name="T1" fmla="*/ 0 h 1413"/>
                <a:gd name="T2" fmla="*/ 1071 w 1705"/>
                <a:gd name="T3" fmla="*/ 871 h 1413"/>
                <a:gd name="T4" fmla="*/ 1705 w 1705"/>
                <a:gd name="T5" fmla="*/ 1389 h 1413"/>
                <a:gd name="T6" fmla="*/ 634 w 1705"/>
                <a:gd name="T7" fmla="*/ 1413 h 1413"/>
                <a:gd name="T8" fmla="*/ 0 w 1705"/>
                <a:gd name="T9" fmla="*/ 896 h 1413"/>
                <a:gd name="T10" fmla="*/ 0 w 1705"/>
                <a:gd name="T11" fmla="*/ 0 h 1413"/>
              </a:gdLst>
              <a:ahLst/>
              <a:cxnLst>
                <a:cxn ang="0">
                  <a:pos x="T0" y="T1"/>
                </a:cxn>
                <a:cxn ang="0">
                  <a:pos x="T2" y="T3"/>
                </a:cxn>
                <a:cxn ang="0">
                  <a:pos x="T4" y="T5"/>
                </a:cxn>
                <a:cxn ang="0">
                  <a:pos x="T6" y="T7"/>
                </a:cxn>
                <a:cxn ang="0">
                  <a:pos x="T8" y="T9"/>
                </a:cxn>
                <a:cxn ang="0">
                  <a:pos x="T10" y="T11"/>
                </a:cxn>
              </a:cxnLst>
              <a:rect l="0" t="0" r="r" b="b"/>
              <a:pathLst>
                <a:path w="1705" h="1413">
                  <a:moveTo>
                    <a:pt x="0" y="0"/>
                  </a:moveTo>
                  <a:lnTo>
                    <a:pt x="1071" y="871"/>
                  </a:lnTo>
                  <a:lnTo>
                    <a:pt x="1705" y="1389"/>
                  </a:lnTo>
                  <a:lnTo>
                    <a:pt x="634" y="1413"/>
                  </a:lnTo>
                  <a:lnTo>
                    <a:pt x="0" y="896"/>
                  </a:lnTo>
                  <a:lnTo>
                    <a:pt x="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8" name="Freeform 7"/>
            <p:cNvSpPr/>
            <p:nvPr/>
          </p:nvSpPr>
          <p:spPr bwMode="auto">
            <a:xfrm>
              <a:off x="6411913" y="4568825"/>
              <a:ext cx="1354138" cy="1120775"/>
            </a:xfrm>
            <a:custGeom>
              <a:avLst/>
              <a:gdLst>
                <a:gd name="T0" fmla="*/ 634 w 1705"/>
                <a:gd name="T1" fmla="*/ 0 h 1411"/>
                <a:gd name="T2" fmla="*/ 1705 w 1705"/>
                <a:gd name="T3" fmla="*/ 48 h 1411"/>
                <a:gd name="T4" fmla="*/ 1071 w 1705"/>
                <a:gd name="T5" fmla="*/ 542 h 1411"/>
                <a:gd name="T6" fmla="*/ 0 w 1705"/>
                <a:gd name="T7" fmla="*/ 1411 h 1411"/>
                <a:gd name="T8" fmla="*/ 0 w 1705"/>
                <a:gd name="T9" fmla="*/ 514 h 1411"/>
                <a:gd name="T10" fmla="*/ 634 w 1705"/>
                <a:gd name="T11" fmla="*/ 0 h 1411"/>
              </a:gdLst>
              <a:ahLst/>
              <a:cxnLst>
                <a:cxn ang="0">
                  <a:pos x="T0" y="T1"/>
                </a:cxn>
                <a:cxn ang="0">
                  <a:pos x="T2" y="T3"/>
                </a:cxn>
                <a:cxn ang="0">
                  <a:pos x="T4" y="T5"/>
                </a:cxn>
                <a:cxn ang="0">
                  <a:pos x="T6" y="T7"/>
                </a:cxn>
                <a:cxn ang="0">
                  <a:pos x="T8" y="T9"/>
                </a:cxn>
                <a:cxn ang="0">
                  <a:pos x="T10" y="T11"/>
                </a:cxn>
              </a:cxnLst>
              <a:rect l="0" t="0" r="r" b="b"/>
              <a:pathLst>
                <a:path w="1705" h="1411">
                  <a:moveTo>
                    <a:pt x="634" y="0"/>
                  </a:moveTo>
                  <a:lnTo>
                    <a:pt x="1705" y="48"/>
                  </a:lnTo>
                  <a:lnTo>
                    <a:pt x="1071" y="542"/>
                  </a:lnTo>
                  <a:lnTo>
                    <a:pt x="0" y="1411"/>
                  </a:lnTo>
                  <a:lnTo>
                    <a:pt x="0" y="514"/>
                  </a:lnTo>
                  <a:lnTo>
                    <a:pt x="63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9" name="Freeform 8"/>
            <p:cNvSpPr>
              <a:spLocks noEditPoints="1"/>
            </p:cNvSpPr>
            <p:nvPr/>
          </p:nvSpPr>
          <p:spPr bwMode="auto">
            <a:xfrm>
              <a:off x="6727825" y="4894263"/>
              <a:ext cx="214313" cy="214313"/>
            </a:xfrm>
            <a:custGeom>
              <a:avLst/>
              <a:gdLst>
                <a:gd name="T0" fmla="*/ 185 w 270"/>
                <a:gd name="T1" fmla="*/ 186 h 269"/>
                <a:gd name="T2" fmla="*/ 78 w 270"/>
                <a:gd name="T3" fmla="*/ 147 h 269"/>
                <a:gd name="T4" fmla="*/ 123 w 270"/>
                <a:gd name="T5" fmla="*/ 147 h 269"/>
                <a:gd name="T6" fmla="*/ 22 w 270"/>
                <a:gd name="T7" fmla="*/ 166 h 269"/>
                <a:gd name="T8" fmla="*/ 61 w 270"/>
                <a:gd name="T9" fmla="*/ 147 h 269"/>
                <a:gd name="T10" fmla="*/ 26 w 270"/>
                <a:gd name="T11" fmla="*/ 93 h 269"/>
                <a:gd name="T12" fmla="*/ 22 w 270"/>
                <a:gd name="T13" fmla="*/ 108 h 269"/>
                <a:gd name="T14" fmla="*/ 18 w 270"/>
                <a:gd name="T15" fmla="*/ 122 h 269"/>
                <a:gd name="T16" fmla="*/ 2 w 270"/>
                <a:gd name="T17" fmla="*/ 106 h 269"/>
                <a:gd name="T18" fmla="*/ 243 w 270"/>
                <a:gd name="T19" fmla="*/ 93 h 269"/>
                <a:gd name="T20" fmla="*/ 266 w 270"/>
                <a:gd name="T21" fmla="*/ 102 h 269"/>
                <a:gd name="T22" fmla="*/ 270 w 270"/>
                <a:gd name="T23" fmla="*/ 124 h 269"/>
                <a:gd name="T24" fmla="*/ 247 w 270"/>
                <a:gd name="T25" fmla="*/ 104 h 269"/>
                <a:gd name="T26" fmla="*/ 146 w 270"/>
                <a:gd name="T27" fmla="*/ 85 h 269"/>
                <a:gd name="T28" fmla="*/ 191 w 270"/>
                <a:gd name="T29" fmla="*/ 106 h 269"/>
                <a:gd name="T30" fmla="*/ 84 w 270"/>
                <a:gd name="T31" fmla="*/ 85 h 269"/>
                <a:gd name="T32" fmla="*/ 123 w 270"/>
                <a:gd name="T33" fmla="*/ 132 h 269"/>
                <a:gd name="T34" fmla="*/ 231 w 270"/>
                <a:gd name="T35" fmla="*/ 69 h 269"/>
                <a:gd name="T36" fmla="*/ 241 w 270"/>
                <a:gd name="T37" fmla="*/ 85 h 269"/>
                <a:gd name="T38" fmla="*/ 187 w 270"/>
                <a:gd name="T39" fmla="*/ 27 h 269"/>
                <a:gd name="T40" fmla="*/ 239 w 270"/>
                <a:gd name="T41" fmla="*/ 50 h 269"/>
                <a:gd name="T42" fmla="*/ 214 w 270"/>
                <a:gd name="T43" fmla="*/ 48 h 269"/>
                <a:gd name="T44" fmla="*/ 55 w 270"/>
                <a:gd name="T45" fmla="*/ 27 h 269"/>
                <a:gd name="T46" fmla="*/ 61 w 270"/>
                <a:gd name="T47" fmla="*/ 44 h 269"/>
                <a:gd name="T48" fmla="*/ 20 w 270"/>
                <a:gd name="T49" fmla="*/ 62 h 269"/>
                <a:gd name="T50" fmla="*/ 55 w 270"/>
                <a:gd name="T51" fmla="*/ 27 h 269"/>
                <a:gd name="T52" fmla="*/ 179 w 270"/>
                <a:gd name="T53" fmla="*/ 40 h 269"/>
                <a:gd name="T54" fmla="*/ 210 w 270"/>
                <a:gd name="T55" fmla="*/ 133 h 269"/>
                <a:gd name="T56" fmla="*/ 179 w 270"/>
                <a:gd name="T57" fmla="*/ 229 h 269"/>
                <a:gd name="T58" fmla="*/ 154 w 270"/>
                <a:gd name="T59" fmla="*/ 244 h 269"/>
                <a:gd name="T60" fmla="*/ 144 w 270"/>
                <a:gd name="T61" fmla="*/ 201 h 269"/>
                <a:gd name="T62" fmla="*/ 134 w 270"/>
                <a:gd name="T63" fmla="*/ 252 h 269"/>
                <a:gd name="T64" fmla="*/ 125 w 270"/>
                <a:gd name="T65" fmla="*/ 201 h 269"/>
                <a:gd name="T66" fmla="*/ 117 w 270"/>
                <a:gd name="T67" fmla="*/ 244 h 269"/>
                <a:gd name="T68" fmla="*/ 90 w 270"/>
                <a:gd name="T69" fmla="*/ 227 h 269"/>
                <a:gd name="T70" fmla="*/ 57 w 270"/>
                <a:gd name="T71" fmla="*/ 221 h 269"/>
                <a:gd name="T72" fmla="*/ 134 w 270"/>
                <a:gd name="T73" fmla="*/ 252 h 269"/>
                <a:gd name="T74" fmla="*/ 218 w 270"/>
                <a:gd name="T75" fmla="*/ 215 h 269"/>
                <a:gd name="T76" fmla="*/ 251 w 270"/>
                <a:gd name="T77" fmla="*/ 132 h 269"/>
                <a:gd name="T78" fmla="*/ 253 w 270"/>
                <a:gd name="T79" fmla="*/ 201 h 269"/>
                <a:gd name="T80" fmla="*/ 171 w 270"/>
                <a:gd name="T81" fmla="*/ 264 h 269"/>
                <a:gd name="T82" fmla="*/ 65 w 270"/>
                <a:gd name="T83" fmla="*/ 250 h 269"/>
                <a:gd name="T84" fmla="*/ 4 w 270"/>
                <a:gd name="T85" fmla="*/ 166 h 269"/>
                <a:gd name="T86" fmla="*/ 63 w 270"/>
                <a:gd name="T87" fmla="*/ 106 h 269"/>
                <a:gd name="T88" fmla="*/ 16 w 270"/>
                <a:gd name="T89" fmla="*/ 69 h 269"/>
                <a:gd name="T90" fmla="*/ 99 w 270"/>
                <a:gd name="T91" fmla="*/ 31 h 269"/>
                <a:gd name="T92" fmla="*/ 117 w 270"/>
                <a:gd name="T93" fmla="*/ 23 h 269"/>
                <a:gd name="T94" fmla="*/ 125 w 270"/>
                <a:gd name="T95" fmla="*/ 69 h 269"/>
                <a:gd name="T96" fmla="*/ 134 w 270"/>
                <a:gd name="T97" fmla="*/ 17 h 269"/>
                <a:gd name="T98" fmla="*/ 146 w 270"/>
                <a:gd name="T99" fmla="*/ 69 h 269"/>
                <a:gd name="T100" fmla="*/ 154 w 270"/>
                <a:gd name="T101" fmla="*/ 23 h 269"/>
                <a:gd name="T102" fmla="*/ 175 w 270"/>
                <a:gd name="T103" fmla="*/ 5 h 269"/>
                <a:gd name="T104" fmla="*/ 134 w 270"/>
                <a:gd name="T105" fmla="*/ 17 h 269"/>
                <a:gd name="T106" fmla="*/ 96 w 270"/>
                <a:gd name="T107" fmla="*/ 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0" h="269">
                  <a:moveTo>
                    <a:pt x="148" y="147"/>
                  </a:moveTo>
                  <a:lnTo>
                    <a:pt x="146" y="186"/>
                  </a:lnTo>
                  <a:lnTo>
                    <a:pt x="185" y="186"/>
                  </a:lnTo>
                  <a:lnTo>
                    <a:pt x="191" y="147"/>
                  </a:lnTo>
                  <a:lnTo>
                    <a:pt x="148" y="147"/>
                  </a:lnTo>
                  <a:close/>
                  <a:moveTo>
                    <a:pt x="78" y="147"/>
                  </a:moveTo>
                  <a:lnTo>
                    <a:pt x="84" y="186"/>
                  </a:lnTo>
                  <a:lnTo>
                    <a:pt x="123" y="186"/>
                  </a:lnTo>
                  <a:lnTo>
                    <a:pt x="123" y="147"/>
                  </a:lnTo>
                  <a:lnTo>
                    <a:pt x="78" y="147"/>
                  </a:lnTo>
                  <a:close/>
                  <a:moveTo>
                    <a:pt x="18" y="147"/>
                  </a:moveTo>
                  <a:lnTo>
                    <a:pt x="22" y="166"/>
                  </a:lnTo>
                  <a:lnTo>
                    <a:pt x="30" y="186"/>
                  </a:lnTo>
                  <a:lnTo>
                    <a:pt x="68" y="186"/>
                  </a:lnTo>
                  <a:lnTo>
                    <a:pt x="61" y="147"/>
                  </a:lnTo>
                  <a:lnTo>
                    <a:pt x="18" y="147"/>
                  </a:lnTo>
                  <a:close/>
                  <a:moveTo>
                    <a:pt x="6" y="93"/>
                  </a:moveTo>
                  <a:lnTo>
                    <a:pt x="26" y="93"/>
                  </a:lnTo>
                  <a:lnTo>
                    <a:pt x="24" y="97"/>
                  </a:lnTo>
                  <a:lnTo>
                    <a:pt x="22" y="100"/>
                  </a:lnTo>
                  <a:lnTo>
                    <a:pt x="22" y="108"/>
                  </a:lnTo>
                  <a:lnTo>
                    <a:pt x="20" y="114"/>
                  </a:lnTo>
                  <a:lnTo>
                    <a:pt x="18" y="118"/>
                  </a:lnTo>
                  <a:lnTo>
                    <a:pt x="18" y="122"/>
                  </a:lnTo>
                  <a:lnTo>
                    <a:pt x="0" y="122"/>
                  </a:lnTo>
                  <a:lnTo>
                    <a:pt x="0" y="114"/>
                  </a:lnTo>
                  <a:lnTo>
                    <a:pt x="2" y="106"/>
                  </a:lnTo>
                  <a:lnTo>
                    <a:pt x="4" y="99"/>
                  </a:lnTo>
                  <a:lnTo>
                    <a:pt x="6" y="93"/>
                  </a:lnTo>
                  <a:close/>
                  <a:moveTo>
                    <a:pt x="243" y="93"/>
                  </a:moveTo>
                  <a:lnTo>
                    <a:pt x="264" y="93"/>
                  </a:lnTo>
                  <a:lnTo>
                    <a:pt x="264" y="97"/>
                  </a:lnTo>
                  <a:lnTo>
                    <a:pt x="266" y="102"/>
                  </a:lnTo>
                  <a:lnTo>
                    <a:pt x="268" y="110"/>
                  </a:lnTo>
                  <a:lnTo>
                    <a:pt x="270" y="116"/>
                  </a:lnTo>
                  <a:lnTo>
                    <a:pt x="270" y="124"/>
                  </a:lnTo>
                  <a:lnTo>
                    <a:pt x="251" y="124"/>
                  </a:lnTo>
                  <a:lnTo>
                    <a:pt x="249" y="114"/>
                  </a:lnTo>
                  <a:lnTo>
                    <a:pt x="247" y="104"/>
                  </a:lnTo>
                  <a:lnTo>
                    <a:pt x="245" y="99"/>
                  </a:lnTo>
                  <a:lnTo>
                    <a:pt x="243" y="93"/>
                  </a:lnTo>
                  <a:close/>
                  <a:moveTo>
                    <a:pt x="146" y="85"/>
                  </a:moveTo>
                  <a:lnTo>
                    <a:pt x="148" y="132"/>
                  </a:lnTo>
                  <a:lnTo>
                    <a:pt x="191" y="132"/>
                  </a:lnTo>
                  <a:lnTo>
                    <a:pt x="191" y="106"/>
                  </a:lnTo>
                  <a:lnTo>
                    <a:pt x="187" y="85"/>
                  </a:lnTo>
                  <a:lnTo>
                    <a:pt x="146" y="85"/>
                  </a:lnTo>
                  <a:close/>
                  <a:moveTo>
                    <a:pt x="84" y="85"/>
                  </a:moveTo>
                  <a:lnTo>
                    <a:pt x="80" y="106"/>
                  </a:lnTo>
                  <a:lnTo>
                    <a:pt x="78" y="132"/>
                  </a:lnTo>
                  <a:lnTo>
                    <a:pt x="123" y="132"/>
                  </a:lnTo>
                  <a:lnTo>
                    <a:pt x="123" y="85"/>
                  </a:lnTo>
                  <a:lnTo>
                    <a:pt x="84" y="85"/>
                  </a:lnTo>
                  <a:close/>
                  <a:moveTo>
                    <a:pt x="231" y="69"/>
                  </a:moveTo>
                  <a:lnTo>
                    <a:pt x="253" y="69"/>
                  </a:lnTo>
                  <a:lnTo>
                    <a:pt x="261" y="85"/>
                  </a:lnTo>
                  <a:lnTo>
                    <a:pt x="241" y="85"/>
                  </a:lnTo>
                  <a:lnTo>
                    <a:pt x="237" y="77"/>
                  </a:lnTo>
                  <a:lnTo>
                    <a:pt x="231" y="69"/>
                  </a:lnTo>
                  <a:close/>
                  <a:moveTo>
                    <a:pt x="187" y="27"/>
                  </a:moveTo>
                  <a:lnTo>
                    <a:pt x="216" y="27"/>
                  </a:lnTo>
                  <a:lnTo>
                    <a:pt x="228" y="36"/>
                  </a:lnTo>
                  <a:lnTo>
                    <a:pt x="239" y="50"/>
                  </a:lnTo>
                  <a:lnTo>
                    <a:pt x="251" y="62"/>
                  </a:lnTo>
                  <a:lnTo>
                    <a:pt x="228" y="62"/>
                  </a:lnTo>
                  <a:lnTo>
                    <a:pt x="214" y="48"/>
                  </a:lnTo>
                  <a:lnTo>
                    <a:pt x="200" y="34"/>
                  </a:lnTo>
                  <a:lnTo>
                    <a:pt x="187" y="27"/>
                  </a:lnTo>
                  <a:close/>
                  <a:moveTo>
                    <a:pt x="55" y="27"/>
                  </a:moveTo>
                  <a:lnTo>
                    <a:pt x="84" y="27"/>
                  </a:lnTo>
                  <a:lnTo>
                    <a:pt x="74" y="33"/>
                  </a:lnTo>
                  <a:lnTo>
                    <a:pt x="61" y="44"/>
                  </a:lnTo>
                  <a:lnTo>
                    <a:pt x="51" y="54"/>
                  </a:lnTo>
                  <a:lnTo>
                    <a:pt x="45" y="64"/>
                  </a:lnTo>
                  <a:lnTo>
                    <a:pt x="20" y="62"/>
                  </a:lnTo>
                  <a:lnTo>
                    <a:pt x="32" y="46"/>
                  </a:lnTo>
                  <a:lnTo>
                    <a:pt x="45" y="33"/>
                  </a:lnTo>
                  <a:lnTo>
                    <a:pt x="55" y="27"/>
                  </a:lnTo>
                  <a:close/>
                  <a:moveTo>
                    <a:pt x="134" y="17"/>
                  </a:moveTo>
                  <a:lnTo>
                    <a:pt x="158" y="23"/>
                  </a:lnTo>
                  <a:lnTo>
                    <a:pt x="179" y="40"/>
                  </a:lnTo>
                  <a:lnTo>
                    <a:pt x="195" y="66"/>
                  </a:lnTo>
                  <a:lnTo>
                    <a:pt x="206" y="97"/>
                  </a:lnTo>
                  <a:lnTo>
                    <a:pt x="210" y="133"/>
                  </a:lnTo>
                  <a:lnTo>
                    <a:pt x="206" y="170"/>
                  </a:lnTo>
                  <a:lnTo>
                    <a:pt x="195" y="203"/>
                  </a:lnTo>
                  <a:lnTo>
                    <a:pt x="179" y="229"/>
                  </a:lnTo>
                  <a:lnTo>
                    <a:pt x="158" y="246"/>
                  </a:lnTo>
                  <a:lnTo>
                    <a:pt x="134" y="252"/>
                  </a:lnTo>
                  <a:lnTo>
                    <a:pt x="154" y="244"/>
                  </a:lnTo>
                  <a:lnTo>
                    <a:pt x="169" y="227"/>
                  </a:lnTo>
                  <a:lnTo>
                    <a:pt x="181" y="201"/>
                  </a:lnTo>
                  <a:lnTo>
                    <a:pt x="144" y="201"/>
                  </a:lnTo>
                  <a:lnTo>
                    <a:pt x="142" y="227"/>
                  </a:lnTo>
                  <a:lnTo>
                    <a:pt x="138" y="244"/>
                  </a:lnTo>
                  <a:lnTo>
                    <a:pt x="134" y="252"/>
                  </a:lnTo>
                  <a:lnTo>
                    <a:pt x="130" y="244"/>
                  </a:lnTo>
                  <a:lnTo>
                    <a:pt x="127" y="227"/>
                  </a:lnTo>
                  <a:lnTo>
                    <a:pt x="125" y="201"/>
                  </a:lnTo>
                  <a:lnTo>
                    <a:pt x="88" y="201"/>
                  </a:lnTo>
                  <a:lnTo>
                    <a:pt x="101" y="227"/>
                  </a:lnTo>
                  <a:lnTo>
                    <a:pt x="117" y="244"/>
                  </a:lnTo>
                  <a:lnTo>
                    <a:pt x="134" y="252"/>
                  </a:lnTo>
                  <a:lnTo>
                    <a:pt x="111" y="244"/>
                  </a:lnTo>
                  <a:lnTo>
                    <a:pt x="90" y="227"/>
                  </a:lnTo>
                  <a:lnTo>
                    <a:pt x="74" y="201"/>
                  </a:lnTo>
                  <a:lnTo>
                    <a:pt x="39" y="201"/>
                  </a:lnTo>
                  <a:lnTo>
                    <a:pt x="57" y="221"/>
                  </a:lnTo>
                  <a:lnTo>
                    <a:pt x="80" y="238"/>
                  </a:lnTo>
                  <a:lnTo>
                    <a:pt x="105" y="248"/>
                  </a:lnTo>
                  <a:lnTo>
                    <a:pt x="134" y="252"/>
                  </a:lnTo>
                  <a:lnTo>
                    <a:pt x="167" y="246"/>
                  </a:lnTo>
                  <a:lnTo>
                    <a:pt x="195" y="234"/>
                  </a:lnTo>
                  <a:lnTo>
                    <a:pt x="218" y="215"/>
                  </a:lnTo>
                  <a:lnTo>
                    <a:pt x="237" y="192"/>
                  </a:lnTo>
                  <a:lnTo>
                    <a:pt x="249" y="163"/>
                  </a:lnTo>
                  <a:lnTo>
                    <a:pt x="251" y="132"/>
                  </a:lnTo>
                  <a:lnTo>
                    <a:pt x="270" y="132"/>
                  </a:lnTo>
                  <a:lnTo>
                    <a:pt x="266" y="166"/>
                  </a:lnTo>
                  <a:lnTo>
                    <a:pt x="253" y="201"/>
                  </a:lnTo>
                  <a:lnTo>
                    <a:pt x="231" y="229"/>
                  </a:lnTo>
                  <a:lnTo>
                    <a:pt x="204" y="250"/>
                  </a:lnTo>
                  <a:lnTo>
                    <a:pt x="171" y="264"/>
                  </a:lnTo>
                  <a:lnTo>
                    <a:pt x="134" y="269"/>
                  </a:lnTo>
                  <a:lnTo>
                    <a:pt x="98" y="264"/>
                  </a:lnTo>
                  <a:lnTo>
                    <a:pt x="65" y="250"/>
                  </a:lnTo>
                  <a:lnTo>
                    <a:pt x="37" y="229"/>
                  </a:lnTo>
                  <a:lnTo>
                    <a:pt x="16" y="201"/>
                  </a:lnTo>
                  <a:lnTo>
                    <a:pt x="4" y="166"/>
                  </a:lnTo>
                  <a:lnTo>
                    <a:pt x="0" y="132"/>
                  </a:lnTo>
                  <a:lnTo>
                    <a:pt x="61" y="132"/>
                  </a:lnTo>
                  <a:lnTo>
                    <a:pt x="63" y="106"/>
                  </a:lnTo>
                  <a:lnTo>
                    <a:pt x="66" y="85"/>
                  </a:lnTo>
                  <a:lnTo>
                    <a:pt x="8" y="85"/>
                  </a:lnTo>
                  <a:lnTo>
                    <a:pt x="16" y="69"/>
                  </a:lnTo>
                  <a:lnTo>
                    <a:pt x="72" y="69"/>
                  </a:lnTo>
                  <a:lnTo>
                    <a:pt x="84" y="48"/>
                  </a:lnTo>
                  <a:lnTo>
                    <a:pt x="99" y="31"/>
                  </a:lnTo>
                  <a:lnTo>
                    <a:pt x="117" y="21"/>
                  </a:lnTo>
                  <a:lnTo>
                    <a:pt x="134" y="17"/>
                  </a:lnTo>
                  <a:lnTo>
                    <a:pt x="117" y="23"/>
                  </a:lnTo>
                  <a:lnTo>
                    <a:pt x="99" y="42"/>
                  </a:lnTo>
                  <a:lnTo>
                    <a:pt x="88" y="69"/>
                  </a:lnTo>
                  <a:lnTo>
                    <a:pt x="125" y="69"/>
                  </a:lnTo>
                  <a:lnTo>
                    <a:pt x="127" y="42"/>
                  </a:lnTo>
                  <a:lnTo>
                    <a:pt x="130" y="23"/>
                  </a:lnTo>
                  <a:lnTo>
                    <a:pt x="134" y="17"/>
                  </a:lnTo>
                  <a:lnTo>
                    <a:pt x="138" y="23"/>
                  </a:lnTo>
                  <a:lnTo>
                    <a:pt x="142" y="42"/>
                  </a:lnTo>
                  <a:lnTo>
                    <a:pt x="146" y="69"/>
                  </a:lnTo>
                  <a:lnTo>
                    <a:pt x="181" y="69"/>
                  </a:lnTo>
                  <a:lnTo>
                    <a:pt x="169" y="42"/>
                  </a:lnTo>
                  <a:lnTo>
                    <a:pt x="154" y="23"/>
                  </a:lnTo>
                  <a:lnTo>
                    <a:pt x="134" y="17"/>
                  </a:lnTo>
                  <a:close/>
                  <a:moveTo>
                    <a:pt x="134" y="0"/>
                  </a:moveTo>
                  <a:lnTo>
                    <a:pt x="175" y="5"/>
                  </a:lnTo>
                  <a:lnTo>
                    <a:pt x="210" y="21"/>
                  </a:lnTo>
                  <a:lnTo>
                    <a:pt x="165" y="21"/>
                  </a:lnTo>
                  <a:lnTo>
                    <a:pt x="134" y="17"/>
                  </a:lnTo>
                  <a:lnTo>
                    <a:pt x="103" y="21"/>
                  </a:lnTo>
                  <a:lnTo>
                    <a:pt x="61" y="21"/>
                  </a:lnTo>
                  <a:lnTo>
                    <a:pt x="96" y="5"/>
                  </a:lnTo>
                  <a:lnTo>
                    <a:pt x="134"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5" name="Freeform 34"/>
            <p:cNvSpPr/>
            <p:nvPr/>
          </p:nvSpPr>
          <p:spPr bwMode="auto">
            <a:xfrm>
              <a:off x="6945313" y="4157663"/>
              <a:ext cx="882650" cy="881063"/>
            </a:xfrm>
            <a:custGeom>
              <a:avLst/>
              <a:gdLst>
                <a:gd name="T0" fmla="*/ 650 w 1112"/>
                <a:gd name="T1" fmla="*/ 9 h 1110"/>
                <a:gd name="T2" fmla="*/ 705 w 1112"/>
                <a:gd name="T3" fmla="*/ 124 h 1110"/>
                <a:gd name="T4" fmla="*/ 776 w 1112"/>
                <a:gd name="T5" fmla="*/ 44 h 1110"/>
                <a:gd name="T6" fmla="*/ 833 w 1112"/>
                <a:gd name="T7" fmla="*/ 77 h 1110"/>
                <a:gd name="T8" fmla="*/ 924 w 1112"/>
                <a:gd name="T9" fmla="*/ 149 h 1110"/>
                <a:gd name="T10" fmla="*/ 937 w 1112"/>
                <a:gd name="T11" fmla="*/ 151 h 1110"/>
                <a:gd name="T12" fmla="*/ 978 w 1112"/>
                <a:gd name="T13" fmla="*/ 202 h 1110"/>
                <a:gd name="T14" fmla="*/ 1040 w 1112"/>
                <a:gd name="T15" fmla="*/ 301 h 1110"/>
                <a:gd name="T16" fmla="*/ 1054 w 1112"/>
                <a:gd name="T17" fmla="*/ 306 h 1110"/>
                <a:gd name="T18" fmla="*/ 1071 w 1112"/>
                <a:gd name="T19" fmla="*/ 370 h 1110"/>
                <a:gd name="T20" fmla="*/ 1102 w 1112"/>
                <a:gd name="T21" fmla="*/ 483 h 1110"/>
                <a:gd name="T22" fmla="*/ 1112 w 1112"/>
                <a:gd name="T23" fmla="*/ 545 h 1110"/>
                <a:gd name="T24" fmla="*/ 1102 w 1112"/>
                <a:gd name="T25" fmla="*/ 557 h 1110"/>
                <a:gd name="T26" fmla="*/ 1093 w 1112"/>
                <a:gd name="T27" fmla="*/ 673 h 1110"/>
                <a:gd name="T28" fmla="*/ 1081 w 1112"/>
                <a:gd name="T29" fmla="*/ 737 h 1110"/>
                <a:gd name="T30" fmla="*/ 1069 w 1112"/>
                <a:gd name="T31" fmla="*/ 743 h 1110"/>
                <a:gd name="T32" fmla="*/ 1021 w 1112"/>
                <a:gd name="T33" fmla="*/ 850 h 1110"/>
                <a:gd name="T34" fmla="*/ 988 w 1112"/>
                <a:gd name="T35" fmla="*/ 906 h 1110"/>
                <a:gd name="T36" fmla="*/ 972 w 1112"/>
                <a:gd name="T37" fmla="*/ 908 h 1110"/>
                <a:gd name="T38" fmla="*/ 891 w 1112"/>
                <a:gd name="T39" fmla="*/ 992 h 1110"/>
                <a:gd name="T40" fmla="*/ 842 w 1112"/>
                <a:gd name="T41" fmla="*/ 1032 h 1110"/>
                <a:gd name="T42" fmla="*/ 827 w 1112"/>
                <a:gd name="T43" fmla="*/ 1028 h 1110"/>
                <a:gd name="T44" fmla="*/ 722 w 1112"/>
                <a:gd name="T45" fmla="*/ 1075 h 1110"/>
                <a:gd name="T46" fmla="*/ 714 w 1112"/>
                <a:gd name="T47" fmla="*/ 1087 h 1110"/>
                <a:gd name="T48" fmla="*/ 650 w 1112"/>
                <a:gd name="T49" fmla="*/ 1096 h 1110"/>
                <a:gd name="T50" fmla="*/ 563 w 1112"/>
                <a:gd name="T51" fmla="*/ 1011 h 1110"/>
                <a:gd name="T52" fmla="*/ 526 w 1112"/>
                <a:gd name="T53" fmla="*/ 1110 h 1110"/>
                <a:gd name="T54" fmla="*/ 462 w 1112"/>
                <a:gd name="T55" fmla="*/ 1100 h 1110"/>
                <a:gd name="T56" fmla="*/ 408 w 1112"/>
                <a:gd name="T57" fmla="*/ 986 h 1110"/>
                <a:gd name="T58" fmla="*/ 336 w 1112"/>
                <a:gd name="T59" fmla="*/ 1065 h 1110"/>
                <a:gd name="T60" fmla="*/ 280 w 1112"/>
                <a:gd name="T61" fmla="*/ 1030 h 1110"/>
                <a:gd name="T62" fmla="*/ 188 w 1112"/>
                <a:gd name="T63" fmla="*/ 959 h 1110"/>
                <a:gd name="T64" fmla="*/ 175 w 1112"/>
                <a:gd name="T65" fmla="*/ 959 h 1110"/>
                <a:gd name="T66" fmla="*/ 134 w 1112"/>
                <a:gd name="T67" fmla="*/ 908 h 1110"/>
                <a:gd name="T68" fmla="*/ 72 w 1112"/>
                <a:gd name="T69" fmla="*/ 809 h 1110"/>
                <a:gd name="T70" fmla="*/ 58 w 1112"/>
                <a:gd name="T71" fmla="*/ 803 h 1110"/>
                <a:gd name="T72" fmla="*/ 43 w 1112"/>
                <a:gd name="T73" fmla="*/ 739 h 1110"/>
                <a:gd name="T74" fmla="*/ 10 w 1112"/>
                <a:gd name="T75" fmla="*/ 627 h 1110"/>
                <a:gd name="T76" fmla="*/ 0 w 1112"/>
                <a:gd name="T77" fmla="*/ 563 h 1110"/>
                <a:gd name="T78" fmla="*/ 10 w 1112"/>
                <a:gd name="T79" fmla="*/ 551 h 1110"/>
                <a:gd name="T80" fmla="*/ 20 w 1112"/>
                <a:gd name="T81" fmla="*/ 434 h 1110"/>
                <a:gd name="T82" fmla="*/ 31 w 1112"/>
                <a:gd name="T83" fmla="*/ 372 h 1110"/>
                <a:gd name="T84" fmla="*/ 43 w 1112"/>
                <a:gd name="T85" fmla="*/ 365 h 1110"/>
                <a:gd name="T86" fmla="*/ 91 w 1112"/>
                <a:gd name="T87" fmla="*/ 258 h 1110"/>
                <a:gd name="T88" fmla="*/ 124 w 1112"/>
                <a:gd name="T89" fmla="*/ 203 h 1110"/>
                <a:gd name="T90" fmla="*/ 140 w 1112"/>
                <a:gd name="T91" fmla="*/ 202 h 1110"/>
                <a:gd name="T92" fmla="*/ 221 w 1112"/>
                <a:gd name="T93" fmla="*/ 118 h 1110"/>
                <a:gd name="T94" fmla="*/ 272 w 1112"/>
                <a:gd name="T95" fmla="*/ 77 h 1110"/>
                <a:gd name="T96" fmla="*/ 285 w 1112"/>
                <a:gd name="T97" fmla="*/ 79 h 1110"/>
                <a:gd name="T98" fmla="*/ 390 w 1112"/>
                <a:gd name="T99" fmla="*/ 29 h 1110"/>
                <a:gd name="T100" fmla="*/ 450 w 1112"/>
                <a:gd name="T101" fmla="*/ 7 h 1110"/>
                <a:gd name="T102" fmla="*/ 464 w 1112"/>
                <a:gd name="T103" fmla="*/ 15 h 1110"/>
                <a:gd name="T104" fmla="*/ 580 w 1112"/>
                <a:gd name="T105" fmla="*/ 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0">
                  <a:moveTo>
                    <a:pt x="590" y="0"/>
                  </a:moveTo>
                  <a:lnTo>
                    <a:pt x="644" y="5"/>
                  </a:lnTo>
                  <a:lnTo>
                    <a:pt x="648" y="5"/>
                  </a:lnTo>
                  <a:lnTo>
                    <a:pt x="650" y="9"/>
                  </a:lnTo>
                  <a:lnTo>
                    <a:pt x="652" y="13"/>
                  </a:lnTo>
                  <a:lnTo>
                    <a:pt x="654" y="17"/>
                  </a:lnTo>
                  <a:lnTo>
                    <a:pt x="662" y="110"/>
                  </a:lnTo>
                  <a:lnTo>
                    <a:pt x="705" y="124"/>
                  </a:lnTo>
                  <a:lnTo>
                    <a:pt x="763" y="48"/>
                  </a:lnTo>
                  <a:lnTo>
                    <a:pt x="767" y="44"/>
                  </a:lnTo>
                  <a:lnTo>
                    <a:pt x="772" y="42"/>
                  </a:lnTo>
                  <a:lnTo>
                    <a:pt x="776" y="44"/>
                  </a:lnTo>
                  <a:lnTo>
                    <a:pt x="827" y="68"/>
                  </a:lnTo>
                  <a:lnTo>
                    <a:pt x="831" y="71"/>
                  </a:lnTo>
                  <a:lnTo>
                    <a:pt x="831" y="73"/>
                  </a:lnTo>
                  <a:lnTo>
                    <a:pt x="833" y="77"/>
                  </a:lnTo>
                  <a:lnTo>
                    <a:pt x="831" y="83"/>
                  </a:lnTo>
                  <a:lnTo>
                    <a:pt x="807" y="174"/>
                  </a:lnTo>
                  <a:lnTo>
                    <a:pt x="844" y="200"/>
                  </a:lnTo>
                  <a:lnTo>
                    <a:pt x="924" y="149"/>
                  </a:lnTo>
                  <a:lnTo>
                    <a:pt x="928" y="149"/>
                  </a:lnTo>
                  <a:lnTo>
                    <a:pt x="932" y="147"/>
                  </a:lnTo>
                  <a:lnTo>
                    <a:pt x="935" y="147"/>
                  </a:lnTo>
                  <a:lnTo>
                    <a:pt x="937" y="151"/>
                  </a:lnTo>
                  <a:lnTo>
                    <a:pt x="976" y="190"/>
                  </a:lnTo>
                  <a:lnTo>
                    <a:pt x="978" y="194"/>
                  </a:lnTo>
                  <a:lnTo>
                    <a:pt x="978" y="198"/>
                  </a:lnTo>
                  <a:lnTo>
                    <a:pt x="978" y="202"/>
                  </a:lnTo>
                  <a:lnTo>
                    <a:pt x="976" y="205"/>
                  </a:lnTo>
                  <a:lnTo>
                    <a:pt x="922" y="283"/>
                  </a:lnTo>
                  <a:lnTo>
                    <a:pt x="947" y="320"/>
                  </a:lnTo>
                  <a:lnTo>
                    <a:pt x="1040" y="301"/>
                  </a:lnTo>
                  <a:lnTo>
                    <a:pt x="1044" y="301"/>
                  </a:lnTo>
                  <a:lnTo>
                    <a:pt x="1048" y="301"/>
                  </a:lnTo>
                  <a:lnTo>
                    <a:pt x="1052" y="302"/>
                  </a:lnTo>
                  <a:lnTo>
                    <a:pt x="1054" y="306"/>
                  </a:lnTo>
                  <a:lnTo>
                    <a:pt x="1075" y="357"/>
                  </a:lnTo>
                  <a:lnTo>
                    <a:pt x="1077" y="361"/>
                  </a:lnTo>
                  <a:lnTo>
                    <a:pt x="1075" y="367"/>
                  </a:lnTo>
                  <a:lnTo>
                    <a:pt x="1071" y="370"/>
                  </a:lnTo>
                  <a:lnTo>
                    <a:pt x="994" y="425"/>
                  </a:lnTo>
                  <a:lnTo>
                    <a:pt x="1003" y="467"/>
                  </a:lnTo>
                  <a:lnTo>
                    <a:pt x="1098" y="481"/>
                  </a:lnTo>
                  <a:lnTo>
                    <a:pt x="1102" y="483"/>
                  </a:lnTo>
                  <a:lnTo>
                    <a:pt x="1104" y="483"/>
                  </a:lnTo>
                  <a:lnTo>
                    <a:pt x="1108" y="487"/>
                  </a:lnTo>
                  <a:lnTo>
                    <a:pt x="1108" y="491"/>
                  </a:lnTo>
                  <a:lnTo>
                    <a:pt x="1112" y="545"/>
                  </a:lnTo>
                  <a:lnTo>
                    <a:pt x="1112" y="549"/>
                  </a:lnTo>
                  <a:lnTo>
                    <a:pt x="1110" y="553"/>
                  </a:lnTo>
                  <a:lnTo>
                    <a:pt x="1106" y="555"/>
                  </a:lnTo>
                  <a:lnTo>
                    <a:pt x="1102" y="557"/>
                  </a:lnTo>
                  <a:lnTo>
                    <a:pt x="1011" y="582"/>
                  </a:lnTo>
                  <a:lnTo>
                    <a:pt x="1007" y="627"/>
                  </a:lnTo>
                  <a:lnTo>
                    <a:pt x="1091" y="671"/>
                  </a:lnTo>
                  <a:lnTo>
                    <a:pt x="1093" y="673"/>
                  </a:lnTo>
                  <a:lnTo>
                    <a:pt x="1097" y="675"/>
                  </a:lnTo>
                  <a:lnTo>
                    <a:pt x="1097" y="679"/>
                  </a:lnTo>
                  <a:lnTo>
                    <a:pt x="1097" y="683"/>
                  </a:lnTo>
                  <a:lnTo>
                    <a:pt x="1081" y="737"/>
                  </a:lnTo>
                  <a:lnTo>
                    <a:pt x="1079" y="739"/>
                  </a:lnTo>
                  <a:lnTo>
                    <a:pt x="1077" y="743"/>
                  </a:lnTo>
                  <a:lnTo>
                    <a:pt x="1073" y="743"/>
                  </a:lnTo>
                  <a:lnTo>
                    <a:pt x="1069" y="743"/>
                  </a:lnTo>
                  <a:lnTo>
                    <a:pt x="974" y="735"/>
                  </a:lnTo>
                  <a:lnTo>
                    <a:pt x="955" y="776"/>
                  </a:lnTo>
                  <a:lnTo>
                    <a:pt x="1019" y="846"/>
                  </a:lnTo>
                  <a:lnTo>
                    <a:pt x="1021" y="850"/>
                  </a:lnTo>
                  <a:lnTo>
                    <a:pt x="1023" y="854"/>
                  </a:lnTo>
                  <a:lnTo>
                    <a:pt x="1023" y="858"/>
                  </a:lnTo>
                  <a:lnTo>
                    <a:pt x="1021" y="862"/>
                  </a:lnTo>
                  <a:lnTo>
                    <a:pt x="988" y="906"/>
                  </a:lnTo>
                  <a:lnTo>
                    <a:pt x="984" y="908"/>
                  </a:lnTo>
                  <a:lnTo>
                    <a:pt x="982" y="908"/>
                  </a:lnTo>
                  <a:lnTo>
                    <a:pt x="978" y="908"/>
                  </a:lnTo>
                  <a:lnTo>
                    <a:pt x="972" y="908"/>
                  </a:lnTo>
                  <a:lnTo>
                    <a:pt x="887" y="867"/>
                  </a:lnTo>
                  <a:lnTo>
                    <a:pt x="854" y="898"/>
                  </a:lnTo>
                  <a:lnTo>
                    <a:pt x="891" y="988"/>
                  </a:lnTo>
                  <a:lnTo>
                    <a:pt x="891" y="992"/>
                  </a:lnTo>
                  <a:lnTo>
                    <a:pt x="891" y="995"/>
                  </a:lnTo>
                  <a:lnTo>
                    <a:pt x="891" y="997"/>
                  </a:lnTo>
                  <a:lnTo>
                    <a:pt x="887" y="1001"/>
                  </a:lnTo>
                  <a:lnTo>
                    <a:pt x="842" y="1032"/>
                  </a:lnTo>
                  <a:lnTo>
                    <a:pt x="838" y="1032"/>
                  </a:lnTo>
                  <a:lnTo>
                    <a:pt x="835" y="1032"/>
                  </a:lnTo>
                  <a:lnTo>
                    <a:pt x="831" y="1032"/>
                  </a:lnTo>
                  <a:lnTo>
                    <a:pt x="827" y="1028"/>
                  </a:lnTo>
                  <a:lnTo>
                    <a:pt x="761" y="962"/>
                  </a:lnTo>
                  <a:lnTo>
                    <a:pt x="739" y="972"/>
                  </a:lnTo>
                  <a:lnTo>
                    <a:pt x="718" y="980"/>
                  </a:lnTo>
                  <a:lnTo>
                    <a:pt x="722" y="1075"/>
                  </a:lnTo>
                  <a:lnTo>
                    <a:pt x="722" y="1079"/>
                  </a:lnTo>
                  <a:lnTo>
                    <a:pt x="720" y="1083"/>
                  </a:lnTo>
                  <a:lnTo>
                    <a:pt x="718" y="1087"/>
                  </a:lnTo>
                  <a:lnTo>
                    <a:pt x="714" y="1087"/>
                  </a:lnTo>
                  <a:lnTo>
                    <a:pt x="662" y="1100"/>
                  </a:lnTo>
                  <a:lnTo>
                    <a:pt x="658" y="1100"/>
                  </a:lnTo>
                  <a:lnTo>
                    <a:pt x="654" y="1100"/>
                  </a:lnTo>
                  <a:lnTo>
                    <a:pt x="650" y="1096"/>
                  </a:lnTo>
                  <a:lnTo>
                    <a:pt x="648" y="1093"/>
                  </a:lnTo>
                  <a:lnTo>
                    <a:pt x="608" y="1007"/>
                  </a:lnTo>
                  <a:lnTo>
                    <a:pt x="586" y="1009"/>
                  </a:lnTo>
                  <a:lnTo>
                    <a:pt x="563" y="1011"/>
                  </a:lnTo>
                  <a:lnTo>
                    <a:pt x="534" y="1100"/>
                  </a:lnTo>
                  <a:lnTo>
                    <a:pt x="532" y="1104"/>
                  </a:lnTo>
                  <a:lnTo>
                    <a:pt x="530" y="1108"/>
                  </a:lnTo>
                  <a:lnTo>
                    <a:pt x="526" y="1110"/>
                  </a:lnTo>
                  <a:lnTo>
                    <a:pt x="522" y="1110"/>
                  </a:lnTo>
                  <a:lnTo>
                    <a:pt x="468" y="1104"/>
                  </a:lnTo>
                  <a:lnTo>
                    <a:pt x="464" y="1102"/>
                  </a:lnTo>
                  <a:lnTo>
                    <a:pt x="462" y="1100"/>
                  </a:lnTo>
                  <a:lnTo>
                    <a:pt x="460" y="1096"/>
                  </a:lnTo>
                  <a:lnTo>
                    <a:pt x="458" y="1093"/>
                  </a:lnTo>
                  <a:lnTo>
                    <a:pt x="450" y="997"/>
                  </a:lnTo>
                  <a:lnTo>
                    <a:pt x="408" y="986"/>
                  </a:lnTo>
                  <a:lnTo>
                    <a:pt x="349" y="1060"/>
                  </a:lnTo>
                  <a:lnTo>
                    <a:pt x="346" y="1063"/>
                  </a:lnTo>
                  <a:lnTo>
                    <a:pt x="340" y="1065"/>
                  </a:lnTo>
                  <a:lnTo>
                    <a:pt x="336" y="1065"/>
                  </a:lnTo>
                  <a:lnTo>
                    <a:pt x="285" y="1040"/>
                  </a:lnTo>
                  <a:lnTo>
                    <a:pt x="281" y="1038"/>
                  </a:lnTo>
                  <a:lnTo>
                    <a:pt x="281" y="1034"/>
                  </a:lnTo>
                  <a:lnTo>
                    <a:pt x="280" y="1030"/>
                  </a:lnTo>
                  <a:lnTo>
                    <a:pt x="281" y="1027"/>
                  </a:lnTo>
                  <a:lnTo>
                    <a:pt x="305" y="935"/>
                  </a:lnTo>
                  <a:lnTo>
                    <a:pt x="268" y="908"/>
                  </a:lnTo>
                  <a:lnTo>
                    <a:pt x="188" y="959"/>
                  </a:lnTo>
                  <a:lnTo>
                    <a:pt x="184" y="961"/>
                  </a:lnTo>
                  <a:lnTo>
                    <a:pt x="181" y="961"/>
                  </a:lnTo>
                  <a:lnTo>
                    <a:pt x="177" y="961"/>
                  </a:lnTo>
                  <a:lnTo>
                    <a:pt x="175" y="959"/>
                  </a:lnTo>
                  <a:lnTo>
                    <a:pt x="136" y="918"/>
                  </a:lnTo>
                  <a:lnTo>
                    <a:pt x="134" y="914"/>
                  </a:lnTo>
                  <a:lnTo>
                    <a:pt x="134" y="912"/>
                  </a:lnTo>
                  <a:lnTo>
                    <a:pt x="134" y="908"/>
                  </a:lnTo>
                  <a:lnTo>
                    <a:pt x="136" y="904"/>
                  </a:lnTo>
                  <a:lnTo>
                    <a:pt x="190" y="827"/>
                  </a:lnTo>
                  <a:lnTo>
                    <a:pt x="165" y="788"/>
                  </a:lnTo>
                  <a:lnTo>
                    <a:pt x="72" y="809"/>
                  </a:lnTo>
                  <a:lnTo>
                    <a:pt x="68" y="809"/>
                  </a:lnTo>
                  <a:lnTo>
                    <a:pt x="64" y="807"/>
                  </a:lnTo>
                  <a:lnTo>
                    <a:pt x="60" y="805"/>
                  </a:lnTo>
                  <a:lnTo>
                    <a:pt x="58" y="803"/>
                  </a:lnTo>
                  <a:lnTo>
                    <a:pt x="37" y="753"/>
                  </a:lnTo>
                  <a:lnTo>
                    <a:pt x="35" y="747"/>
                  </a:lnTo>
                  <a:lnTo>
                    <a:pt x="37" y="743"/>
                  </a:lnTo>
                  <a:lnTo>
                    <a:pt x="43" y="739"/>
                  </a:lnTo>
                  <a:lnTo>
                    <a:pt x="118" y="685"/>
                  </a:lnTo>
                  <a:lnTo>
                    <a:pt x="109" y="640"/>
                  </a:lnTo>
                  <a:lnTo>
                    <a:pt x="16" y="627"/>
                  </a:lnTo>
                  <a:lnTo>
                    <a:pt x="10" y="627"/>
                  </a:lnTo>
                  <a:lnTo>
                    <a:pt x="8" y="625"/>
                  </a:lnTo>
                  <a:lnTo>
                    <a:pt x="4" y="621"/>
                  </a:lnTo>
                  <a:lnTo>
                    <a:pt x="4" y="617"/>
                  </a:lnTo>
                  <a:lnTo>
                    <a:pt x="0" y="563"/>
                  </a:lnTo>
                  <a:lnTo>
                    <a:pt x="0" y="559"/>
                  </a:lnTo>
                  <a:lnTo>
                    <a:pt x="2" y="555"/>
                  </a:lnTo>
                  <a:lnTo>
                    <a:pt x="6" y="553"/>
                  </a:lnTo>
                  <a:lnTo>
                    <a:pt x="10" y="551"/>
                  </a:lnTo>
                  <a:lnTo>
                    <a:pt x="101" y="526"/>
                  </a:lnTo>
                  <a:lnTo>
                    <a:pt x="107" y="483"/>
                  </a:lnTo>
                  <a:lnTo>
                    <a:pt x="21" y="438"/>
                  </a:lnTo>
                  <a:lnTo>
                    <a:pt x="20" y="434"/>
                  </a:lnTo>
                  <a:lnTo>
                    <a:pt x="16" y="433"/>
                  </a:lnTo>
                  <a:lnTo>
                    <a:pt x="16" y="429"/>
                  </a:lnTo>
                  <a:lnTo>
                    <a:pt x="16" y="425"/>
                  </a:lnTo>
                  <a:lnTo>
                    <a:pt x="31" y="372"/>
                  </a:lnTo>
                  <a:lnTo>
                    <a:pt x="33" y="368"/>
                  </a:lnTo>
                  <a:lnTo>
                    <a:pt x="35" y="367"/>
                  </a:lnTo>
                  <a:lnTo>
                    <a:pt x="39" y="365"/>
                  </a:lnTo>
                  <a:lnTo>
                    <a:pt x="43" y="365"/>
                  </a:lnTo>
                  <a:lnTo>
                    <a:pt x="138" y="372"/>
                  </a:lnTo>
                  <a:lnTo>
                    <a:pt x="157" y="332"/>
                  </a:lnTo>
                  <a:lnTo>
                    <a:pt x="95" y="262"/>
                  </a:lnTo>
                  <a:lnTo>
                    <a:pt x="91" y="258"/>
                  </a:lnTo>
                  <a:lnTo>
                    <a:pt x="91" y="256"/>
                  </a:lnTo>
                  <a:lnTo>
                    <a:pt x="91" y="252"/>
                  </a:lnTo>
                  <a:lnTo>
                    <a:pt x="93" y="248"/>
                  </a:lnTo>
                  <a:lnTo>
                    <a:pt x="124" y="203"/>
                  </a:lnTo>
                  <a:lnTo>
                    <a:pt x="128" y="200"/>
                  </a:lnTo>
                  <a:lnTo>
                    <a:pt x="132" y="200"/>
                  </a:lnTo>
                  <a:lnTo>
                    <a:pt x="136" y="200"/>
                  </a:lnTo>
                  <a:lnTo>
                    <a:pt x="140" y="202"/>
                  </a:lnTo>
                  <a:lnTo>
                    <a:pt x="225" y="240"/>
                  </a:lnTo>
                  <a:lnTo>
                    <a:pt x="258" y="209"/>
                  </a:lnTo>
                  <a:lnTo>
                    <a:pt x="223" y="122"/>
                  </a:lnTo>
                  <a:lnTo>
                    <a:pt x="221" y="118"/>
                  </a:lnTo>
                  <a:lnTo>
                    <a:pt x="221" y="114"/>
                  </a:lnTo>
                  <a:lnTo>
                    <a:pt x="223" y="110"/>
                  </a:lnTo>
                  <a:lnTo>
                    <a:pt x="225" y="108"/>
                  </a:lnTo>
                  <a:lnTo>
                    <a:pt x="272" y="77"/>
                  </a:lnTo>
                  <a:lnTo>
                    <a:pt x="276" y="75"/>
                  </a:lnTo>
                  <a:lnTo>
                    <a:pt x="280" y="75"/>
                  </a:lnTo>
                  <a:lnTo>
                    <a:pt x="281" y="77"/>
                  </a:lnTo>
                  <a:lnTo>
                    <a:pt x="285" y="79"/>
                  </a:lnTo>
                  <a:lnTo>
                    <a:pt x="353" y="145"/>
                  </a:lnTo>
                  <a:lnTo>
                    <a:pt x="394" y="128"/>
                  </a:lnTo>
                  <a:lnTo>
                    <a:pt x="390" y="33"/>
                  </a:lnTo>
                  <a:lnTo>
                    <a:pt x="390" y="29"/>
                  </a:lnTo>
                  <a:lnTo>
                    <a:pt x="392" y="25"/>
                  </a:lnTo>
                  <a:lnTo>
                    <a:pt x="394" y="23"/>
                  </a:lnTo>
                  <a:lnTo>
                    <a:pt x="398" y="21"/>
                  </a:lnTo>
                  <a:lnTo>
                    <a:pt x="450" y="7"/>
                  </a:lnTo>
                  <a:lnTo>
                    <a:pt x="454" y="7"/>
                  </a:lnTo>
                  <a:lnTo>
                    <a:pt x="458" y="9"/>
                  </a:lnTo>
                  <a:lnTo>
                    <a:pt x="462" y="11"/>
                  </a:lnTo>
                  <a:lnTo>
                    <a:pt x="464" y="15"/>
                  </a:lnTo>
                  <a:lnTo>
                    <a:pt x="505" y="101"/>
                  </a:lnTo>
                  <a:lnTo>
                    <a:pt x="549" y="99"/>
                  </a:lnTo>
                  <a:lnTo>
                    <a:pt x="578" y="7"/>
                  </a:lnTo>
                  <a:lnTo>
                    <a:pt x="580" y="4"/>
                  </a:lnTo>
                  <a:lnTo>
                    <a:pt x="582" y="2"/>
                  </a:lnTo>
                  <a:lnTo>
                    <a:pt x="586" y="0"/>
                  </a:lnTo>
                  <a:lnTo>
                    <a:pt x="59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6" name="Freeform 35"/>
            <p:cNvSpPr/>
            <p:nvPr/>
          </p:nvSpPr>
          <p:spPr bwMode="auto">
            <a:xfrm>
              <a:off x="7092950" y="4303713"/>
              <a:ext cx="587375" cy="588963"/>
            </a:xfrm>
            <a:custGeom>
              <a:avLst/>
              <a:gdLst>
                <a:gd name="T0" fmla="*/ 342 w 740"/>
                <a:gd name="T1" fmla="*/ 0 h 742"/>
                <a:gd name="T2" fmla="*/ 400 w 740"/>
                <a:gd name="T3" fmla="*/ 0 h 742"/>
                <a:gd name="T4" fmla="*/ 458 w 740"/>
                <a:gd name="T5" fmla="*/ 10 h 742"/>
                <a:gd name="T6" fmla="*/ 513 w 740"/>
                <a:gd name="T7" fmla="*/ 27 h 742"/>
                <a:gd name="T8" fmla="*/ 563 w 740"/>
                <a:gd name="T9" fmla="*/ 52 h 742"/>
                <a:gd name="T10" fmla="*/ 610 w 740"/>
                <a:gd name="T11" fmla="*/ 85 h 742"/>
                <a:gd name="T12" fmla="*/ 650 w 740"/>
                <a:gd name="T13" fmla="*/ 126 h 742"/>
                <a:gd name="T14" fmla="*/ 685 w 740"/>
                <a:gd name="T15" fmla="*/ 173 h 742"/>
                <a:gd name="T16" fmla="*/ 713 w 740"/>
                <a:gd name="T17" fmla="*/ 225 h 742"/>
                <a:gd name="T18" fmla="*/ 730 w 740"/>
                <a:gd name="T19" fmla="*/ 282 h 742"/>
                <a:gd name="T20" fmla="*/ 740 w 740"/>
                <a:gd name="T21" fmla="*/ 342 h 742"/>
                <a:gd name="T22" fmla="*/ 740 w 740"/>
                <a:gd name="T23" fmla="*/ 402 h 742"/>
                <a:gd name="T24" fmla="*/ 732 w 740"/>
                <a:gd name="T25" fmla="*/ 458 h 742"/>
                <a:gd name="T26" fmla="*/ 713 w 740"/>
                <a:gd name="T27" fmla="*/ 513 h 742"/>
                <a:gd name="T28" fmla="*/ 687 w 740"/>
                <a:gd name="T29" fmla="*/ 563 h 742"/>
                <a:gd name="T30" fmla="*/ 654 w 740"/>
                <a:gd name="T31" fmla="*/ 610 h 742"/>
                <a:gd name="T32" fmla="*/ 614 w 740"/>
                <a:gd name="T33" fmla="*/ 650 h 742"/>
                <a:gd name="T34" fmla="*/ 567 w 740"/>
                <a:gd name="T35" fmla="*/ 685 h 742"/>
                <a:gd name="T36" fmla="*/ 515 w 740"/>
                <a:gd name="T37" fmla="*/ 712 h 742"/>
                <a:gd name="T38" fmla="*/ 458 w 740"/>
                <a:gd name="T39" fmla="*/ 732 h 742"/>
                <a:gd name="T40" fmla="*/ 398 w 740"/>
                <a:gd name="T41" fmla="*/ 742 h 742"/>
                <a:gd name="T42" fmla="*/ 340 w 740"/>
                <a:gd name="T43" fmla="*/ 742 h 742"/>
                <a:gd name="T44" fmla="*/ 282 w 740"/>
                <a:gd name="T45" fmla="*/ 732 h 742"/>
                <a:gd name="T46" fmla="*/ 227 w 740"/>
                <a:gd name="T47" fmla="*/ 714 h 742"/>
                <a:gd name="T48" fmla="*/ 177 w 740"/>
                <a:gd name="T49" fmla="*/ 687 h 742"/>
                <a:gd name="T50" fmla="*/ 130 w 740"/>
                <a:gd name="T51" fmla="*/ 654 h 742"/>
                <a:gd name="T52" fmla="*/ 90 w 740"/>
                <a:gd name="T53" fmla="*/ 615 h 742"/>
                <a:gd name="T54" fmla="*/ 55 w 740"/>
                <a:gd name="T55" fmla="*/ 569 h 742"/>
                <a:gd name="T56" fmla="*/ 28 w 740"/>
                <a:gd name="T57" fmla="*/ 516 h 742"/>
                <a:gd name="T58" fmla="*/ 10 w 740"/>
                <a:gd name="T59" fmla="*/ 458 h 742"/>
                <a:gd name="T60" fmla="*/ 0 w 740"/>
                <a:gd name="T61" fmla="*/ 398 h 742"/>
                <a:gd name="T62" fmla="*/ 0 w 740"/>
                <a:gd name="T63" fmla="*/ 340 h 742"/>
                <a:gd name="T64" fmla="*/ 8 w 740"/>
                <a:gd name="T65" fmla="*/ 283 h 742"/>
                <a:gd name="T66" fmla="*/ 28 w 740"/>
                <a:gd name="T67" fmla="*/ 229 h 742"/>
                <a:gd name="T68" fmla="*/ 53 w 740"/>
                <a:gd name="T69" fmla="*/ 177 h 742"/>
                <a:gd name="T70" fmla="*/ 86 w 740"/>
                <a:gd name="T71" fmla="*/ 132 h 742"/>
                <a:gd name="T72" fmla="*/ 127 w 740"/>
                <a:gd name="T73" fmla="*/ 89 h 742"/>
                <a:gd name="T74" fmla="*/ 173 w 740"/>
                <a:gd name="T75" fmla="*/ 56 h 742"/>
                <a:gd name="T76" fmla="*/ 226 w 740"/>
                <a:gd name="T77" fmla="*/ 29 h 742"/>
                <a:gd name="T78" fmla="*/ 282 w 740"/>
                <a:gd name="T79" fmla="*/ 10 h 742"/>
                <a:gd name="T80" fmla="*/ 342 w 740"/>
                <a:gd name="T8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0" h="742">
                  <a:moveTo>
                    <a:pt x="342" y="0"/>
                  </a:moveTo>
                  <a:lnTo>
                    <a:pt x="400" y="0"/>
                  </a:lnTo>
                  <a:lnTo>
                    <a:pt x="458" y="10"/>
                  </a:lnTo>
                  <a:lnTo>
                    <a:pt x="513" y="27"/>
                  </a:lnTo>
                  <a:lnTo>
                    <a:pt x="563" y="52"/>
                  </a:lnTo>
                  <a:lnTo>
                    <a:pt x="610" y="85"/>
                  </a:lnTo>
                  <a:lnTo>
                    <a:pt x="650" y="126"/>
                  </a:lnTo>
                  <a:lnTo>
                    <a:pt x="685" y="173"/>
                  </a:lnTo>
                  <a:lnTo>
                    <a:pt x="713" y="225"/>
                  </a:lnTo>
                  <a:lnTo>
                    <a:pt x="730" y="282"/>
                  </a:lnTo>
                  <a:lnTo>
                    <a:pt x="740" y="342"/>
                  </a:lnTo>
                  <a:lnTo>
                    <a:pt x="740" y="402"/>
                  </a:lnTo>
                  <a:lnTo>
                    <a:pt x="732" y="458"/>
                  </a:lnTo>
                  <a:lnTo>
                    <a:pt x="713" y="513"/>
                  </a:lnTo>
                  <a:lnTo>
                    <a:pt x="687" y="563"/>
                  </a:lnTo>
                  <a:lnTo>
                    <a:pt x="654" y="610"/>
                  </a:lnTo>
                  <a:lnTo>
                    <a:pt x="614" y="650"/>
                  </a:lnTo>
                  <a:lnTo>
                    <a:pt x="567" y="685"/>
                  </a:lnTo>
                  <a:lnTo>
                    <a:pt x="515" y="712"/>
                  </a:lnTo>
                  <a:lnTo>
                    <a:pt x="458" y="732"/>
                  </a:lnTo>
                  <a:lnTo>
                    <a:pt x="398" y="742"/>
                  </a:lnTo>
                  <a:lnTo>
                    <a:pt x="340" y="742"/>
                  </a:lnTo>
                  <a:lnTo>
                    <a:pt x="282" y="732"/>
                  </a:lnTo>
                  <a:lnTo>
                    <a:pt x="227" y="714"/>
                  </a:lnTo>
                  <a:lnTo>
                    <a:pt x="177" y="687"/>
                  </a:lnTo>
                  <a:lnTo>
                    <a:pt x="130" y="654"/>
                  </a:lnTo>
                  <a:lnTo>
                    <a:pt x="90" y="615"/>
                  </a:lnTo>
                  <a:lnTo>
                    <a:pt x="55" y="569"/>
                  </a:lnTo>
                  <a:lnTo>
                    <a:pt x="28" y="516"/>
                  </a:lnTo>
                  <a:lnTo>
                    <a:pt x="10" y="458"/>
                  </a:lnTo>
                  <a:lnTo>
                    <a:pt x="0" y="398"/>
                  </a:lnTo>
                  <a:lnTo>
                    <a:pt x="0" y="340"/>
                  </a:lnTo>
                  <a:lnTo>
                    <a:pt x="8" y="283"/>
                  </a:lnTo>
                  <a:lnTo>
                    <a:pt x="28" y="229"/>
                  </a:lnTo>
                  <a:lnTo>
                    <a:pt x="53" y="177"/>
                  </a:lnTo>
                  <a:lnTo>
                    <a:pt x="86" y="132"/>
                  </a:lnTo>
                  <a:lnTo>
                    <a:pt x="127" y="89"/>
                  </a:lnTo>
                  <a:lnTo>
                    <a:pt x="173" y="56"/>
                  </a:lnTo>
                  <a:lnTo>
                    <a:pt x="226" y="29"/>
                  </a:lnTo>
                  <a:lnTo>
                    <a:pt x="282" y="10"/>
                  </a:lnTo>
                  <a:lnTo>
                    <a:pt x="342"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7" name="Freeform 36"/>
            <p:cNvSpPr/>
            <p:nvPr/>
          </p:nvSpPr>
          <p:spPr bwMode="auto">
            <a:xfrm>
              <a:off x="7126288" y="4337050"/>
              <a:ext cx="520700" cy="520700"/>
            </a:xfrm>
            <a:custGeom>
              <a:avLst/>
              <a:gdLst>
                <a:gd name="T0" fmla="*/ 353 w 656"/>
                <a:gd name="T1" fmla="*/ 0 h 656"/>
                <a:gd name="T2" fmla="*/ 404 w 656"/>
                <a:gd name="T3" fmla="*/ 8 h 656"/>
                <a:gd name="T4" fmla="*/ 452 w 656"/>
                <a:gd name="T5" fmla="*/ 23 h 656"/>
                <a:gd name="T6" fmla="*/ 499 w 656"/>
                <a:gd name="T7" fmla="*/ 44 h 656"/>
                <a:gd name="T8" fmla="*/ 540 w 656"/>
                <a:gd name="T9" fmla="*/ 75 h 656"/>
                <a:gd name="T10" fmla="*/ 577 w 656"/>
                <a:gd name="T11" fmla="*/ 110 h 656"/>
                <a:gd name="T12" fmla="*/ 608 w 656"/>
                <a:gd name="T13" fmla="*/ 151 h 656"/>
                <a:gd name="T14" fmla="*/ 631 w 656"/>
                <a:gd name="T15" fmla="*/ 198 h 656"/>
                <a:gd name="T16" fmla="*/ 648 w 656"/>
                <a:gd name="T17" fmla="*/ 250 h 656"/>
                <a:gd name="T18" fmla="*/ 656 w 656"/>
                <a:gd name="T19" fmla="*/ 301 h 656"/>
                <a:gd name="T20" fmla="*/ 656 w 656"/>
                <a:gd name="T21" fmla="*/ 353 h 656"/>
                <a:gd name="T22" fmla="*/ 648 w 656"/>
                <a:gd name="T23" fmla="*/ 402 h 656"/>
                <a:gd name="T24" fmla="*/ 631 w 656"/>
                <a:gd name="T25" fmla="*/ 450 h 656"/>
                <a:gd name="T26" fmla="*/ 609 w 656"/>
                <a:gd name="T27" fmla="*/ 497 h 656"/>
                <a:gd name="T28" fmla="*/ 580 w 656"/>
                <a:gd name="T29" fmla="*/ 537 h 656"/>
                <a:gd name="T30" fmla="*/ 544 w 656"/>
                <a:gd name="T31" fmla="*/ 574 h 656"/>
                <a:gd name="T32" fmla="*/ 503 w 656"/>
                <a:gd name="T33" fmla="*/ 605 h 656"/>
                <a:gd name="T34" fmla="*/ 458 w 656"/>
                <a:gd name="T35" fmla="*/ 631 h 656"/>
                <a:gd name="T36" fmla="*/ 406 w 656"/>
                <a:gd name="T37" fmla="*/ 646 h 656"/>
                <a:gd name="T38" fmla="*/ 348 w 656"/>
                <a:gd name="T39" fmla="*/ 656 h 656"/>
                <a:gd name="T40" fmla="*/ 291 w 656"/>
                <a:gd name="T41" fmla="*/ 654 h 656"/>
                <a:gd name="T42" fmla="*/ 235 w 656"/>
                <a:gd name="T43" fmla="*/ 642 h 656"/>
                <a:gd name="T44" fmla="*/ 183 w 656"/>
                <a:gd name="T45" fmla="*/ 623 h 656"/>
                <a:gd name="T46" fmla="*/ 134 w 656"/>
                <a:gd name="T47" fmla="*/ 594 h 656"/>
                <a:gd name="T48" fmla="*/ 93 w 656"/>
                <a:gd name="T49" fmla="*/ 557 h 656"/>
                <a:gd name="T50" fmla="*/ 56 w 656"/>
                <a:gd name="T51" fmla="*/ 512 h 656"/>
                <a:gd name="T52" fmla="*/ 29 w 656"/>
                <a:gd name="T53" fmla="*/ 462 h 656"/>
                <a:gd name="T54" fmla="*/ 10 w 656"/>
                <a:gd name="T55" fmla="*/ 405 h 656"/>
                <a:gd name="T56" fmla="*/ 0 w 656"/>
                <a:gd name="T57" fmla="*/ 347 h 656"/>
                <a:gd name="T58" fmla="*/ 2 w 656"/>
                <a:gd name="T59" fmla="*/ 289 h 656"/>
                <a:gd name="T60" fmla="*/ 14 w 656"/>
                <a:gd name="T61" fmla="*/ 235 h 656"/>
                <a:gd name="T62" fmla="*/ 33 w 656"/>
                <a:gd name="T63" fmla="*/ 182 h 656"/>
                <a:gd name="T64" fmla="*/ 62 w 656"/>
                <a:gd name="T65" fmla="*/ 136 h 656"/>
                <a:gd name="T66" fmla="*/ 99 w 656"/>
                <a:gd name="T67" fmla="*/ 93 h 656"/>
                <a:gd name="T68" fmla="*/ 142 w 656"/>
                <a:gd name="T69" fmla="*/ 56 h 656"/>
                <a:gd name="T70" fmla="*/ 192 w 656"/>
                <a:gd name="T71" fmla="*/ 29 h 656"/>
                <a:gd name="T72" fmla="*/ 249 w 656"/>
                <a:gd name="T73" fmla="*/ 9 h 656"/>
                <a:gd name="T74" fmla="*/ 301 w 656"/>
                <a:gd name="T75" fmla="*/ 0 h 656"/>
                <a:gd name="T76" fmla="*/ 353 w 656"/>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6" h="656">
                  <a:moveTo>
                    <a:pt x="353" y="0"/>
                  </a:moveTo>
                  <a:lnTo>
                    <a:pt x="404" y="8"/>
                  </a:lnTo>
                  <a:lnTo>
                    <a:pt x="452" y="23"/>
                  </a:lnTo>
                  <a:lnTo>
                    <a:pt x="499" y="44"/>
                  </a:lnTo>
                  <a:lnTo>
                    <a:pt x="540" y="75"/>
                  </a:lnTo>
                  <a:lnTo>
                    <a:pt x="577" y="110"/>
                  </a:lnTo>
                  <a:lnTo>
                    <a:pt x="608" y="151"/>
                  </a:lnTo>
                  <a:lnTo>
                    <a:pt x="631" y="198"/>
                  </a:lnTo>
                  <a:lnTo>
                    <a:pt x="648" y="250"/>
                  </a:lnTo>
                  <a:lnTo>
                    <a:pt x="656" y="301"/>
                  </a:lnTo>
                  <a:lnTo>
                    <a:pt x="656" y="353"/>
                  </a:lnTo>
                  <a:lnTo>
                    <a:pt x="648" y="402"/>
                  </a:lnTo>
                  <a:lnTo>
                    <a:pt x="631" y="450"/>
                  </a:lnTo>
                  <a:lnTo>
                    <a:pt x="609" y="497"/>
                  </a:lnTo>
                  <a:lnTo>
                    <a:pt x="580" y="537"/>
                  </a:lnTo>
                  <a:lnTo>
                    <a:pt x="544" y="574"/>
                  </a:lnTo>
                  <a:lnTo>
                    <a:pt x="503" y="605"/>
                  </a:lnTo>
                  <a:lnTo>
                    <a:pt x="458" y="631"/>
                  </a:lnTo>
                  <a:lnTo>
                    <a:pt x="406" y="646"/>
                  </a:lnTo>
                  <a:lnTo>
                    <a:pt x="348" y="656"/>
                  </a:lnTo>
                  <a:lnTo>
                    <a:pt x="291" y="654"/>
                  </a:lnTo>
                  <a:lnTo>
                    <a:pt x="235" y="642"/>
                  </a:lnTo>
                  <a:lnTo>
                    <a:pt x="183" y="623"/>
                  </a:lnTo>
                  <a:lnTo>
                    <a:pt x="134" y="594"/>
                  </a:lnTo>
                  <a:lnTo>
                    <a:pt x="93" y="557"/>
                  </a:lnTo>
                  <a:lnTo>
                    <a:pt x="56" y="512"/>
                  </a:lnTo>
                  <a:lnTo>
                    <a:pt x="29" y="462"/>
                  </a:lnTo>
                  <a:lnTo>
                    <a:pt x="10" y="405"/>
                  </a:lnTo>
                  <a:lnTo>
                    <a:pt x="0" y="347"/>
                  </a:lnTo>
                  <a:lnTo>
                    <a:pt x="2" y="289"/>
                  </a:lnTo>
                  <a:lnTo>
                    <a:pt x="14" y="235"/>
                  </a:lnTo>
                  <a:lnTo>
                    <a:pt x="33" y="182"/>
                  </a:lnTo>
                  <a:lnTo>
                    <a:pt x="62" y="136"/>
                  </a:lnTo>
                  <a:lnTo>
                    <a:pt x="99" y="93"/>
                  </a:lnTo>
                  <a:lnTo>
                    <a:pt x="142" y="56"/>
                  </a:lnTo>
                  <a:lnTo>
                    <a:pt x="192" y="29"/>
                  </a:lnTo>
                  <a:lnTo>
                    <a:pt x="249" y="9"/>
                  </a:lnTo>
                  <a:lnTo>
                    <a:pt x="301" y="0"/>
                  </a:lnTo>
                  <a:lnTo>
                    <a:pt x="353"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grpSp>
        <p:nvGrpSpPr>
          <p:cNvPr id="5" name="组合 4"/>
          <p:cNvGrpSpPr/>
          <p:nvPr/>
        </p:nvGrpSpPr>
        <p:grpSpPr>
          <a:xfrm>
            <a:off x="4768428" y="3999466"/>
            <a:ext cx="1311017" cy="2071135"/>
            <a:chOff x="5029200" y="4217988"/>
            <a:chExt cx="1382713" cy="2184400"/>
          </a:xfrm>
          <a:solidFill>
            <a:schemeClr val="accent4"/>
          </a:solidFill>
        </p:grpSpPr>
        <p:sp>
          <p:nvSpPr>
            <p:cNvPr id="21" name="Freeform 20"/>
            <p:cNvSpPr/>
            <p:nvPr/>
          </p:nvSpPr>
          <p:spPr bwMode="auto">
            <a:xfrm>
              <a:off x="5056188" y="4217988"/>
              <a:ext cx="1355725" cy="1120775"/>
            </a:xfrm>
            <a:custGeom>
              <a:avLst/>
              <a:gdLst>
                <a:gd name="T0" fmla="*/ 1708 w 1708"/>
                <a:gd name="T1" fmla="*/ 0 h 1414"/>
                <a:gd name="T2" fmla="*/ 1708 w 1708"/>
                <a:gd name="T3" fmla="*/ 897 h 1414"/>
                <a:gd name="T4" fmla="*/ 1073 w 1708"/>
                <a:gd name="T5" fmla="*/ 1414 h 1414"/>
                <a:gd name="T6" fmla="*/ 0 w 1708"/>
                <a:gd name="T7" fmla="*/ 1390 h 1414"/>
                <a:gd name="T8" fmla="*/ 636 w 1708"/>
                <a:gd name="T9" fmla="*/ 872 h 1414"/>
                <a:gd name="T10" fmla="*/ 1708 w 1708"/>
                <a:gd name="T11" fmla="*/ 0 h 1414"/>
              </a:gdLst>
              <a:ahLst/>
              <a:cxnLst>
                <a:cxn ang="0">
                  <a:pos x="T0" y="T1"/>
                </a:cxn>
                <a:cxn ang="0">
                  <a:pos x="T2" y="T3"/>
                </a:cxn>
                <a:cxn ang="0">
                  <a:pos x="T4" y="T5"/>
                </a:cxn>
                <a:cxn ang="0">
                  <a:pos x="T6" y="T7"/>
                </a:cxn>
                <a:cxn ang="0">
                  <a:pos x="T8" y="T9"/>
                </a:cxn>
                <a:cxn ang="0">
                  <a:pos x="T10" y="T11"/>
                </a:cxn>
              </a:cxnLst>
              <a:rect l="0" t="0" r="r" b="b"/>
              <a:pathLst>
                <a:path w="1708" h="1414">
                  <a:moveTo>
                    <a:pt x="1708" y="0"/>
                  </a:moveTo>
                  <a:lnTo>
                    <a:pt x="1708" y="897"/>
                  </a:lnTo>
                  <a:lnTo>
                    <a:pt x="1073" y="1414"/>
                  </a:lnTo>
                  <a:lnTo>
                    <a:pt x="0" y="1390"/>
                  </a:lnTo>
                  <a:lnTo>
                    <a:pt x="636" y="872"/>
                  </a:lnTo>
                  <a:lnTo>
                    <a:pt x="170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2" name="Freeform 21"/>
            <p:cNvSpPr/>
            <p:nvPr/>
          </p:nvSpPr>
          <p:spPr bwMode="auto">
            <a:xfrm>
              <a:off x="5056188" y="5280025"/>
              <a:ext cx="1355725" cy="1122363"/>
            </a:xfrm>
            <a:custGeom>
              <a:avLst/>
              <a:gdLst>
                <a:gd name="T0" fmla="*/ 1073 w 1708"/>
                <a:gd name="T1" fmla="*/ 0 h 1413"/>
                <a:gd name="T2" fmla="*/ 1708 w 1708"/>
                <a:gd name="T3" fmla="*/ 516 h 1413"/>
                <a:gd name="T4" fmla="*/ 1708 w 1708"/>
                <a:gd name="T5" fmla="*/ 1413 h 1413"/>
                <a:gd name="T6" fmla="*/ 636 w 1708"/>
                <a:gd name="T7" fmla="*/ 541 h 1413"/>
                <a:gd name="T8" fmla="*/ 0 w 1708"/>
                <a:gd name="T9" fmla="*/ 50 h 1413"/>
                <a:gd name="T10" fmla="*/ 1073 w 1708"/>
                <a:gd name="T11" fmla="*/ 0 h 1413"/>
              </a:gdLst>
              <a:ahLst/>
              <a:cxnLst>
                <a:cxn ang="0">
                  <a:pos x="T0" y="T1"/>
                </a:cxn>
                <a:cxn ang="0">
                  <a:pos x="T2" y="T3"/>
                </a:cxn>
                <a:cxn ang="0">
                  <a:pos x="T4" y="T5"/>
                </a:cxn>
                <a:cxn ang="0">
                  <a:pos x="T6" y="T7"/>
                </a:cxn>
                <a:cxn ang="0">
                  <a:pos x="T8" y="T9"/>
                </a:cxn>
                <a:cxn ang="0">
                  <a:pos x="T10" y="T11"/>
                </a:cxn>
              </a:cxnLst>
              <a:rect l="0" t="0" r="r" b="b"/>
              <a:pathLst>
                <a:path w="1708" h="1413">
                  <a:moveTo>
                    <a:pt x="1073" y="0"/>
                  </a:moveTo>
                  <a:lnTo>
                    <a:pt x="1708" y="516"/>
                  </a:lnTo>
                  <a:lnTo>
                    <a:pt x="1708" y="1413"/>
                  </a:lnTo>
                  <a:lnTo>
                    <a:pt x="636" y="541"/>
                  </a:lnTo>
                  <a:lnTo>
                    <a:pt x="0" y="50"/>
                  </a:lnTo>
                  <a:lnTo>
                    <a:pt x="1073"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nvGrpSpPr>
            <p:cNvPr id="42" name="组合 41"/>
            <p:cNvGrpSpPr/>
            <p:nvPr/>
          </p:nvGrpSpPr>
          <p:grpSpPr>
            <a:xfrm>
              <a:off x="5848350" y="5607050"/>
              <a:ext cx="219076" cy="168276"/>
              <a:chOff x="5848350" y="5607050"/>
              <a:chExt cx="219076" cy="168276"/>
            </a:xfrm>
            <a:grpFill/>
          </p:grpSpPr>
          <p:sp>
            <p:nvSpPr>
              <p:cNvPr id="23" name="Freeform 22"/>
              <p:cNvSpPr/>
              <p:nvPr/>
            </p:nvSpPr>
            <p:spPr bwMode="auto">
              <a:xfrm>
                <a:off x="6000750" y="5649913"/>
                <a:ext cx="47625" cy="47625"/>
              </a:xfrm>
              <a:custGeom>
                <a:avLst/>
                <a:gdLst>
                  <a:gd name="T0" fmla="*/ 29 w 60"/>
                  <a:gd name="T1" fmla="*/ 0 h 60"/>
                  <a:gd name="T2" fmla="*/ 36 w 60"/>
                  <a:gd name="T3" fmla="*/ 2 h 60"/>
                  <a:gd name="T4" fmla="*/ 44 w 60"/>
                  <a:gd name="T5" fmla="*/ 4 h 60"/>
                  <a:gd name="T6" fmla="*/ 50 w 60"/>
                  <a:gd name="T7" fmla="*/ 9 h 60"/>
                  <a:gd name="T8" fmla="*/ 56 w 60"/>
                  <a:gd name="T9" fmla="*/ 15 h 60"/>
                  <a:gd name="T10" fmla="*/ 58 w 60"/>
                  <a:gd name="T11" fmla="*/ 21 h 60"/>
                  <a:gd name="T12" fmla="*/ 60 w 60"/>
                  <a:gd name="T13" fmla="*/ 31 h 60"/>
                  <a:gd name="T14" fmla="*/ 58 w 60"/>
                  <a:gd name="T15" fmla="*/ 39 h 60"/>
                  <a:gd name="T16" fmla="*/ 56 w 60"/>
                  <a:gd name="T17" fmla="*/ 44 h 60"/>
                  <a:gd name="T18" fmla="*/ 50 w 60"/>
                  <a:gd name="T19" fmla="*/ 50 h 60"/>
                  <a:gd name="T20" fmla="*/ 44 w 60"/>
                  <a:gd name="T21" fmla="*/ 56 h 60"/>
                  <a:gd name="T22" fmla="*/ 36 w 60"/>
                  <a:gd name="T23" fmla="*/ 58 h 60"/>
                  <a:gd name="T24" fmla="*/ 29 w 60"/>
                  <a:gd name="T25" fmla="*/ 60 h 60"/>
                  <a:gd name="T26" fmla="*/ 21 w 60"/>
                  <a:gd name="T27" fmla="*/ 58 h 60"/>
                  <a:gd name="T28" fmla="*/ 13 w 60"/>
                  <a:gd name="T29" fmla="*/ 56 h 60"/>
                  <a:gd name="T30" fmla="*/ 7 w 60"/>
                  <a:gd name="T31" fmla="*/ 50 h 60"/>
                  <a:gd name="T32" fmla="*/ 3 w 60"/>
                  <a:gd name="T33" fmla="*/ 44 h 60"/>
                  <a:gd name="T34" fmla="*/ 0 w 60"/>
                  <a:gd name="T35" fmla="*/ 39 h 60"/>
                  <a:gd name="T36" fmla="*/ 0 w 60"/>
                  <a:gd name="T37" fmla="*/ 31 h 60"/>
                  <a:gd name="T38" fmla="*/ 0 w 60"/>
                  <a:gd name="T39" fmla="*/ 21 h 60"/>
                  <a:gd name="T40" fmla="*/ 3 w 60"/>
                  <a:gd name="T41" fmla="*/ 15 h 60"/>
                  <a:gd name="T42" fmla="*/ 7 w 60"/>
                  <a:gd name="T43" fmla="*/ 9 h 60"/>
                  <a:gd name="T44" fmla="*/ 13 w 60"/>
                  <a:gd name="T45" fmla="*/ 4 h 60"/>
                  <a:gd name="T46" fmla="*/ 21 w 60"/>
                  <a:gd name="T47" fmla="*/ 2 h 60"/>
                  <a:gd name="T48" fmla="*/ 29 w 60"/>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60">
                    <a:moveTo>
                      <a:pt x="29" y="0"/>
                    </a:moveTo>
                    <a:lnTo>
                      <a:pt x="36" y="2"/>
                    </a:lnTo>
                    <a:lnTo>
                      <a:pt x="44" y="4"/>
                    </a:lnTo>
                    <a:lnTo>
                      <a:pt x="50" y="9"/>
                    </a:lnTo>
                    <a:lnTo>
                      <a:pt x="56" y="15"/>
                    </a:lnTo>
                    <a:lnTo>
                      <a:pt x="58" y="21"/>
                    </a:lnTo>
                    <a:lnTo>
                      <a:pt x="60" y="31"/>
                    </a:lnTo>
                    <a:lnTo>
                      <a:pt x="58" y="39"/>
                    </a:lnTo>
                    <a:lnTo>
                      <a:pt x="56" y="44"/>
                    </a:lnTo>
                    <a:lnTo>
                      <a:pt x="50" y="50"/>
                    </a:lnTo>
                    <a:lnTo>
                      <a:pt x="44" y="56"/>
                    </a:lnTo>
                    <a:lnTo>
                      <a:pt x="36" y="58"/>
                    </a:lnTo>
                    <a:lnTo>
                      <a:pt x="29" y="60"/>
                    </a:lnTo>
                    <a:lnTo>
                      <a:pt x="21" y="58"/>
                    </a:lnTo>
                    <a:lnTo>
                      <a:pt x="13" y="56"/>
                    </a:lnTo>
                    <a:lnTo>
                      <a:pt x="7" y="50"/>
                    </a:lnTo>
                    <a:lnTo>
                      <a:pt x="3" y="44"/>
                    </a:lnTo>
                    <a:lnTo>
                      <a:pt x="0" y="39"/>
                    </a:lnTo>
                    <a:lnTo>
                      <a:pt x="0" y="31"/>
                    </a:lnTo>
                    <a:lnTo>
                      <a:pt x="0" y="21"/>
                    </a:lnTo>
                    <a:lnTo>
                      <a:pt x="3" y="15"/>
                    </a:lnTo>
                    <a:lnTo>
                      <a:pt x="7" y="9"/>
                    </a:lnTo>
                    <a:lnTo>
                      <a:pt x="13" y="4"/>
                    </a:lnTo>
                    <a:lnTo>
                      <a:pt x="21" y="2"/>
                    </a:lnTo>
                    <a:lnTo>
                      <a:pt x="29"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4" name="Freeform 23"/>
              <p:cNvSpPr/>
              <p:nvPr/>
            </p:nvSpPr>
            <p:spPr bwMode="auto">
              <a:xfrm>
                <a:off x="5983288" y="5695950"/>
                <a:ext cx="84138" cy="57150"/>
              </a:xfrm>
              <a:custGeom>
                <a:avLst/>
                <a:gdLst>
                  <a:gd name="T0" fmla="*/ 37 w 107"/>
                  <a:gd name="T1" fmla="*/ 0 h 72"/>
                  <a:gd name="T2" fmla="*/ 45 w 107"/>
                  <a:gd name="T3" fmla="*/ 4 h 72"/>
                  <a:gd name="T4" fmla="*/ 49 w 107"/>
                  <a:gd name="T5" fmla="*/ 8 h 72"/>
                  <a:gd name="T6" fmla="*/ 51 w 107"/>
                  <a:gd name="T7" fmla="*/ 14 h 72"/>
                  <a:gd name="T8" fmla="*/ 53 w 107"/>
                  <a:gd name="T9" fmla="*/ 21 h 72"/>
                  <a:gd name="T10" fmla="*/ 55 w 107"/>
                  <a:gd name="T11" fmla="*/ 15 h 72"/>
                  <a:gd name="T12" fmla="*/ 57 w 107"/>
                  <a:gd name="T13" fmla="*/ 12 h 72"/>
                  <a:gd name="T14" fmla="*/ 58 w 107"/>
                  <a:gd name="T15" fmla="*/ 8 h 72"/>
                  <a:gd name="T16" fmla="*/ 62 w 107"/>
                  <a:gd name="T17" fmla="*/ 4 h 72"/>
                  <a:gd name="T18" fmla="*/ 66 w 107"/>
                  <a:gd name="T19" fmla="*/ 0 h 72"/>
                  <a:gd name="T20" fmla="*/ 88 w 107"/>
                  <a:gd name="T21" fmla="*/ 17 h 72"/>
                  <a:gd name="T22" fmla="*/ 99 w 107"/>
                  <a:gd name="T23" fmla="*/ 35 h 72"/>
                  <a:gd name="T24" fmla="*/ 107 w 107"/>
                  <a:gd name="T25" fmla="*/ 60 h 72"/>
                  <a:gd name="T26" fmla="*/ 70 w 107"/>
                  <a:gd name="T27" fmla="*/ 72 h 72"/>
                  <a:gd name="T28" fmla="*/ 35 w 107"/>
                  <a:gd name="T29" fmla="*/ 72 h 72"/>
                  <a:gd name="T30" fmla="*/ 0 w 107"/>
                  <a:gd name="T31" fmla="*/ 60 h 72"/>
                  <a:gd name="T32" fmla="*/ 6 w 107"/>
                  <a:gd name="T33" fmla="*/ 37 h 72"/>
                  <a:gd name="T34" fmla="*/ 20 w 107"/>
                  <a:gd name="T35" fmla="*/ 17 h 72"/>
                  <a:gd name="T36" fmla="*/ 37 w 107"/>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72">
                    <a:moveTo>
                      <a:pt x="37" y="0"/>
                    </a:moveTo>
                    <a:lnTo>
                      <a:pt x="45" y="4"/>
                    </a:lnTo>
                    <a:lnTo>
                      <a:pt x="49" y="8"/>
                    </a:lnTo>
                    <a:lnTo>
                      <a:pt x="51" y="14"/>
                    </a:lnTo>
                    <a:lnTo>
                      <a:pt x="53" y="21"/>
                    </a:lnTo>
                    <a:lnTo>
                      <a:pt x="55" y="15"/>
                    </a:lnTo>
                    <a:lnTo>
                      <a:pt x="57" y="12"/>
                    </a:lnTo>
                    <a:lnTo>
                      <a:pt x="58" y="8"/>
                    </a:lnTo>
                    <a:lnTo>
                      <a:pt x="62" y="4"/>
                    </a:lnTo>
                    <a:lnTo>
                      <a:pt x="66" y="0"/>
                    </a:lnTo>
                    <a:lnTo>
                      <a:pt x="88" y="17"/>
                    </a:lnTo>
                    <a:lnTo>
                      <a:pt x="99" y="35"/>
                    </a:lnTo>
                    <a:lnTo>
                      <a:pt x="107" y="60"/>
                    </a:lnTo>
                    <a:lnTo>
                      <a:pt x="70" y="72"/>
                    </a:lnTo>
                    <a:lnTo>
                      <a:pt x="35" y="72"/>
                    </a:lnTo>
                    <a:lnTo>
                      <a:pt x="0" y="60"/>
                    </a:lnTo>
                    <a:lnTo>
                      <a:pt x="6" y="37"/>
                    </a:lnTo>
                    <a:lnTo>
                      <a:pt x="20" y="17"/>
                    </a:lnTo>
                    <a:lnTo>
                      <a:pt x="37"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5" name="Freeform 24"/>
              <p:cNvSpPr/>
              <p:nvPr/>
            </p:nvSpPr>
            <p:spPr bwMode="auto">
              <a:xfrm>
                <a:off x="5867400" y="5649913"/>
                <a:ext cx="47625" cy="47625"/>
              </a:xfrm>
              <a:custGeom>
                <a:avLst/>
                <a:gdLst>
                  <a:gd name="T0" fmla="*/ 29 w 60"/>
                  <a:gd name="T1" fmla="*/ 0 h 60"/>
                  <a:gd name="T2" fmla="*/ 37 w 60"/>
                  <a:gd name="T3" fmla="*/ 2 h 60"/>
                  <a:gd name="T4" fmla="*/ 44 w 60"/>
                  <a:gd name="T5" fmla="*/ 4 h 60"/>
                  <a:gd name="T6" fmla="*/ 50 w 60"/>
                  <a:gd name="T7" fmla="*/ 9 h 60"/>
                  <a:gd name="T8" fmla="*/ 54 w 60"/>
                  <a:gd name="T9" fmla="*/ 15 h 60"/>
                  <a:gd name="T10" fmla="*/ 58 w 60"/>
                  <a:gd name="T11" fmla="*/ 21 h 60"/>
                  <a:gd name="T12" fmla="*/ 60 w 60"/>
                  <a:gd name="T13" fmla="*/ 31 h 60"/>
                  <a:gd name="T14" fmla="*/ 58 w 60"/>
                  <a:gd name="T15" fmla="*/ 39 h 60"/>
                  <a:gd name="T16" fmla="*/ 54 w 60"/>
                  <a:gd name="T17" fmla="*/ 44 h 60"/>
                  <a:gd name="T18" fmla="*/ 50 w 60"/>
                  <a:gd name="T19" fmla="*/ 50 h 60"/>
                  <a:gd name="T20" fmla="*/ 44 w 60"/>
                  <a:gd name="T21" fmla="*/ 56 h 60"/>
                  <a:gd name="T22" fmla="*/ 37 w 60"/>
                  <a:gd name="T23" fmla="*/ 58 h 60"/>
                  <a:gd name="T24" fmla="*/ 29 w 60"/>
                  <a:gd name="T25" fmla="*/ 60 h 60"/>
                  <a:gd name="T26" fmla="*/ 21 w 60"/>
                  <a:gd name="T27" fmla="*/ 58 h 60"/>
                  <a:gd name="T28" fmla="*/ 13 w 60"/>
                  <a:gd name="T29" fmla="*/ 56 h 60"/>
                  <a:gd name="T30" fmla="*/ 7 w 60"/>
                  <a:gd name="T31" fmla="*/ 50 h 60"/>
                  <a:gd name="T32" fmla="*/ 4 w 60"/>
                  <a:gd name="T33" fmla="*/ 44 h 60"/>
                  <a:gd name="T34" fmla="*/ 0 w 60"/>
                  <a:gd name="T35" fmla="*/ 39 h 60"/>
                  <a:gd name="T36" fmla="*/ 0 w 60"/>
                  <a:gd name="T37" fmla="*/ 31 h 60"/>
                  <a:gd name="T38" fmla="*/ 0 w 60"/>
                  <a:gd name="T39" fmla="*/ 21 h 60"/>
                  <a:gd name="T40" fmla="*/ 4 w 60"/>
                  <a:gd name="T41" fmla="*/ 15 h 60"/>
                  <a:gd name="T42" fmla="*/ 7 w 60"/>
                  <a:gd name="T43" fmla="*/ 9 h 60"/>
                  <a:gd name="T44" fmla="*/ 13 w 60"/>
                  <a:gd name="T45" fmla="*/ 4 h 60"/>
                  <a:gd name="T46" fmla="*/ 21 w 60"/>
                  <a:gd name="T47" fmla="*/ 2 h 60"/>
                  <a:gd name="T48" fmla="*/ 29 w 60"/>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60">
                    <a:moveTo>
                      <a:pt x="29" y="0"/>
                    </a:moveTo>
                    <a:lnTo>
                      <a:pt x="37" y="2"/>
                    </a:lnTo>
                    <a:lnTo>
                      <a:pt x="44" y="4"/>
                    </a:lnTo>
                    <a:lnTo>
                      <a:pt x="50" y="9"/>
                    </a:lnTo>
                    <a:lnTo>
                      <a:pt x="54" y="15"/>
                    </a:lnTo>
                    <a:lnTo>
                      <a:pt x="58" y="21"/>
                    </a:lnTo>
                    <a:lnTo>
                      <a:pt x="60" y="31"/>
                    </a:lnTo>
                    <a:lnTo>
                      <a:pt x="58" y="39"/>
                    </a:lnTo>
                    <a:lnTo>
                      <a:pt x="54" y="44"/>
                    </a:lnTo>
                    <a:lnTo>
                      <a:pt x="50" y="50"/>
                    </a:lnTo>
                    <a:lnTo>
                      <a:pt x="44" y="56"/>
                    </a:lnTo>
                    <a:lnTo>
                      <a:pt x="37" y="58"/>
                    </a:lnTo>
                    <a:lnTo>
                      <a:pt x="29" y="60"/>
                    </a:lnTo>
                    <a:lnTo>
                      <a:pt x="21" y="58"/>
                    </a:lnTo>
                    <a:lnTo>
                      <a:pt x="13" y="56"/>
                    </a:lnTo>
                    <a:lnTo>
                      <a:pt x="7" y="50"/>
                    </a:lnTo>
                    <a:lnTo>
                      <a:pt x="4" y="44"/>
                    </a:lnTo>
                    <a:lnTo>
                      <a:pt x="0" y="39"/>
                    </a:lnTo>
                    <a:lnTo>
                      <a:pt x="0" y="31"/>
                    </a:lnTo>
                    <a:lnTo>
                      <a:pt x="0" y="21"/>
                    </a:lnTo>
                    <a:lnTo>
                      <a:pt x="4" y="15"/>
                    </a:lnTo>
                    <a:lnTo>
                      <a:pt x="7" y="9"/>
                    </a:lnTo>
                    <a:lnTo>
                      <a:pt x="13" y="4"/>
                    </a:lnTo>
                    <a:lnTo>
                      <a:pt x="21" y="2"/>
                    </a:lnTo>
                    <a:lnTo>
                      <a:pt x="29"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6" name="Freeform 25"/>
              <p:cNvSpPr/>
              <p:nvPr/>
            </p:nvSpPr>
            <p:spPr bwMode="auto">
              <a:xfrm>
                <a:off x="5848350" y="5695950"/>
                <a:ext cx="85725" cy="57150"/>
              </a:xfrm>
              <a:custGeom>
                <a:avLst/>
                <a:gdLst>
                  <a:gd name="T0" fmla="*/ 68 w 107"/>
                  <a:gd name="T1" fmla="*/ 0 h 72"/>
                  <a:gd name="T2" fmla="*/ 88 w 107"/>
                  <a:gd name="T3" fmla="*/ 17 h 72"/>
                  <a:gd name="T4" fmla="*/ 99 w 107"/>
                  <a:gd name="T5" fmla="*/ 37 h 72"/>
                  <a:gd name="T6" fmla="*/ 107 w 107"/>
                  <a:gd name="T7" fmla="*/ 60 h 72"/>
                  <a:gd name="T8" fmla="*/ 70 w 107"/>
                  <a:gd name="T9" fmla="*/ 72 h 72"/>
                  <a:gd name="T10" fmla="*/ 35 w 107"/>
                  <a:gd name="T11" fmla="*/ 72 h 72"/>
                  <a:gd name="T12" fmla="*/ 0 w 107"/>
                  <a:gd name="T13" fmla="*/ 60 h 72"/>
                  <a:gd name="T14" fmla="*/ 6 w 107"/>
                  <a:gd name="T15" fmla="*/ 35 h 72"/>
                  <a:gd name="T16" fmla="*/ 20 w 107"/>
                  <a:gd name="T17" fmla="*/ 17 h 72"/>
                  <a:gd name="T18" fmla="*/ 39 w 107"/>
                  <a:gd name="T19" fmla="*/ 0 h 72"/>
                  <a:gd name="T20" fmla="*/ 45 w 107"/>
                  <a:gd name="T21" fmla="*/ 4 h 72"/>
                  <a:gd name="T22" fmla="*/ 49 w 107"/>
                  <a:gd name="T23" fmla="*/ 8 h 72"/>
                  <a:gd name="T24" fmla="*/ 51 w 107"/>
                  <a:gd name="T25" fmla="*/ 12 h 72"/>
                  <a:gd name="T26" fmla="*/ 53 w 107"/>
                  <a:gd name="T27" fmla="*/ 15 h 72"/>
                  <a:gd name="T28" fmla="*/ 53 w 107"/>
                  <a:gd name="T29" fmla="*/ 21 h 72"/>
                  <a:gd name="T30" fmla="*/ 55 w 107"/>
                  <a:gd name="T31" fmla="*/ 14 h 72"/>
                  <a:gd name="T32" fmla="*/ 59 w 107"/>
                  <a:gd name="T33" fmla="*/ 8 h 72"/>
                  <a:gd name="T34" fmla="*/ 62 w 107"/>
                  <a:gd name="T35" fmla="*/ 4 h 72"/>
                  <a:gd name="T36" fmla="*/ 68 w 107"/>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72">
                    <a:moveTo>
                      <a:pt x="68" y="0"/>
                    </a:moveTo>
                    <a:lnTo>
                      <a:pt x="88" y="17"/>
                    </a:lnTo>
                    <a:lnTo>
                      <a:pt x="99" y="37"/>
                    </a:lnTo>
                    <a:lnTo>
                      <a:pt x="107" y="60"/>
                    </a:lnTo>
                    <a:lnTo>
                      <a:pt x="70" y="72"/>
                    </a:lnTo>
                    <a:lnTo>
                      <a:pt x="35" y="72"/>
                    </a:lnTo>
                    <a:lnTo>
                      <a:pt x="0" y="60"/>
                    </a:lnTo>
                    <a:lnTo>
                      <a:pt x="6" y="35"/>
                    </a:lnTo>
                    <a:lnTo>
                      <a:pt x="20" y="17"/>
                    </a:lnTo>
                    <a:lnTo>
                      <a:pt x="39" y="0"/>
                    </a:lnTo>
                    <a:lnTo>
                      <a:pt x="45" y="4"/>
                    </a:lnTo>
                    <a:lnTo>
                      <a:pt x="49" y="8"/>
                    </a:lnTo>
                    <a:lnTo>
                      <a:pt x="51" y="12"/>
                    </a:lnTo>
                    <a:lnTo>
                      <a:pt x="53" y="15"/>
                    </a:lnTo>
                    <a:lnTo>
                      <a:pt x="53" y="21"/>
                    </a:lnTo>
                    <a:lnTo>
                      <a:pt x="55" y="14"/>
                    </a:lnTo>
                    <a:lnTo>
                      <a:pt x="59" y="8"/>
                    </a:lnTo>
                    <a:lnTo>
                      <a:pt x="62" y="4"/>
                    </a:lnTo>
                    <a:lnTo>
                      <a:pt x="6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7" name="Freeform 26"/>
              <p:cNvSpPr/>
              <p:nvPr/>
            </p:nvSpPr>
            <p:spPr bwMode="auto">
              <a:xfrm>
                <a:off x="5919788" y="5607050"/>
                <a:ext cx="74613" cy="76200"/>
              </a:xfrm>
              <a:custGeom>
                <a:avLst/>
                <a:gdLst>
                  <a:gd name="T0" fmla="*/ 48 w 95"/>
                  <a:gd name="T1" fmla="*/ 0 h 95"/>
                  <a:gd name="T2" fmla="*/ 66 w 95"/>
                  <a:gd name="T3" fmla="*/ 4 h 95"/>
                  <a:gd name="T4" fmla="*/ 81 w 95"/>
                  <a:gd name="T5" fmla="*/ 14 h 95"/>
                  <a:gd name="T6" fmla="*/ 91 w 95"/>
                  <a:gd name="T7" fmla="*/ 29 h 95"/>
                  <a:gd name="T8" fmla="*/ 95 w 95"/>
                  <a:gd name="T9" fmla="*/ 49 h 95"/>
                  <a:gd name="T10" fmla="*/ 91 w 95"/>
                  <a:gd name="T11" fmla="*/ 66 h 95"/>
                  <a:gd name="T12" fmla="*/ 81 w 95"/>
                  <a:gd name="T13" fmla="*/ 82 h 95"/>
                  <a:gd name="T14" fmla="*/ 66 w 95"/>
                  <a:gd name="T15" fmla="*/ 92 h 95"/>
                  <a:gd name="T16" fmla="*/ 48 w 95"/>
                  <a:gd name="T17" fmla="*/ 95 h 95"/>
                  <a:gd name="T18" fmla="*/ 29 w 95"/>
                  <a:gd name="T19" fmla="*/ 92 h 95"/>
                  <a:gd name="T20" fmla="*/ 15 w 95"/>
                  <a:gd name="T21" fmla="*/ 82 h 95"/>
                  <a:gd name="T22" fmla="*/ 4 w 95"/>
                  <a:gd name="T23" fmla="*/ 66 h 95"/>
                  <a:gd name="T24" fmla="*/ 0 w 95"/>
                  <a:gd name="T25" fmla="*/ 49 h 95"/>
                  <a:gd name="T26" fmla="*/ 4 w 95"/>
                  <a:gd name="T27" fmla="*/ 29 h 95"/>
                  <a:gd name="T28" fmla="*/ 15 w 95"/>
                  <a:gd name="T29" fmla="*/ 14 h 95"/>
                  <a:gd name="T30" fmla="*/ 29 w 95"/>
                  <a:gd name="T31" fmla="*/ 4 h 95"/>
                  <a:gd name="T32" fmla="*/ 48 w 95"/>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48" y="0"/>
                    </a:moveTo>
                    <a:lnTo>
                      <a:pt x="66" y="4"/>
                    </a:lnTo>
                    <a:lnTo>
                      <a:pt x="81" y="14"/>
                    </a:lnTo>
                    <a:lnTo>
                      <a:pt x="91" y="29"/>
                    </a:lnTo>
                    <a:lnTo>
                      <a:pt x="95" y="49"/>
                    </a:lnTo>
                    <a:lnTo>
                      <a:pt x="91" y="66"/>
                    </a:lnTo>
                    <a:lnTo>
                      <a:pt x="81" y="82"/>
                    </a:lnTo>
                    <a:lnTo>
                      <a:pt x="66" y="92"/>
                    </a:lnTo>
                    <a:lnTo>
                      <a:pt x="48" y="95"/>
                    </a:lnTo>
                    <a:lnTo>
                      <a:pt x="29" y="92"/>
                    </a:lnTo>
                    <a:lnTo>
                      <a:pt x="15" y="82"/>
                    </a:lnTo>
                    <a:lnTo>
                      <a:pt x="4" y="66"/>
                    </a:lnTo>
                    <a:lnTo>
                      <a:pt x="0" y="49"/>
                    </a:lnTo>
                    <a:lnTo>
                      <a:pt x="4" y="29"/>
                    </a:lnTo>
                    <a:lnTo>
                      <a:pt x="15" y="14"/>
                    </a:lnTo>
                    <a:lnTo>
                      <a:pt x="29" y="4"/>
                    </a:lnTo>
                    <a:lnTo>
                      <a:pt x="48"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28" name="Freeform 27"/>
              <p:cNvSpPr/>
              <p:nvPr/>
            </p:nvSpPr>
            <p:spPr bwMode="auto">
              <a:xfrm>
                <a:off x="5892800" y="5681663"/>
                <a:ext cx="130175" cy="93663"/>
              </a:xfrm>
              <a:custGeom>
                <a:avLst/>
                <a:gdLst>
                  <a:gd name="T0" fmla="*/ 56 w 163"/>
                  <a:gd name="T1" fmla="*/ 0 h 118"/>
                  <a:gd name="T2" fmla="*/ 70 w 163"/>
                  <a:gd name="T3" fmla="*/ 5 h 118"/>
                  <a:gd name="T4" fmla="*/ 77 w 163"/>
                  <a:gd name="T5" fmla="*/ 19 h 118"/>
                  <a:gd name="T6" fmla="*/ 81 w 163"/>
                  <a:gd name="T7" fmla="*/ 33 h 118"/>
                  <a:gd name="T8" fmla="*/ 83 w 163"/>
                  <a:gd name="T9" fmla="*/ 19 h 118"/>
                  <a:gd name="T10" fmla="*/ 91 w 163"/>
                  <a:gd name="T11" fmla="*/ 7 h 118"/>
                  <a:gd name="T12" fmla="*/ 103 w 163"/>
                  <a:gd name="T13" fmla="*/ 0 h 118"/>
                  <a:gd name="T14" fmla="*/ 122 w 163"/>
                  <a:gd name="T15" fmla="*/ 13 h 118"/>
                  <a:gd name="T16" fmla="*/ 137 w 163"/>
                  <a:gd name="T17" fmla="*/ 29 h 118"/>
                  <a:gd name="T18" fmla="*/ 124 w 163"/>
                  <a:gd name="T19" fmla="*/ 44 h 118"/>
                  <a:gd name="T20" fmla="*/ 114 w 163"/>
                  <a:gd name="T21" fmla="*/ 60 h 118"/>
                  <a:gd name="T22" fmla="*/ 108 w 163"/>
                  <a:gd name="T23" fmla="*/ 79 h 118"/>
                  <a:gd name="T24" fmla="*/ 124 w 163"/>
                  <a:gd name="T25" fmla="*/ 87 h 118"/>
                  <a:gd name="T26" fmla="*/ 143 w 163"/>
                  <a:gd name="T27" fmla="*/ 93 h 118"/>
                  <a:gd name="T28" fmla="*/ 163 w 163"/>
                  <a:gd name="T29" fmla="*/ 95 h 118"/>
                  <a:gd name="T30" fmla="*/ 120 w 163"/>
                  <a:gd name="T31" fmla="*/ 112 h 118"/>
                  <a:gd name="T32" fmla="*/ 81 w 163"/>
                  <a:gd name="T33" fmla="*/ 118 h 118"/>
                  <a:gd name="T34" fmla="*/ 40 w 163"/>
                  <a:gd name="T35" fmla="*/ 112 h 118"/>
                  <a:gd name="T36" fmla="*/ 0 w 163"/>
                  <a:gd name="T37" fmla="*/ 95 h 118"/>
                  <a:gd name="T38" fmla="*/ 23 w 163"/>
                  <a:gd name="T39" fmla="*/ 93 h 118"/>
                  <a:gd name="T40" fmla="*/ 40 w 163"/>
                  <a:gd name="T41" fmla="*/ 87 h 118"/>
                  <a:gd name="T42" fmla="*/ 52 w 163"/>
                  <a:gd name="T43" fmla="*/ 79 h 118"/>
                  <a:gd name="T44" fmla="*/ 46 w 163"/>
                  <a:gd name="T45" fmla="*/ 60 h 118"/>
                  <a:gd name="T46" fmla="*/ 37 w 163"/>
                  <a:gd name="T47" fmla="*/ 42 h 118"/>
                  <a:gd name="T48" fmla="*/ 23 w 163"/>
                  <a:gd name="T49" fmla="*/ 29 h 118"/>
                  <a:gd name="T50" fmla="*/ 38 w 163"/>
                  <a:gd name="T51" fmla="*/ 13 h 118"/>
                  <a:gd name="T52" fmla="*/ 56 w 163"/>
                  <a:gd name="T5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 h="118">
                    <a:moveTo>
                      <a:pt x="56" y="0"/>
                    </a:moveTo>
                    <a:lnTo>
                      <a:pt x="70" y="5"/>
                    </a:lnTo>
                    <a:lnTo>
                      <a:pt x="77" y="19"/>
                    </a:lnTo>
                    <a:lnTo>
                      <a:pt x="81" y="33"/>
                    </a:lnTo>
                    <a:lnTo>
                      <a:pt x="83" y="19"/>
                    </a:lnTo>
                    <a:lnTo>
                      <a:pt x="91" y="7"/>
                    </a:lnTo>
                    <a:lnTo>
                      <a:pt x="103" y="0"/>
                    </a:lnTo>
                    <a:lnTo>
                      <a:pt x="122" y="13"/>
                    </a:lnTo>
                    <a:lnTo>
                      <a:pt x="137" y="29"/>
                    </a:lnTo>
                    <a:lnTo>
                      <a:pt x="124" y="44"/>
                    </a:lnTo>
                    <a:lnTo>
                      <a:pt x="114" y="60"/>
                    </a:lnTo>
                    <a:lnTo>
                      <a:pt x="108" y="79"/>
                    </a:lnTo>
                    <a:lnTo>
                      <a:pt x="124" y="87"/>
                    </a:lnTo>
                    <a:lnTo>
                      <a:pt x="143" y="93"/>
                    </a:lnTo>
                    <a:lnTo>
                      <a:pt x="163" y="95"/>
                    </a:lnTo>
                    <a:lnTo>
                      <a:pt x="120" y="112"/>
                    </a:lnTo>
                    <a:lnTo>
                      <a:pt x="81" y="118"/>
                    </a:lnTo>
                    <a:lnTo>
                      <a:pt x="40" y="112"/>
                    </a:lnTo>
                    <a:lnTo>
                      <a:pt x="0" y="95"/>
                    </a:lnTo>
                    <a:lnTo>
                      <a:pt x="23" y="93"/>
                    </a:lnTo>
                    <a:lnTo>
                      <a:pt x="40" y="87"/>
                    </a:lnTo>
                    <a:lnTo>
                      <a:pt x="52" y="79"/>
                    </a:lnTo>
                    <a:lnTo>
                      <a:pt x="46" y="60"/>
                    </a:lnTo>
                    <a:lnTo>
                      <a:pt x="37" y="42"/>
                    </a:lnTo>
                    <a:lnTo>
                      <a:pt x="23" y="29"/>
                    </a:lnTo>
                    <a:lnTo>
                      <a:pt x="38" y="13"/>
                    </a:lnTo>
                    <a:lnTo>
                      <a:pt x="56"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sp>
          <p:nvSpPr>
            <p:cNvPr id="38" name="Freeform 37"/>
            <p:cNvSpPr/>
            <p:nvPr/>
          </p:nvSpPr>
          <p:spPr bwMode="auto">
            <a:xfrm>
              <a:off x="5029200" y="4870450"/>
              <a:ext cx="882650" cy="881063"/>
            </a:xfrm>
            <a:custGeom>
              <a:avLst/>
              <a:gdLst>
                <a:gd name="T0" fmla="*/ 650 w 1112"/>
                <a:gd name="T1" fmla="*/ 10 h 1111"/>
                <a:gd name="T2" fmla="*/ 704 w 1112"/>
                <a:gd name="T3" fmla="*/ 125 h 1111"/>
                <a:gd name="T4" fmla="*/ 778 w 1112"/>
                <a:gd name="T5" fmla="*/ 45 h 1111"/>
                <a:gd name="T6" fmla="*/ 833 w 1112"/>
                <a:gd name="T7" fmla="*/ 78 h 1111"/>
                <a:gd name="T8" fmla="*/ 924 w 1112"/>
                <a:gd name="T9" fmla="*/ 150 h 1111"/>
                <a:gd name="T10" fmla="*/ 939 w 1112"/>
                <a:gd name="T11" fmla="*/ 150 h 1111"/>
                <a:gd name="T12" fmla="*/ 978 w 1112"/>
                <a:gd name="T13" fmla="*/ 202 h 1111"/>
                <a:gd name="T14" fmla="*/ 1040 w 1112"/>
                <a:gd name="T15" fmla="*/ 301 h 1111"/>
                <a:gd name="T16" fmla="*/ 1054 w 1112"/>
                <a:gd name="T17" fmla="*/ 305 h 1111"/>
                <a:gd name="T18" fmla="*/ 1071 w 1112"/>
                <a:gd name="T19" fmla="*/ 369 h 1111"/>
                <a:gd name="T20" fmla="*/ 1102 w 1112"/>
                <a:gd name="T21" fmla="*/ 482 h 1111"/>
                <a:gd name="T22" fmla="*/ 1112 w 1112"/>
                <a:gd name="T23" fmla="*/ 546 h 1111"/>
                <a:gd name="T24" fmla="*/ 1102 w 1112"/>
                <a:gd name="T25" fmla="*/ 558 h 1111"/>
                <a:gd name="T26" fmla="*/ 1094 w 1112"/>
                <a:gd name="T27" fmla="*/ 674 h 1111"/>
                <a:gd name="T28" fmla="*/ 1081 w 1112"/>
                <a:gd name="T29" fmla="*/ 736 h 1111"/>
                <a:gd name="T30" fmla="*/ 1069 w 1112"/>
                <a:gd name="T31" fmla="*/ 744 h 1111"/>
                <a:gd name="T32" fmla="*/ 1021 w 1112"/>
                <a:gd name="T33" fmla="*/ 851 h 1111"/>
                <a:gd name="T34" fmla="*/ 988 w 1112"/>
                <a:gd name="T35" fmla="*/ 905 h 1111"/>
                <a:gd name="T36" fmla="*/ 974 w 1112"/>
                <a:gd name="T37" fmla="*/ 909 h 1111"/>
                <a:gd name="T38" fmla="*/ 893 w 1112"/>
                <a:gd name="T39" fmla="*/ 990 h 1111"/>
                <a:gd name="T40" fmla="*/ 842 w 1112"/>
                <a:gd name="T41" fmla="*/ 1033 h 1111"/>
                <a:gd name="T42" fmla="*/ 827 w 1112"/>
                <a:gd name="T43" fmla="*/ 1029 h 1111"/>
                <a:gd name="T44" fmla="*/ 722 w 1112"/>
                <a:gd name="T45" fmla="*/ 1076 h 1111"/>
                <a:gd name="T46" fmla="*/ 716 w 1112"/>
                <a:gd name="T47" fmla="*/ 1088 h 1111"/>
                <a:gd name="T48" fmla="*/ 650 w 1112"/>
                <a:gd name="T49" fmla="*/ 1097 h 1111"/>
                <a:gd name="T50" fmla="*/ 563 w 1112"/>
                <a:gd name="T51" fmla="*/ 1012 h 1111"/>
                <a:gd name="T52" fmla="*/ 528 w 1112"/>
                <a:gd name="T53" fmla="*/ 1109 h 1111"/>
                <a:gd name="T54" fmla="*/ 462 w 1112"/>
                <a:gd name="T55" fmla="*/ 1101 h 1111"/>
                <a:gd name="T56" fmla="*/ 408 w 1112"/>
                <a:gd name="T57" fmla="*/ 987 h 1111"/>
                <a:gd name="T58" fmla="*/ 336 w 1112"/>
                <a:gd name="T59" fmla="*/ 1066 h 1111"/>
                <a:gd name="T60" fmla="*/ 279 w 1112"/>
                <a:gd name="T61" fmla="*/ 1031 h 1111"/>
                <a:gd name="T62" fmla="*/ 188 w 1112"/>
                <a:gd name="T63" fmla="*/ 959 h 1111"/>
                <a:gd name="T64" fmla="*/ 175 w 1112"/>
                <a:gd name="T65" fmla="*/ 959 h 1111"/>
                <a:gd name="T66" fmla="*/ 134 w 1112"/>
                <a:gd name="T67" fmla="*/ 907 h 1111"/>
                <a:gd name="T68" fmla="*/ 72 w 1112"/>
                <a:gd name="T69" fmla="*/ 808 h 1111"/>
                <a:gd name="T70" fmla="*/ 58 w 1112"/>
                <a:gd name="T71" fmla="*/ 804 h 1111"/>
                <a:gd name="T72" fmla="*/ 43 w 1112"/>
                <a:gd name="T73" fmla="*/ 740 h 1111"/>
                <a:gd name="T74" fmla="*/ 12 w 1112"/>
                <a:gd name="T75" fmla="*/ 627 h 1111"/>
                <a:gd name="T76" fmla="*/ 0 w 1112"/>
                <a:gd name="T77" fmla="*/ 563 h 1111"/>
                <a:gd name="T78" fmla="*/ 10 w 1112"/>
                <a:gd name="T79" fmla="*/ 552 h 1111"/>
                <a:gd name="T80" fmla="*/ 19 w 1112"/>
                <a:gd name="T81" fmla="*/ 435 h 1111"/>
                <a:gd name="T82" fmla="*/ 31 w 1112"/>
                <a:gd name="T83" fmla="*/ 373 h 1111"/>
                <a:gd name="T84" fmla="*/ 45 w 1112"/>
                <a:gd name="T85" fmla="*/ 365 h 1111"/>
                <a:gd name="T86" fmla="*/ 93 w 1112"/>
                <a:gd name="T87" fmla="*/ 259 h 1111"/>
                <a:gd name="T88" fmla="*/ 126 w 1112"/>
                <a:gd name="T89" fmla="*/ 204 h 1111"/>
                <a:gd name="T90" fmla="*/ 140 w 1112"/>
                <a:gd name="T91" fmla="*/ 202 h 1111"/>
                <a:gd name="T92" fmla="*/ 221 w 1112"/>
                <a:gd name="T93" fmla="*/ 119 h 1111"/>
                <a:gd name="T94" fmla="*/ 272 w 1112"/>
                <a:gd name="T95" fmla="*/ 78 h 1111"/>
                <a:gd name="T96" fmla="*/ 285 w 1112"/>
                <a:gd name="T97" fmla="*/ 80 h 1111"/>
                <a:gd name="T98" fmla="*/ 390 w 1112"/>
                <a:gd name="T99" fmla="*/ 30 h 1111"/>
                <a:gd name="T100" fmla="*/ 452 w 1112"/>
                <a:gd name="T101" fmla="*/ 8 h 1111"/>
                <a:gd name="T102" fmla="*/ 464 w 1112"/>
                <a:gd name="T103" fmla="*/ 16 h 1111"/>
                <a:gd name="T104" fmla="*/ 580 w 1112"/>
                <a:gd name="T105" fmla="*/ 4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2" h="1111">
                  <a:moveTo>
                    <a:pt x="590" y="0"/>
                  </a:moveTo>
                  <a:lnTo>
                    <a:pt x="644" y="6"/>
                  </a:lnTo>
                  <a:lnTo>
                    <a:pt x="648" y="6"/>
                  </a:lnTo>
                  <a:lnTo>
                    <a:pt x="650" y="10"/>
                  </a:lnTo>
                  <a:lnTo>
                    <a:pt x="652" y="12"/>
                  </a:lnTo>
                  <a:lnTo>
                    <a:pt x="654" y="16"/>
                  </a:lnTo>
                  <a:lnTo>
                    <a:pt x="662" y="111"/>
                  </a:lnTo>
                  <a:lnTo>
                    <a:pt x="704" y="125"/>
                  </a:lnTo>
                  <a:lnTo>
                    <a:pt x="763" y="49"/>
                  </a:lnTo>
                  <a:lnTo>
                    <a:pt x="767" y="45"/>
                  </a:lnTo>
                  <a:lnTo>
                    <a:pt x="772" y="43"/>
                  </a:lnTo>
                  <a:lnTo>
                    <a:pt x="778" y="45"/>
                  </a:lnTo>
                  <a:lnTo>
                    <a:pt x="827" y="68"/>
                  </a:lnTo>
                  <a:lnTo>
                    <a:pt x="831" y="72"/>
                  </a:lnTo>
                  <a:lnTo>
                    <a:pt x="833" y="74"/>
                  </a:lnTo>
                  <a:lnTo>
                    <a:pt x="833" y="78"/>
                  </a:lnTo>
                  <a:lnTo>
                    <a:pt x="831" y="82"/>
                  </a:lnTo>
                  <a:lnTo>
                    <a:pt x="807" y="175"/>
                  </a:lnTo>
                  <a:lnTo>
                    <a:pt x="844" y="200"/>
                  </a:lnTo>
                  <a:lnTo>
                    <a:pt x="924" y="150"/>
                  </a:lnTo>
                  <a:lnTo>
                    <a:pt x="928" y="148"/>
                  </a:lnTo>
                  <a:lnTo>
                    <a:pt x="931" y="148"/>
                  </a:lnTo>
                  <a:lnTo>
                    <a:pt x="935" y="148"/>
                  </a:lnTo>
                  <a:lnTo>
                    <a:pt x="939" y="150"/>
                  </a:lnTo>
                  <a:lnTo>
                    <a:pt x="976" y="191"/>
                  </a:lnTo>
                  <a:lnTo>
                    <a:pt x="978" y="195"/>
                  </a:lnTo>
                  <a:lnTo>
                    <a:pt x="980" y="198"/>
                  </a:lnTo>
                  <a:lnTo>
                    <a:pt x="978" y="202"/>
                  </a:lnTo>
                  <a:lnTo>
                    <a:pt x="976" y="206"/>
                  </a:lnTo>
                  <a:lnTo>
                    <a:pt x="922" y="284"/>
                  </a:lnTo>
                  <a:lnTo>
                    <a:pt x="947" y="321"/>
                  </a:lnTo>
                  <a:lnTo>
                    <a:pt x="1040" y="301"/>
                  </a:lnTo>
                  <a:lnTo>
                    <a:pt x="1044" y="299"/>
                  </a:lnTo>
                  <a:lnTo>
                    <a:pt x="1048" y="301"/>
                  </a:lnTo>
                  <a:lnTo>
                    <a:pt x="1052" y="303"/>
                  </a:lnTo>
                  <a:lnTo>
                    <a:pt x="1054" y="305"/>
                  </a:lnTo>
                  <a:lnTo>
                    <a:pt x="1075" y="356"/>
                  </a:lnTo>
                  <a:lnTo>
                    <a:pt x="1077" y="362"/>
                  </a:lnTo>
                  <a:lnTo>
                    <a:pt x="1075" y="365"/>
                  </a:lnTo>
                  <a:lnTo>
                    <a:pt x="1071" y="369"/>
                  </a:lnTo>
                  <a:lnTo>
                    <a:pt x="994" y="426"/>
                  </a:lnTo>
                  <a:lnTo>
                    <a:pt x="1003" y="468"/>
                  </a:lnTo>
                  <a:lnTo>
                    <a:pt x="1098" y="482"/>
                  </a:lnTo>
                  <a:lnTo>
                    <a:pt x="1102" y="482"/>
                  </a:lnTo>
                  <a:lnTo>
                    <a:pt x="1106" y="484"/>
                  </a:lnTo>
                  <a:lnTo>
                    <a:pt x="1108" y="488"/>
                  </a:lnTo>
                  <a:lnTo>
                    <a:pt x="1108" y="492"/>
                  </a:lnTo>
                  <a:lnTo>
                    <a:pt x="1112" y="546"/>
                  </a:lnTo>
                  <a:lnTo>
                    <a:pt x="1112" y="550"/>
                  </a:lnTo>
                  <a:lnTo>
                    <a:pt x="1110" y="554"/>
                  </a:lnTo>
                  <a:lnTo>
                    <a:pt x="1106" y="556"/>
                  </a:lnTo>
                  <a:lnTo>
                    <a:pt x="1102" y="558"/>
                  </a:lnTo>
                  <a:lnTo>
                    <a:pt x="1011" y="583"/>
                  </a:lnTo>
                  <a:lnTo>
                    <a:pt x="1007" y="627"/>
                  </a:lnTo>
                  <a:lnTo>
                    <a:pt x="1091" y="672"/>
                  </a:lnTo>
                  <a:lnTo>
                    <a:pt x="1094" y="674"/>
                  </a:lnTo>
                  <a:lnTo>
                    <a:pt x="1096" y="676"/>
                  </a:lnTo>
                  <a:lnTo>
                    <a:pt x="1098" y="680"/>
                  </a:lnTo>
                  <a:lnTo>
                    <a:pt x="1096" y="684"/>
                  </a:lnTo>
                  <a:lnTo>
                    <a:pt x="1081" y="736"/>
                  </a:lnTo>
                  <a:lnTo>
                    <a:pt x="1079" y="740"/>
                  </a:lnTo>
                  <a:lnTo>
                    <a:pt x="1077" y="742"/>
                  </a:lnTo>
                  <a:lnTo>
                    <a:pt x="1073" y="744"/>
                  </a:lnTo>
                  <a:lnTo>
                    <a:pt x="1069" y="744"/>
                  </a:lnTo>
                  <a:lnTo>
                    <a:pt x="974" y="736"/>
                  </a:lnTo>
                  <a:lnTo>
                    <a:pt x="955" y="777"/>
                  </a:lnTo>
                  <a:lnTo>
                    <a:pt x="1019" y="847"/>
                  </a:lnTo>
                  <a:lnTo>
                    <a:pt x="1021" y="851"/>
                  </a:lnTo>
                  <a:lnTo>
                    <a:pt x="1023" y="855"/>
                  </a:lnTo>
                  <a:lnTo>
                    <a:pt x="1023" y="858"/>
                  </a:lnTo>
                  <a:lnTo>
                    <a:pt x="1021" y="860"/>
                  </a:lnTo>
                  <a:lnTo>
                    <a:pt x="988" y="905"/>
                  </a:lnTo>
                  <a:lnTo>
                    <a:pt x="986" y="909"/>
                  </a:lnTo>
                  <a:lnTo>
                    <a:pt x="982" y="909"/>
                  </a:lnTo>
                  <a:lnTo>
                    <a:pt x="978" y="909"/>
                  </a:lnTo>
                  <a:lnTo>
                    <a:pt x="974" y="909"/>
                  </a:lnTo>
                  <a:lnTo>
                    <a:pt x="887" y="868"/>
                  </a:lnTo>
                  <a:lnTo>
                    <a:pt x="856" y="899"/>
                  </a:lnTo>
                  <a:lnTo>
                    <a:pt x="891" y="987"/>
                  </a:lnTo>
                  <a:lnTo>
                    <a:pt x="893" y="990"/>
                  </a:lnTo>
                  <a:lnTo>
                    <a:pt x="893" y="994"/>
                  </a:lnTo>
                  <a:lnTo>
                    <a:pt x="891" y="998"/>
                  </a:lnTo>
                  <a:lnTo>
                    <a:pt x="889" y="1002"/>
                  </a:lnTo>
                  <a:lnTo>
                    <a:pt x="842" y="1033"/>
                  </a:lnTo>
                  <a:lnTo>
                    <a:pt x="838" y="1033"/>
                  </a:lnTo>
                  <a:lnTo>
                    <a:pt x="834" y="1033"/>
                  </a:lnTo>
                  <a:lnTo>
                    <a:pt x="831" y="1031"/>
                  </a:lnTo>
                  <a:lnTo>
                    <a:pt x="827" y="1029"/>
                  </a:lnTo>
                  <a:lnTo>
                    <a:pt x="761" y="963"/>
                  </a:lnTo>
                  <a:lnTo>
                    <a:pt x="739" y="973"/>
                  </a:lnTo>
                  <a:lnTo>
                    <a:pt x="720" y="981"/>
                  </a:lnTo>
                  <a:lnTo>
                    <a:pt x="722" y="1076"/>
                  </a:lnTo>
                  <a:lnTo>
                    <a:pt x="722" y="1080"/>
                  </a:lnTo>
                  <a:lnTo>
                    <a:pt x="722" y="1084"/>
                  </a:lnTo>
                  <a:lnTo>
                    <a:pt x="718" y="1086"/>
                  </a:lnTo>
                  <a:lnTo>
                    <a:pt x="716" y="1088"/>
                  </a:lnTo>
                  <a:lnTo>
                    <a:pt x="662" y="1101"/>
                  </a:lnTo>
                  <a:lnTo>
                    <a:pt x="658" y="1101"/>
                  </a:lnTo>
                  <a:lnTo>
                    <a:pt x="654" y="1099"/>
                  </a:lnTo>
                  <a:lnTo>
                    <a:pt x="650" y="1097"/>
                  </a:lnTo>
                  <a:lnTo>
                    <a:pt x="648" y="1093"/>
                  </a:lnTo>
                  <a:lnTo>
                    <a:pt x="607" y="1008"/>
                  </a:lnTo>
                  <a:lnTo>
                    <a:pt x="586" y="1010"/>
                  </a:lnTo>
                  <a:lnTo>
                    <a:pt x="563" y="1012"/>
                  </a:lnTo>
                  <a:lnTo>
                    <a:pt x="534" y="1101"/>
                  </a:lnTo>
                  <a:lnTo>
                    <a:pt x="532" y="1105"/>
                  </a:lnTo>
                  <a:lnTo>
                    <a:pt x="530" y="1107"/>
                  </a:lnTo>
                  <a:lnTo>
                    <a:pt x="528" y="1109"/>
                  </a:lnTo>
                  <a:lnTo>
                    <a:pt x="524" y="1111"/>
                  </a:lnTo>
                  <a:lnTo>
                    <a:pt x="468" y="1105"/>
                  </a:lnTo>
                  <a:lnTo>
                    <a:pt x="464" y="1103"/>
                  </a:lnTo>
                  <a:lnTo>
                    <a:pt x="462" y="1101"/>
                  </a:lnTo>
                  <a:lnTo>
                    <a:pt x="460" y="1097"/>
                  </a:lnTo>
                  <a:lnTo>
                    <a:pt x="458" y="1093"/>
                  </a:lnTo>
                  <a:lnTo>
                    <a:pt x="450" y="998"/>
                  </a:lnTo>
                  <a:lnTo>
                    <a:pt x="408" y="987"/>
                  </a:lnTo>
                  <a:lnTo>
                    <a:pt x="349" y="1060"/>
                  </a:lnTo>
                  <a:lnTo>
                    <a:pt x="345" y="1064"/>
                  </a:lnTo>
                  <a:lnTo>
                    <a:pt x="340" y="1066"/>
                  </a:lnTo>
                  <a:lnTo>
                    <a:pt x="336" y="1066"/>
                  </a:lnTo>
                  <a:lnTo>
                    <a:pt x="285" y="1041"/>
                  </a:lnTo>
                  <a:lnTo>
                    <a:pt x="283" y="1039"/>
                  </a:lnTo>
                  <a:lnTo>
                    <a:pt x="281" y="1035"/>
                  </a:lnTo>
                  <a:lnTo>
                    <a:pt x="279" y="1031"/>
                  </a:lnTo>
                  <a:lnTo>
                    <a:pt x="281" y="1027"/>
                  </a:lnTo>
                  <a:lnTo>
                    <a:pt x="305" y="936"/>
                  </a:lnTo>
                  <a:lnTo>
                    <a:pt x="270" y="909"/>
                  </a:lnTo>
                  <a:lnTo>
                    <a:pt x="188" y="959"/>
                  </a:lnTo>
                  <a:lnTo>
                    <a:pt x="184" y="961"/>
                  </a:lnTo>
                  <a:lnTo>
                    <a:pt x="180" y="961"/>
                  </a:lnTo>
                  <a:lnTo>
                    <a:pt x="177" y="961"/>
                  </a:lnTo>
                  <a:lnTo>
                    <a:pt x="175" y="959"/>
                  </a:lnTo>
                  <a:lnTo>
                    <a:pt x="136" y="919"/>
                  </a:lnTo>
                  <a:lnTo>
                    <a:pt x="134" y="915"/>
                  </a:lnTo>
                  <a:lnTo>
                    <a:pt x="134" y="911"/>
                  </a:lnTo>
                  <a:lnTo>
                    <a:pt x="134" y="907"/>
                  </a:lnTo>
                  <a:lnTo>
                    <a:pt x="136" y="905"/>
                  </a:lnTo>
                  <a:lnTo>
                    <a:pt x="190" y="825"/>
                  </a:lnTo>
                  <a:lnTo>
                    <a:pt x="165" y="789"/>
                  </a:lnTo>
                  <a:lnTo>
                    <a:pt x="72" y="808"/>
                  </a:lnTo>
                  <a:lnTo>
                    <a:pt x="68" y="810"/>
                  </a:lnTo>
                  <a:lnTo>
                    <a:pt x="64" y="808"/>
                  </a:lnTo>
                  <a:lnTo>
                    <a:pt x="62" y="806"/>
                  </a:lnTo>
                  <a:lnTo>
                    <a:pt x="58" y="804"/>
                  </a:lnTo>
                  <a:lnTo>
                    <a:pt x="37" y="754"/>
                  </a:lnTo>
                  <a:lnTo>
                    <a:pt x="37" y="748"/>
                  </a:lnTo>
                  <a:lnTo>
                    <a:pt x="39" y="744"/>
                  </a:lnTo>
                  <a:lnTo>
                    <a:pt x="43" y="740"/>
                  </a:lnTo>
                  <a:lnTo>
                    <a:pt x="118" y="684"/>
                  </a:lnTo>
                  <a:lnTo>
                    <a:pt x="109" y="641"/>
                  </a:lnTo>
                  <a:lnTo>
                    <a:pt x="16" y="627"/>
                  </a:lnTo>
                  <a:lnTo>
                    <a:pt x="12" y="627"/>
                  </a:lnTo>
                  <a:lnTo>
                    <a:pt x="8" y="626"/>
                  </a:lnTo>
                  <a:lnTo>
                    <a:pt x="6" y="622"/>
                  </a:lnTo>
                  <a:lnTo>
                    <a:pt x="4" y="618"/>
                  </a:lnTo>
                  <a:lnTo>
                    <a:pt x="0" y="563"/>
                  </a:lnTo>
                  <a:lnTo>
                    <a:pt x="2" y="560"/>
                  </a:lnTo>
                  <a:lnTo>
                    <a:pt x="4" y="556"/>
                  </a:lnTo>
                  <a:lnTo>
                    <a:pt x="6" y="554"/>
                  </a:lnTo>
                  <a:lnTo>
                    <a:pt x="10" y="552"/>
                  </a:lnTo>
                  <a:lnTo>
                    <a:pt x="101" y="527"/>
                  </a:lnTo>
                  <a:lnTo>
                    <a:pt x="107" y="482"/>
                  </a:lnTo>
                  <a:lnTo>
                    <a:pt x="23" y="437"/>
                  </a:lnTo>
                  <a:lnTo>
                    <a:pt x="19" y="435"/>
                  </a:lnTo>
                  <a:lnTo>
                    <a:pt x="17" y="433"/>
                  </a:lnTo>
                  <a:lnTo>
                    <a:pt x="16" y="429"/>
                  </a:lnTo>
                  <a:lnTo>
                    <a:pt x="16" y="426"/>
                  </a:lnTo>
                  <a:lnTo>
                    <a:pt x="31" y="373"/>
                  </a:lnTo>
                  <a:lnTo>
                    <a:pt x="33" y="369"/>
                  </a:lnTo>
                  <a:lnTo>
                    <a:pt x="37" y="367"/>
                  </a:lnTo>
                  <a:lnTo>
                    <a:pt x="39" y="365"/>
                  </a:lnTo>
                  <a:lnTo>
                    <a:pt x="45" y="365"/>
                  </a:lnTo>
                  <a:lnTo>
                    <a:pt x="138" y="373"/>
                  </a:lnTo>
                  <a:lnTo>
                    <a:pt x="157" y="332"/>
                  </a:lnTo>
                  <a:lnTo>
                    <a:pt x="95" y="262"/>
                  </a:lnTo>
                  <a:lnTo>
                    <a:pt x="93" y="259"/>
                  </a:lnTo>
                  <a:lnTo>
                    <a:pt x="91" y="255"/>
                  </a:lnTo>
                  <a:lnTo>
                    <a:pt x="91" y="251"/>
                  </a:lnTo>
                  <a:lnTo>
                    <a:pt x="93" y="249"/>
                  </a:lnTo>
                  <a:lnTo>
                    <a:pt x="126" y="204"/>
                  </a:lnTo>
                  <a:lnTo>
                    <a:pt x="128" y="200"/>
                  </a:lnTo>
                  <a:lnTo>
                    <a:pt x="132" y="200"/>
                  </a:lnTo>
                  <a:lnTo>
                    <a:pt x="136" y="200"/>
                  </a:lnTo>
                  <a:lnTo>
                    <a:pt x="140" y="202"/>
                  </a:lnTo>
                  <a:lnTo>
                    <a:pt x="225" y="241"/>
                  </a:lnTo>
                  <a:lnTo>
                    <a:pt x="258" y="210"/>
                  </a:lnTo>
                  <a:lnTo>
                    <a:pt x="223" y="123"/>
                  </a:lnTo>
                  <a:lnTo>
                    <a:pt x="221" y="119"/>
                  </a:lnTo>
                  <a:lnTo>
                    <a:pt x="221" y="115"/>
                  </a:lnTo>
                  <a:lnTo>
                    <a:pt x="223" y="111"/>
                  </a:lnTo>
                  <a:lnTo>
                    <a:pt x="225" y="107"/>
                  </a:lnTo>
                  <a:lnTo>
                    <a:pt x="272" y="78"/>
                  </a:lnTo>
                  <a:lnTo>
                    <a:pt x="276" y="76"/>
                  </a:lnTo>
                  <a:lnTo>
                    <a:pt x="279" y="76"/>
                  </a:lnTo>
                  <a:lnTo>
                    <a:pt x="283" y="78"/>
                  </a:lnTo>
                  <a:lnTo>
                    <a:pt x="285" y="80"/>
                  </a:lnTo>
                  <a:lnTo>
                    <a:pt x="353" y="146"/>
                  </a:lnTo>
                  <a:lnTo>
                    <a:pt x="394" y="129"/>
                  </a:lnTo>
                  <a:lnTo>
                    <a:pt x="390" y="33"/>
                  </a:lnTo>
                  <a:lnTo>
                    <a:pt x="390" y="30"/>
                  </a:lnTo>
                  <a:lnTo>
                    <a:pt x="392" y="26"/>
                  </a:lnTo>
                  <a:lnTo>
                    <a:pt x="394" y="24"/>
                  </a:lnTo>
                  <a:lnTo>
                    <a:pt x="398" y="22"/>
                  </a:lnTo>
                  <a:lnTo>
                    <a:pt x="452" y="8"/>
                  </a:lnTo>
                  <a:lnTo>
                    <a:pt x="456" y="8"/>
                  </a:lnTo>
                  <a:lnTo>
                    <a:pt x="458" y="10"/>
                  </a:lnTo>
                  <a:lnTo>
                    <a:pt x="462" y="12"/>
                  </a:lnTo>
                  <a:lnTo>
                    <a:pt x="464" y="16"/>
                  </a:lnTo>
                  <a:lnTo>
                    <a:pt x="505" y="101"/>
                  </a:lnTo>
                  <a:lnTo>
                    <a:pt x="549" y="99"/>
                  </a:lnTo>
                  <a:lnTo>
                    <a:pt x="578" y="8"/>
                  </a:lnTo>
                  <a:lnTo>
                    <a:pt x="580" y="4"/>
                  </a:lnTo>
                  <a:lnTo>
                    <a:pt x="582" y="2"/>
                  </a:lnTo>
                  <a:lnTo>
                    <a:pt x="586" y="0"/>
                  </a:lnTo>
                  <a:lnTo>
                    <a:pt x="590"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39" name="Freeform 38"/>
            <p:cNvSpPr/>
            <p:nvPr/>
          </p:nvSpPr>
          <p:spPr bwMode="auto">
            <a:xfrm>
              <a:off x="5176838" y="5016500"/>
              <a:ext cx="588963" cy="588963"/>
            </a:xfrm>
            <a:custGeom>
              <a:avLst/>
              <a:gdLst>
                <a:gd name="T0" fmla="*/ 342 w 742"/>
                <a:gd name="T1" fmla="*/ 0 h 741"/>
                <a:gd name="T2" fmla="*/ 400 w 742"/>
                <a:gd name="T3" fmla="*/ 0 h 741"/>
                <a:gd name="T4" fmla="*/ 458 w 742"/>
                <a:gd name="T5" fmla="*/ 10 h 741"/>
                <a:gd name="T6" fmla="*/ 513 w 742"/>
                <a:gd name="T7" fmla="*/ 27 h 741"/>
                <a:gd name="T8" fmla="*/ 563 w 742"/>
                <a:gd name="T9" fmla="*/ 52 h 741"/>
                <a:gd name="T10" fmla="*/ 610 w 742"/>
                <a:gd name="T11" fmla="*/ 85 h 741"/>
                <a:gd name="T12" fmla="*/ 650 w 742"/>
                <a:gd name="T13" fmla="*/ 126 h 741"/>
                <a:gd name="T14" fmla="*/ 685 w 742"/>
                <a:gd name="T15" fmla="*/ 173 h 741"/>
                <a:gd name="T16" fmla="*/ 712 w 742"/>
                <a:gd name="T17" fmla="*/ 225 h 741"/>
                <a:gd name="T18" fmla="*/ 732 w 742"/>
                <a:gd name="T19" fmla="*/ 281 h 741"/>
                <a:gd name="T20" fmla="*/ 742 w 742"/>
                <a:gd name="T21" fmla="*/ 342 h 741"/>
                <a:gd name="T22" fmla="*/ 740 w 742"/>
                <a:gd name="T23" fmla="*/ 400 h 741"/>
                <a:gd name="T24" fmla="*/ 732 w 742"/>
                <a:gd name="T25" fmla="*/ 458 h 741"/>
                <a:gd name="T26" fmla="*/ 714 w 742"/>
                <a:gd name="T27" fmla="*/ 512 h 741"/>
                <a:gd name="T28" fmla="*/ 687 w 742"/>
                <a:gd name="T29" fmla="*/ 563 h 741"/>
                <a:gd name="T30" fmla="*/ 654 w 742"/>
                <a:gd name="T31" fmla="*/ 609 h 741"/>
                <a:gd name="T32" fmla="*/ 614 w 742"/>
                <a:gd name="T33" fmla="*/ 650 h 741"/>
                <a:gd name="T34" fmla="*/ 569 w 742"/>
                <a:gd name="T35" fmla="*/ 685 h 741"/>
                <a:gd name="T36" fmla="*/ 516 w 742"/>
                <a:gd name="T37" fmla="*/ 712 h 741"/>
                <a:gd name="T38" fmla="*/ 458 w 742"/>
                <a:gd name="T39" fmla="*/ 732 h 741"/>
                <a:gd name="T40" fmla="*/ 398 w 742"/>
                <a:gd name="T41" fmla="*/ 741 h 741"/>
                <a:gd name="T42" fmla="*/ 340 w 742"/>
                <a:gd name="T43" fmla="*/ 739 h 741"/>
                <a:gd name="T44" fmla="*/ 284 w 742"/>
                <a:gd name="T45" fmla="*/ 732 h 741"/>
                <a:gd name="T46" fmla="*/ 227 w 742"/>
                <a:gd name="T47" fmla="*/ 714 h 741"/>
                <a:gd name="T48" fmla="*/ 177 w 742"/>
                <a:gd name="T49" fmla="*/ 687 h 741"/>
                <a:gd name="T50" fmla="*/ 130 w 742"/>
                <a:gd name="T51" fmla="*/ 654 h 741"/>
                <a:gd name="T52" fmla="*/ 90 w 742"/>
                <a:gd name="T53" fmla="*/ 613 h 741"/>
                <a:gd name="T54" fmla="*/ 57 w 742"/>
                <a:gd name="T55" fmla="*/ 567 h 741"/>
                <a:gd name="T56" fmla="*/ 29 w 742"/>
                <a:gd name="T57" fmla="*/ 516 h 741"/>
                <a:gd name="T58" fmla="*/ 10 w 742"/>
                <a:gd name="T59" fmla="*/ 458 h 741"/>
                <a:gd name="T60" fmla="*/ 0 w 742"/>
                <a:gd name="T61" fmla="*/ 398 h 741"/>
                <a:gd name="T62" fmla="*/ 0 w 742"/>
                <a:gd name="T63" fmla="*/ 340 h 741"/>
                <a:gd name="T64" fmla="*/ 10 w 742"/>
                <a:gd name="T65" fmla="*/ 281 h 741"/>
                <a:gd name="T66" fmla="*/ 27 w 742"/>
                <a:gd name="T67" fmla="*/ 227 h 741"/>
                <a:gd name="T68" fmla="*/ 53 w 742"/>
                <a:gd name="T69" fmla="*/ 177 h 741"/>
                <a:gd name="T70" fmla="*/ 86 w 742"/>
                <a:gd name="T71" fmla="*/ 130 h 741"/>
                <a:gd name="T72" fmla="*/ 126 w 742"/>
                <a:gd name="T73" fmla="*/ 89 h 741"/>
                <a:gd name="T74" fmla="*/ 173 w 742"/>
                <a:gd name="T75" fmla="*/ 56 h 741"/>
                <a:gd name="T76" fmla="*/ 225 w 742"/>
                <a:gd name="T77" fmla="*/ 27 h 741"/>
                <a:gd name="T78" fmla="*/ 282 w 742"/>
                <a:gd name="T79" fmla="*/ 10 h 741"/>
                <a:gd name="T80" fmla="*/ 342 w 742"/>
                <a:gd name="T81" fmla="*/ 0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2" h="741">
                  <a:moveTo>
                    <a:pt x="342" y="0"/>
                  </a:moveTo>
                  <a:lnTo>
                    <a:pt x="400" y="0"/>
                  </a:lnTo>
                  <a:lnTo>
                    <a:pt x="458" y="10"/>
                  </a:lnTo>
                  <a:lnTo>
                    <a:pt x="513" y="27"/>
                  </a:lnTo>
                  <a:lnTo>
                    <a:pt x="563" y="52"/>
                  </a:lnTo>
                  <a:lnTo>
                    <a:pt x="610" y="85"/>
                  </a:lnTo>
                  <a:lnTo>
                    <a:pt x="650" y="126"/>
                  </a:lnTo>
                  <a:lnTo>
                    <a:pt x="685" y="173"/>
                  </a:lnTo>
                  <a:lnTo>
                    <a:pt x="712" y="225"/>
                  </a:lnTo>
                  <a:lnTo>
                    <a:pt x="732" y="281"/>
                  </a:lnTo>
                  <a:lnTo>
                    <a:pt x="742" y="342"/>
                  </a:lnTo>
                  <a:lnTo>
                    <a:pt x="740" y="400"/>
                  </a:lnTo>
                  <a:lnTo>
                    <a:pt x="732" y="458"/>
                  </a:lnTo>
                  <a:lnTo>
                    <a:pt x="714" y="512"/>
                  </a:lnTo>
                  <a:lnTo>
                    <a:pt x="687" y="563"/>
                  </a:lnTo>
                  <a:lnTo>
                    <a:pt x="654" y="609"/>
                  </a:lnTo>
                  <a:lnTo>
                    <a:pt x="614" y="650"/>
                  </a:lnTo>
                  <a:lnTo>
                    <a:pt x="569" y="685"/>
                  </a:lnTo>
                  <a:lnTo>
                    <a:pt x="516" y="712"/>
                  </a:lnTo>
                  <a:lnTo>
                    <a:pt x="458" y="732"/>
                  </a:lnTo>
                  <a:lnTo>
                    <a:pt x="398" y="741"/>
                  </a:lnTo>
                  <a:lnTo>
                    <a:pt x="340" y="739"/>
                  </a:lnTo>
                  <a:lnTo>
                    <a:pt x="284" y="732"/>
                  </a:lnTo>
                  <a:lnTo>
                    <a:pt x="227" y="714"/>
                  </a:lnTo>
                  <a:lnTo>
                    <a:pt x="177" y="687"/>
                  </a:lnTo>
                  <a:lnTo>
                    <a:pt x="130" y="654"/>
                  </a:lnTo>
                  <a:lnTo>
                    <a:pt x="90" y="613"/>
                  </a:lnTo>
                  <a:lnTo>
                    <a:pt x="57" y="567"/>
                  </a:lnTo>
                  <a:lnTo>
                    <a:pt x="29" y="516"/>
                  </a:lnTo>
                  <a:lnTo>
                    <a:pt x="10" y="458"/>
                  </a:lnTo>
                  <a:lnTo>
                    <a:pt x="0" y="398"/>
                  </a:lnTo>
                  <a:lnTo>
                    <a:pt x="0" y="340"/>
                  </a:lnTo>
                  <a:lnTo>
                    <a:pt x="10" y="281"/>
                  </a:lnTo>
                  <a:lnTo>
                    <a:pt x="27" y="227"/>
                  </a:lnTo>
                  <a:lnTo>
                    <a:pt x="53" y="177"/>
                  </a:lnTo>
                  <a:lnTo>
                    <a:pt x="86" y="130"/>
                  </a:lnTo>
                  <a:lnTo>
                    <a:pt x="126" y="89"/>
                  </a:lnTo>
                  <a:lnTo>
                    <a:pt x="173" y="56"/>
                  </a:lnTo>
                  <a:lnTo>
                    <a:pt x="225" y="27"/>
                  </a:lnTo>
                  <a:lnTo>
                    <a:pt x="282" y="10"/>
                  </a:lnTo>
                  <a:lnTo>
                    <a:pt x="342" y="0"/>
                  </a:lnTo>
                  <a:close/>
                </a:path>
              </a:pathLst>
            </a:custGeom>
            <a:grpFill/>
            <a:ln w="25400" cap="flat" cmpd="sng" algn="ctr">
              <a:no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sp>
          <p:nvSpPr>
            <p:cNvPr id="40" name="Freeform 39"/>
            <p:cNvSpPr/>
            <p:nvPr/>
          </p:nvSpPr>
          <p:spPr bwMode="auto">
            <a:xfrm>
              <a:off x="5210175" y="5051425"/>
              <a:ext cx="519113" cy="520700"/>
            </a:xfrm>
            <a:custGeom>
              <a:avLst/>
              <a:gdLst>
                <a:gd name="T0" fmla="*/ 351 w 654"/>
                <a:gd name="T1" fmla="*/ 0 h 656"/>
                <a:gd name="T2" fmla="*/ 404 w 654"/>
                <a:gd name="T3" fmla="*/ 7 h 656"/>
                <a:gd name="T4" fmla="*/ 452 w 654"/>
                <a:gd name="T5" fmla="*/ 23 h 656"/>
                <a:gd name="T6" fmla="*/ 497 w 654"/>
                <a:gd name="T7" fmla="*/ 44 h 656"/>
                <a:gd name="T8" fmla="*/ 538 w 654"/>
                <a:gd name="T9" fmla="*/ 73 h 656"/>
                <a:gd name="T10" fmla="*/ 574 w 654"/>
                <a:gd name="T11" fmla="*/ 110 h 656"/>
                <a:gd name="T12" fmla="*/ 605 w 654"/>
                <a:gd name="T13" fmla="*/ 151 h 656"/>
                <a:gd name="T14" fmla="*/ 631 w 654"/>
                <a:gd name="T15" fmla="*/ 198 h 656"/>
                <a:gd name="T16" fmla="*/ 646 w 654"/>
                <a:gd name="T17" fmla="*/ 248 h 656"/>
                <a:gd name="T18" fmla="*/ 654 w 654"/>
                <a:gd name="T19" fmla="*/ 300 h 656"/>
                <a:gd name="T20" fmla="*/ 654 w 654"/>
                <a:gd name="T21" fmla="*/ 351 h 656"/>
                <a:gd name="T22" fmla="*/ 646 w 654"/>
                <a:gd name="T23" fmla="*/ 401 h 656"/>
                <a:gd name="T24" fmla="*/ 631 w 654"/>
                <a:gd name="T25" fmla="*/ 450 h 656"/>
                <a:gd name="T26" fmla="*/ 607 w 654"/>
                <a:gd name="T27" fmla="*/ 497 h 656"/>
                <a:gd name="T28" fmla="*/ 578 w 654"/>
                <a:gd name="T29" fmla="*/ 537 h 656"/>
                <a:gd name="T30" fmla="*/ 543 w 654"/>
                <a:gd name="T31" fmla="*/ 574 h 656"/>
                <a:gd name="T32" fmla="*/ 501 w 654"/>
                <a:gd name="T33" fmla="*/ 605 h 656"/>
                <a:gd name="T34" fmla="*/ 456 w 654"/>
                <a:gd name="T35" fmla="*/ 630 h 656"/>
                <a:gd name="T36" fmla="*/ 406 w 654"/>
                <a:gd name="T37" fmla="*/ 646 h 656"/>
                <a:gd name="T38" fmla="*/ 345 w 654"/>
                <a:gd name="T39" fmla="*/ 656 h 656"/>
                <a:gd name="T40" fmla="*/ 289 w 654"/>
                <a:gd name="T41" fmla="*/ 654 h 656"/>
                <a:gd name="T42" fmla="*/ 233 w 654"/>
                <a:gd name="T43" fmla="*/ 642 h 656"/>
                <a:gd name="T44" fmla="*/ 180 w 654"/>
                <a:gd name="T45" fmla="*/ 621 h 656"/>
                <a:gd name="T46" fmla="*/ 134 w 654"/>
                <a:gd name="T47" fmla="*/ 592 h 656"/>
                <a:gd name="T48" fmla="*/ 91 w 654"/>
                <a:gd name="T49" fmla="*/ 555 h 656"/>
                <a:gd name="T50" fmla="*/ 54 w 654"/>
                <a:gd name="T51" fmla="*/ 512 h 656"/>
                <a:gd name="T52" fmla="*/ 27 w 654"/>
                <a:gd name="T53" fmla="*/ 462 h 656"/>
                <a:gd name="T54" fmla="*/ 8 w 654"/>
                <a:gd name="T55" fmla="*/ 405 h 656"/>
                <a:gd name="T56" fmla="*/ 0 w 654"/>
                <a:gd name="T57" fmla="*/ 347 h 656"/>
                <a:gd name="T58" fmla="*/ 0 w 654"/>
                <a:gd name="T59" fmla="*/ 289 h 656"/>
                <a:gd name="T60" fmla="*/ 12 w 654"/>
                <a:gd name="T61" fmla="*/ 234 h 656"/>
                <a:gd name="T62" fmla="*/ 33 w 654"/>
                <a:gd name="T63" fmla="*/ 182 h 656"/>
                <a:gd name="T64" fmla="*/ 60 w 654"/>
                <a:gd name="T65" fmla="*/ 134 h 656"/>
                <a:gd name="T66" fmla="*/ 97 w 654"/>
                <a:gd name="T67" fmla="*/ 93 h 656"/>
                <a:gd name="T68" fmla="*/ 142 w 654"/>
                <a:gd name="T69" fmla="*/ 56 h 656"/>
                <a:gd name="T70" fmla="*/ 190 w 654"/>
                <a:gd name="T71" fmla="*/ 29 h 656"/>
                <a:gd name="T72" fmla="*/ 246 w 654"/>
                <a:gd name="T73" fmla="*/ 9 h 656"/>
                <a:gd name="T74" fmla="*/ 299 w 654"/>
                <a:gd name="T75" fmla="*/ 0 h 656"/>
                <a:gd name="T76" fmla="*/ 351 w 654"/>
                <a:gd name="T77"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4" h="656">
                  <a:moveTo>
                    <a:pt x="351" y="0"/>
                  </a:moveTo>
                  <a:lnTo>
                    <a:pt x="404" y="7"/>
                  </a:lnTo>
                  <a:lnTo>
                    <a:pt x="452" y="23"/>
                  </a:lnTo>
                  <a:lnTo>
                    <a:pt x="497" y="44"/>
                  </a:lnTo>
                  <a:lnTo>
                    <a:pt x="538" y="73"/>
                  </a:lnTo>
                  <a:lnTo>
                    <a:pt x="574" y="110"/>
                  </a:lnTo>
                  <a:lnTo>
                    <a:pt x="605" y="151"/>
                  </a:lnTo>
                  <a:lnTo>
                    <a:pt x="631" y="198"/>
                  </a:lnTo>
                  <a:lnTo>
                    <a:pt x="646" y="248"/>
                  </a:lnTo>
                  <a:lnTo>
                    <a:pt x="654" y="300"/>
                  </a:lnTo>
                  <a:lnTo>
                    <a:pt x="654" y="351"/>
                  </a:lnTo>
                  <a:lnTo>
                    <a:pt x="646" y="401"/>
                  </a:lnTo>
                  <a:lnTo>
                    <a:pt x="631" y="450"/>
                  </a:lnTo>
                  <a:lnTo>
                    <a:pt x="607" y="497"/>
                  </a:lnTo>
                  <a:lnTo>
                    <a:pt x="578" y="537"/>
                  </a:lnTo>
                  <a:lnTo>
                    <a:pt x="543" y="574"/>
                  </a:lnTo>
                  <a:lnTo>
                    <a:pt x="501" y="605"/>
                  </a:lnTo>
                  <a:lnTo>
                    <a:pt x="456" y="630"/>
                  </a:lnTo>
                  <a:lnTo>
                    <a:pt x="406" y="646"/>
                  </a:lnTo>
                  <a:lnTo>
                    <a:pt x="345" y="656"/>
                  </a:lnTo>
                  <a:lnTo>
                    <a:pt x="289" y="654"/>
                  </a:lnTo>
                  <a:lnTo>
                    <a:pt x="233" y="642"/>
                  </a:lnTo>
                  <a:lnTo>
                    <a:pt x="180" y="621"/>
                  </a:lnTo>
                  <a:lnTo>
                    <a:pt x="134" y="592"/>
                  </a:lnTo>
                  <a:lnTo>
                    <a:pt x="91" y="555"/>
                  </a:lnTo>
                  <a:lnTo>
                    <a:pt x="54" y="512"/>
                  </a:lnTo>
                  <a:lnTo>
                    <a:pt x="27" y="462"/>
                  </a:lnTo>
                  <a:lnTo>
                    <a:pt x="8" y="405"/>
                  </a:lnTo>
                  <a:lnTo>
                    <a:pt x="0" y="347"/>
                  </a:lnTo>
                  <a:lnTo>
                    <a:pt x="0" y="289"/>
                  </a:lnTo>
                  <a:lnTo>
                    <a:pt x="12" y="234"/>
                  </a:lnTo>
                  <a:lnTo>
                    <a:pt x="33" y="182"/>
                  </a:lnTo>
                  <a:lnTo>
                    <a:pt x="60" y="134"/>
                  </a:lnTo>
                  <a:lnTo>
                    <a:pt x="97" y="93"/>
                  </a:lnTo>
                  <a:lnTo>
                    <a:pt x="142" y="56"/>
                  </a:lnTo>
                  <a:lnTo>
                    <a:pt x="190" y="29"/>
                  </a:lnTo>
                  <a:lnTo>
                    <a:pt x="246" y="9"/>
                  </a:lnTo>
                  <a:lnTo>
                    <a:pt x="299" y="0"/>
                  </a:lnTo>
                  <a:lnTo>
                    <a:pt x="351" y="0"/>
                  </a:lnTo>
                  <a:close/>
                </a:path>
              </a:pathLst>
            </a:custGeom>
            <a:grpFill/>
            <a:ln w="25400" cap="flat" cmpd="sng" algn="ctr">
              <a:solidFill>
                <a:schemeClr val="bg1"/>
              </a:solidFill>
              <a:prstDash val="solid"/>
            </a:ln>
            <a:effectLst/>
          </p:spPr>
          <p:txBody>
            <a:bodyPr rot="0" spcFirstLastPara="0" vertOverflow="overflow" horzOverflow="overflow" vert="horz" wrap="square" lIns="91417" tIns="45708" rIns="91417" bIns="45708" numCol="1" spcCol="0" rtlCol="0" fromWordArt="0" anchor="ctr" anchorCtr="0" forceAA="0" compatLnSpc="1">
              <a:noAutofit/>
            </a:bodyPr>
            <a:lstStyle/>
            <a:p>
              <a:pPr algn="ctr">
                <a:lnSpc>
                  <a:spcPct val="130000"/>
                </a:lnSpc>
              </a:pPr>
              <a:endParaRPr lang="zh-CN" altLang="en-US" sz="1893" kern="0">
                <a:solidFill>
                  <a:prstClr val="black">
                    <a:lumMod val="75000"/>
                    <a:lumOff val="25000"/>
                  </a:prstClr>
                </a:solidFill>
                <a:cs typeface="+mn-ea"/>
                <a:sym typeface="+mn-lt"/>
              </a:endParaRPr>
            </a:p>
          </p:txBody>
        </p:sp>
      </p:grpSp>
      <p:sp>
        <p:nvSpPr>
          <p:cNvPr id="43" name="TextBox 23"/>
          <p:cNvSpPr txBox="1"/>
          <p:nvPr/>
        </p:nvSpPr>
        <p:spPr>
          <a:xfrm>
            <a:off x="7502598" y="2003342"/>
            <a:ext cx="4646871" cy="493084"/>
          </a:xfrm>
          <a:prstGeom prst="rect">
            <a:avLst/>
          </a:prstGeom>
          <a:noFill/>
        </p:spPr>
        <p:txBody>
          <a:bodyPr wrap="square" rtlCol="0">
            <a:spAutoFit/>
          </a:bodyPr>
          <a:lstStyle/>
          <a:p>
            <a:pPr>
              <a:lnSpc>
                <a:spcPct val="130000"/>
              </a:lnSpc>
            </a:pPr>
            <a:r>
              <a:rPr lang="en-US" altLang="zh-CN" sz="2200" dirty="0" smtClean="0">
                <a:solidFill>
                  <a:srgbClr val="002060"/>
                </a:solidFill>
                <a:latin typeface="#9Slide03 FS Neusa Bold" panose="00000800000000000000" pitchFamily="2" charset="0"/>
                <a:cs typeface="+mn-ea"/>
                <a:sym typeface="+mn-lt"/>
              </a:rPr>
              <a:t>MÔ TẢ HÌNH DẠNG VÀ CẤU TẠO VI KHUẨN</a:t>
            </a:r>
            <a:endParaRPr lang="en-GB" altLang="zh-CN" sz="2200" dirty="0">
              <a:solidFill>
                <a:srgbClr val="002060"/>
              </a:solidFill>
              <a:latin typeface="#9Slide03 FS Neusa Bold" panose="00000800000000000000" pitchFamily="2" charset="0"/>
              <a:cs typeface="+mn-ea"/>
              <a:sym typeface="+mn-lt"/>
            </a:endParaRPr>
          </a:p>
        </p:txBody>
      </p:sp>
      <p:sp>
        <p:nvSpPr>
          <p:cNvPr id="44" name="TextBox 24"/>
          <p:cNvSpPr txBox="1"/>
          <p:nvPr/>
        </p:nvSpPr>
        <p:spPr>
          <a:xfrm>
            <a:off x="6810779" y="2003342"/>
            <a:ext cx="407484" cy="529569"/>
          </a:xfrm>
          <a:prstGeom prst="rect">
            <a:avLst/>
          </a:prstGeom>
          <a:noFill/>
        </p:spPr>
        <p:txBody>
          <a:bodyPr wrap="none" rtlCol="0">
            <a:spAutoFit/>
          </a:bodyPr>
          <a:lstStyle/>
          <a:p>
            <a:pPr>
              <a:lnSpc>
                <a:spcPct val="130000"/>
              </a:lnSpc>
            </a:pPr>
            <a:r>
              <a:rPr lang="en-US" altLang="zh-CN" sz="2400" dirty="0" smtClean="0">
                <a:solidFill>
                  <a:schemeClr val="bg1"/>
                </a:solidFill>
                <a:latin typeface="#9Slide03 FS Neusa Bold" panose="00000800000000000000" pitchFamily="2" charset="0"/>
                <a:cs typeface="+mn-ea"/>
                <a:sym typeface="+mn-lt"/>
              </a:rPr>
              <a:t>01</a:t>
            </a:r>
            <a:endParaRPr lang="id-ID" altLang="zh-CN" sz="2400" dirty="0">
              <a:solidFill>
                <a:schemeClr val="bg1"/>
              </a:solidFill>
              <a:latin typeface="#9Slide03 FS Neusa Bold" panose="00000800000000000000" pitchFamily="2" charset="0"/>
              <a:cs typeface="+mn-ea"/>
              <a:sym typeface="+mn-lt"/>
            </a:endParaRPr>
          </a:p>
        </p:txBody>
      </p:sp>
      <p:sp>
        <p:nvSpPr>
          <p:cNvPr id="47" name="TextBox 23"/>
          <p:cNvSpPr txBox="1"/>
          <p:nvPr/>
        </p:nvSpPr>
        <p:spPr>
          <a:xfrm>
            <a:off x="1293596" y="2729663"/>
            <a:ext cx="3747271" cy="532453"/>
          </a:xfrm>
          <a:prstGeom prst="rect">
            <a:avLst/>
          </a:prstGeom>
          <a:noFill/>
        </p:spPr>
        <p:txBody>
          <a:bodyPr wrap="square" rtlCol="0">
            <a:spAutoFit/>
          </a:bodyPr>
          <a:lstStyle/>
          <a:p>
            <a:pPr>
              <a:lnSpc>
                <a:spcPct val="130000"/>
              </a:lnSpc>
            </a:pPr>
            <a:r>
              <a:rPr lang="en-US" altLang="zh-CN" sz="2200" dirty="0" smtClean="0">
                <a:solidFill>
                  <a:srgbClr val="00B0F0"/>
                </a:solidFill>
                <a:latin typeface="#9Slide03 FS Neusa Bold" panose="00000800000000000000" pitchFamily="2" charset="0"/>
                <a:cs typeface="+mn-ea"/>
                <a:sym typeface="+mn-lt"/>
              </a:rPr>
              <a:t>PHÂN BIỆT VI KHUẨN VỚI VIRUS</a:t>
            </a:r>
            <a:endParaRPr lang="en-GB" altLang="zh-CN" sz="2200" dirty="0">
              <a:solidFill>
                <a:srgbClr val="00B0F0"/>
              </a:solidFill>
              <a:latin typeface="#9Slide03 FS Neusa Bold" panose="00000800000000000000" pitchFamily="2" charset="0"/>
              <a:cs typeface="+mn-ea"/>
              <a:sym typeface="+mn-lt"/>
            </a:endParaRPr>
          </a:p>
        </p:txBody>
      </p:sp>
      <p:sp>
        <p:nvSpPr>
          <p:cNvPr id="48" name="TextBox 24"/>
          <p:cNvSpPr txBox="1"/>
          <p:nvPr/>
        </p:nvSpPr>
        <p:spPr>
          <a:xfrm>
            <a:off x="4952993" y="2669008"/>
            <a:ext cx="470000" cy="529569"/>
          </a:xfrm>
          <a:prstGeom prst="rect">
            <a:avLst/>
          </a:prstGeom>
          <a:noFill/>
        </p:spPr>
        <p:txBody>
          <a:bodyPr wrap="none" rtlCol="0">
            <a:spAutoFit/>
          </a:bodyPr>
          <a:lstStyle/>
          <a:p>
            <a:pPr>
              <a:lnSpc>
                <a:spcPct val="130000"/>
              </a:lnSpc>
            </a:pPr>
            <a:r>
              <a:rPr lang="en-US" altLang="zh-CN" sz="2400" dirty="0">
                <a:solidFill>
                  <a:schemeClr val="bg1"/>
                </a:solidFill>
                <a:latin typeface="#9Slide03 FS Neusa Bold" panose="00000800000000000000" pitchFamily="2" charset="0"/>
                <a:cs typeface="+mn-ea"/>
                <a:sym typeface="+mn-lt"/>
              </a:rPr>
              <a:t>02</a:t>
            </a:r>
            <a:endParaRPr lang="id-ID" altLang="zh-CN" sz="2400" dirty="0">
              <a:solidFill>
                <a:schemeClr val="bg1"/>
              </a:solidFill>
              <a:latin typeface="#9Slide03 FS Neusa Bold" panose="00000800000000000000" pitchFamily="2" charset="0"/>
              <a:cs typeface="+mn-ea"/>
              <a:sym typeface="+mn-lt"/>
            </a:endParaRPr>
          </a:p>
        </p:txBody>
      </p:sp>
      <p:sp>
        <p:nvSpPr>
          <p:cNvPr id="49" name="TextBox 23"/>
          <p:cNvSpPr txBox="1"/>
          <p:nvPr/>
        </p:nvSpPr>
        <p:spPr>
          <a:xfrm>
            <a:off x="7502598" y="3890867"/>
            <a:ext cx="4733559" cy="972574"/>
          </a:xfrm>
          <a:prstGeom prst="rect">
            <a:avLst/>
          </a:prstGeom>
          <a:noFill/>
        </p:spPr>
        <p:txBody>
          <a:bodyPr wrap="square" rtlCol="0">
            <a:spAutoFit/>
          </a:bodyPr>
          <a:lstStyle>
            <a:defPPr>
              <a:defRPr lang="en-US"/>
            </a:defPPr>
            <a:lvl1pPr>
              <a:lnSpc>
                <a:spcPct val="130000"/>
              </a:lnSpc>
              <a:defRPr sz="2200">
                <a:solidFill>
                  <a:srgbClr val="FFC000"/>
                </a:solidFill>
                <a:latin typeface="#9Slide03 FS Neusa Bold" panose="00000800000000000000" pitchFamily="2" charset="0"/>
                <a:cs typeface="+mn-ea"/>
              </a:defRPr>
            </a:lvl1pPr>
          </a:lstStyle>
          <a:p>
            <a:r>
              <a:rPr lang="en-US" altLang="zh-CN" dirty="0" smtClean="0">
                <a:solidFill>
                  <a:srgbClr val="C00000"/>
                </a:solidFill>
                <a:sym typeface="+mn-lt"/>
              </a:rPr>
              <a:t>VAI TRÒ VI KHUẨN TRONG THỰC TIỄN</a:t>
            </a:r>
          </a:p>
          <a:p>
            <a:r>
              <a:rPr lang="en-US" altLang="zh-CN" dirty="0" smtClean="0">
                <a:solidFill>
                  <a:srgbClr val="C00000"/>
                </a:solidFill>
                <a:sym typeface="+mn-lt"/>
              </a:rPr>
              <a:t>MỘT SỐ BỆNH VÀ CÁCH PHÒNG DO VI KHUẨN</a:t>
            </a:r>
            <a:endParaRPr lang="en-GB" altLang="zh-CN" dirty="0">
              <a:solidFill>
                <a:srgbClr val="C00000"/>
              </a:solidFill>
              <a:sym typeface="+mn-lt"/>
            </a:endParaRPr>
          </a:p>
        </p:txBody>
      </p:sp>
      <p:sp>
        <p:nvSpPr>
          <p:cNvPr id="50" name="TextBox 24"/>
          <p:cNvSpPr txBox="1"/>
          <p:nvPr/>
        </p:nvSpPr>
        <p:spPr>
          <a:xfrm>
            <a:off x="6769431" y="4065820"/>
            <a:ext cx="470000" cy="529569"/>
          </a:xfrm>
          <a:prstGeom prst="rect">
            <a:avLst/>
          </a:prstGeom>
          <a:noFill/>
        </p:spPr>
        <p:txBody>
          <a:bodyPr wrap="none" rtlCol="0">
            <a:spAutoFit/>
          </a:bodyPr>
          <a:lstStyle/>
          <a:p>
            <a:pPr>
              <a:lnSpc>
                <a:spcPct val="130000"/>
              </a:lnSpc>
            </a:pPr>
            <a:r>
              <a:rPr lang="en-US" altLang="zh-CN" sz="2400" dirty="0">
                <a:solidFill>
                  <a:schemeClr val="bg1"/>
                </a:solidFill>
                <a:latin typeface="#9Slide03 FS Neusa Bold" panose="00000800000000000000" pitchFamily="2" charset="0"/>
                <a:cs typeface="+mn-ea"/>
                <a:sym typeface="+mn-lt"/>
              </a:rPr>
              <a:t>03</a:t>
            </a:r>
            <a:endParaRPr lang="id-ID" altLang="zh-CN" sz="2400" dirty="0">
              <a:solidFill>
                <a:schemeClr val="bg1"/>
              </a:solidFill>
              <a:latin typeface="#9Slide03 FS Neusa Bold" panose="00000800000000000000" pitchFamily="2" charset="0"/>
              <a:cs typeface="+mn-ea"/>
              <a:sym typeface="+mn-lt"/>
            </a:endParaRPr>
          </a:p>
        </p:txBody>
      </p:sp>
      <p:sp>
        <p:nvSpPr>
          <p:cNvPr id="51" name="TextBox 23"/>
          <p:cNvSpPr txBox="1"/>
          <p:nvPr/>
        </p:nvSpPr>
        <p:spPr>
          <a:xfrm>
            <a:off x="179134" y="4786804"/>
            <a:ext cx="5134173" cy="532453"/>
          </a:xfrm>
          <a:prstGeom prst="rect">
            <a:avLst/>
          </a:prstGeom>
          <a:noFill/>
        </p:spPr>
        <p:txBody>
          <a:bodyPr wrap="square" rtlCol="0">
            <a:spAutoFit/>
          </a:bodyPr>
          <a:lstStyle/>
          <a:p>
            <a:pPr>
              <a:lnSpc>
                <a:spcPct val="130000"/>
              </a:lnSpc>
            </a:pPr>
            <a:r>
              <a:rPr lang="en-US" altLang="zh-CN" sz="2200" dirty="0" smtClean="0">
                <a:solidFill>
                  <a:srgbClr val="FFC000"/>
                </a:solidFill>
                <a:latin typeface="#9Slide03 FS Neusa Bold" panose="00000800000000000000" pitchFamily="2" charset="0"/>
                <a:cs typeface="+mn-ea"/>
                <a:sym typeface="+mn-lt"/>
              </a:rPr>
              <a:t>GIẢI THÍCH MỘT SỐ HIỆN TƯỢNG CUỘC SỐNG</a:t>
            </a:r>
            <a:endParaRPr lang="en-GB" altLang="zh-CN" sz="2200" dirty="0">
              <a:solidFill>
                <a:srgbClr val="FFC000"/>
              </a:solidFill>
              <a:latin typeface="#9Slide03 FS Neusa Bold" panose="00000800000000000000" pitchFamily="2" charset="0"/>
              <a:cs typeface="+mn-ea"/>
              <a:sym typeface="+mn-lt"/>
            </a:endParaRPr>
          </a:p>
        </p:txBody>
      </p:sp>
      <p:sp>
        <p:nvSpPr>
          <p:cNvPr id="52" name="TextBox 24"/>
          <p:cNvSpPr txBox="1"/>
          <p:nvPr/>
        </p:nvSpPr>
        <p:spPr>
          <a:xfrm>
            <a:off x="4952644" y="4768108"/>
            <a:ext cx="477759" cy="529569"/>
          </a:xfrm>
          <a:prstGeom prst="rect">
            <a:avLst/>
          </a:prstGeom>
          <a:noFill/>
        </p:spPr>
        <p:txBody>
          <a:bodyPr wrap="none" rtlCol="0">
            <a:spAutoFit/>
          </a:bodyPr>
          <a:lstStyle/>
          <a:p>
            <a:pPr>
              <a:lnSpc>
                <a:spcPct val="130000"/>
              </a:lnSpc>
            </a:pPr>
            <a:r>
              <a:rPr lang="en-US" altLang="zh-CN" sz="2400" dirty="0">
                <a:solidFill>
                  <a:schemeClr val="bg1"/>
                </a:solidFill>
                <a:latin typeface="#9Slide03 FS Neusa Bold" panose="00000800000000000000" pitchFamily="2" charset="0"/>
                <a:cs typeface="+mn-ea"/>
                <a:sym typeface="+mn-lt"/>
              </a:rPr>
              <a:t>04</a:t>
            </a:r>
            <a:endParaRPr lang="id-ID" altLang="zh-CN" sz="2400" dirty="0">
              <a:solidFill>
                <a:schemeClr val="bg1"/>
              </a:solidFill>
              <a:latin typeface="#9Slide03 FS Neusa Bold" panose="00000800000000000000" pitchFamily="2" charset="0"/>
              <a:cs typeface="+mn-ea"/>
              <a:sym typeface="+mn-lt"/>
            </a:endParaRPr>
          </a:p>
        </p:txBody>
      </p:sp>
      <p:sp>
        <p:nvSpPr>
          <p:cNvPr id="6" name="Rectangle 5"/>
          <p:cNvSpPr/>
          <p:nvPr/>
        </p:nvSpPr>
        <p:spPr>
          <a:xfrm>
            <a:off x="4964120" y="189802"/>
            <a:ext cx="3032911" cy="823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smtClean="0">
                <a:solidFill>
                  <a:sysClr val="windowText" lastClr="000000"/>
                </a:solidFill>
                <a:latin typeface="#9Slide03 FS Neusa Bold" panose="00000800000000000000" pitchFamily="2" charset="0"/>
              </a:rPr>
              <a:t>MỤC TIÊU</a:t>
            </a:r>
            <a:endParaRPr lang="en-US" sz="5400" dirty="0">
              <a:solidFill>
                <a:sysClr val="windowText" lastClr="000000"/>
              </a:solidFill>
              <a:latin typeface="#9Slide03 FS Neusa Bold" panose="00000800000000000000" pitchFamily="2" charset="0"/>
            </a:endParaRPr>
          </a:p>
        </p:txBody>
      </p:sp>
    </p:spTree>
    <p:extLst>
      <p:ext uri="{BB962C8B-B14F-4D97-AF65-F5344CB8AC3E}">
        <p14:creationId xmlns:p14="http://schemas.microsoft.com/office/powerpoint/2010/main" val="42226415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left)">
                                      <p:cBhvr>
                                        <p:cTn id="18" dur="500"/>
                                        <p:tgtEl>
                                          <p:spTgt spid="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ppt_x</p:attrName>
                                        </p:attrNameLst>
                                      </p:cBhvr>
                                      <p:tavLst>
                                        <p:tav tm="0">
                                          <p:val>
                                            <p:strVal val="#ppt_x-#ppt_w*1.125000"/>
                                          </p:val>
                                        </p:tav>
                                        <p:tav tm="100000">
                                          <p:val>
                                            <p:strVal val="#ppt_x"/>
                                          </p:val>
                                        </p:tav>
                                      </p:tavLst>
                                    </p:anim>
                                    <p:animEffect transition="in" filter="wipe(right)">
                                      <p:cBhvr>
                                        <p:cTn id="23" dur="500"/>
                                        <p:tgtEl>
                                          <p:spTgt spid="5"/>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p:tgtEl>
                                          <p:spTgt spid="43"/>
                                        </p:tgtEl>
                                        <p:attrNameLst>
                                          <p:attrName>ppt_y</p:attrName>
                                        </p:attrNameLst>
                                      </p:cBhvr>
                                      <p:tavLst>
                                        <p:tav tm="0">
                                          <p:val>
                                            <p:strVal val="#ppt_y+#ppt_h*1.125000"/>
                                          </p:val>
                                        </p:tav>
                                        <p:tav tm="100000">
                                          <p:val>
                                            <p:strVal val="#ppt_y"/>
                                          </p:val>
                                        </p:tav>
                                      </p:tavLst>
                                    </p:anim>
                                    <p:animEffect transition="in" filter="wipe(up)">
                                      <p:cBhvr>
                                        <p:cTn id="28" dur="500"/>
                                        <p:tgtEl>
                                          <p:spTgt spid="43"/>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p:tgtEl>
                                          <p:spTgt spid="44"/>
                                        </p:tgtEl>
                                        <p:attrNameLst>
                                          <p:attrName>ppt_y</p:attrName>
                                        </p:attrNameLst>
                                      </p:cBhvr>
                                      <p:tavLst>
                                        <p:tav tm="0">
                                          <p:val>
                                            <p:strVal val="#ppt_y-#ppt_h*1.125000"/>
                                          </p:val>
                                        </p:tav>
                                        <p:tav tm="100000">
                                          <p:val>
                                            <p:strVal val="#ppt_y"/>
                                          </p:val>
                                        </p:tav>
                                      </p:tavLst>
                                    </p:anim>
                                    <p:animEffect transition="in" filter="wipe(down)">
                                      <p:cBhvr>
                                        <p:cTn id="32" dur="500"/>
                                        <p:tgtEl>
                                          <p:spTgt spid="44"/>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p:tgtEl>
                                          <p:spTgt spid="47"/>
                                        </p:tgtEl>
                                        <p:attrNameLst>
                                          <p:attrName>ppt_y</p:attrName>
                                        </p:attrNameLst>
                                      </p:cBhvr>
                                      <p:tavLst>
                                        <p:tav tm="0">
                                          <p:val>
                                            <p:strVal val="#ppt_y+#ppt_h*1.125000"/>
                                          </p:val>
                                        </p:tav>
                                        <p:tav tm="100000">
                                          <p:val>
                                            <p:strVal val="#ppt_y"/>
                                          </p:val>
                                        </p:tav>
                                      </p:tavLst>
                                    </p:anim>
                                    <p:animEffect transition="in" filter="wipe(up)">
                                      <p:cBhvr>
                                        <p:cTn id="37" dur="500"/>
                                        <p:tgtEl>
                                          <p:spTgt spid="47"/>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down)">
                                      <p:cBhvr>
                                        <p:cTn id="41" dur="500"/>
                                        <p:tgtEl>
                                          <p:spTgt spid="48"/>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p:tgtEl>
                                          <p:spTgt spid="49"/>
                                        </p:tgtEl>
                                        <p:attrNameLst>
                                          <p:attrName>ppt_y</p:attrName>
                                        </p:attrNameLst>
                                      </p:cBhvr>
                                      <p:tavLst>
                                        <p:tav tm="0">
                                          <p:val>
                                            <p:strVal val="#ppt_y+#ppt_h*1.125000"/>
                                          </p:val>
                                        </p:tav>
                                        <p:tav tm="100000">
                                          <p:val>
                                            <p:strVal val="#ppt_y"/>
                                          </p:val>
                                        </p:tav>
                                      </p:tavLst>
                                    </p:anim>
                                    <p:animEffect transition="in" filter="wipe(up)">
                                      <p:cBhvr>
                                        <p:cTn id="46" dur="500"/>
                                        <p:tgtEl>
                                          <p:spTgt spid="49"/>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p:tgtEl>
                                          <p:spTgt spid="50"/>
                                        </p:tgtEl>
                                        <p:attrNameLst>
                                          <p:attrName>ppt_y</p:attrName>
                                        </p:attrNameLst>
                                      </p:cBhvr>
                                      <p:tavLst>
                                        <p:tav tm="0">
                                          <p:val>
                                            <p:strVal val="#ppt_y-#ppt_h*1.125000"/>
                                          </p:val>
                                        </p:tav>
                                        <p:tav tm="100000">
                                          <p:val>
                                            <p:strVal val="#ppt_y"/>
                                          </p:val>
                                        </p:tav>
                                      </p:tavLst>
                                    </p:anim>
                                    <p:animEffect transition="in" filter="wipe(down)">
                                      <p:cBhvr>
                                        <p:cTn id="50" dur="500"/>
                                        <p:tgtEl>
                                          <p:spTgt spid="50"/>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p:tgtEl>
                                          <p:spTgt spid="51"/>
                                        </p:tgtEl>
                                        <p:attrNameLst>
                                          <p:attrName>ppt_y</p:attrName>
                                        </p:attrNameLst>
                                      </p:cBhvr>
                                      <p:tavLst>
                                        <p:tav tm="0">
                                          <p:val>
                                            <p:strVal val="#ppt_y+#ppt_h*1.125000"/>
                                          </p:val>
                                        </p:tav>
                                        <p:tav tm="100000">
                                          <p:val>
                                            <p:strVal val="#ppt_y"/>
                                          </p:val>
                                        </p:tav>
                                      </p:tavLst>
                                    </p:anim>
                                    <p:animEffect transition="in" filter="wipe(up)">
                                      <p:cBhvr>
                                        <p:cTn id="55" dur="500"/>
                                        <p:tgtEl>
                                          <p:spTgt spid="51"/>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ppt_y</p:attrName>
                                        </p:attrNameLst>
                                      </p:cBhvr>
                                      <p:tavLst>
                                        <p:tav tm="0">
                                          <p:val>
                                            <p:strVal val="#ppt_y-#ppt_h*1.125000"/>
                                          </p:val>
                                        </p:tav>
                                        <p:tav tm="100000">
                                          <p:val>
                                            <p:strVal val="#ppt_y"/>
                                          </p:val>
                                        </p:tav>
                                      </p:tavLst>
                                    </p:anim>
                                    <p:animEffect transition="in" filter="wipe(down)">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7" grpId="0"/>
      <p:bldP spid="48" grpId="0"/>
      <p:bldP spid="49" grpId="0"/>
      <p:bldP spid="50" grpId="0"/>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p:cNvGrpSpPr/>
          <p:nvPr/>
        </p:nvGrpSpPr>
        <p:grpSpPr>
          <a:xfrm>
            <a:off x="1306097" y="357761"/>
            <a:ext cx="9784400" cy="3743459"/>
            <a:chOff x="8513198" y="2652764"/>
            <a:chExt cx="10397353" cy="3743459"/>
          </a:xfrm>
        </p:grpSpPr>
        <p:sp>
          <p:nvSpPr>
            <p:cNvPr id="4" name="Rectangle 3"/>
            <p:cNvSpPr/>
            <p:nvPr/>
          </p:nvSpPr>
          <p:spPr>
            <a:xfrm>
              <a:off x="8513198" y="3124134"/>
              <a:ext cx="10397353" cy="3272089"/>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dirty="0" smtClean="0">
                  <a:latin typeface="#9Slide03 FS Neusa Bold" panose="00000800000000000000" pitchFamily="2" charset="0"/>
                </a:rPr>
                <a:t>Trong gia đình, để bảo quản tốt thức ăn, chúng ta có thể sử dụng một số phương pháp như: </a:t>
              </a:r>
              <a:endParaRPr lang="en-US" sz="2400" dirty="0" smtClean="0">
                <a:latin typeface="#9Slide03 FS Neusa Bold" panose="00000800000000000000" pitchFamily="2" charset="0"/>
              </a:endParaRPr>
            </a:p>
            <a:p>
              <a:pPr marL="800100" lvl="1" indent="-342900" algn="just">
                <a:buFont typeface="Wingdings" panose="05000000000000000000" pitchFamily="2" charset="2"/>
                <a:buChar char="ü"/>
              </a:pPr>
              <a:r>
                <a:rPr lang="vi-VN" sz="2400" dirty="0" smtClean="0">
                  <a:latin typeface="#9Slide03 FS Neusa Bold" panose="00000800000000000000" pitchFamily="2" charset="0"/>
                </a:rPr>
                <a:t>Lên men (phương pháp muối chua), </a:t>
              </a:r>
              <a:endParaRPr lang="en-US" sz="2400" dirty="0" smtClean="0">
                <a:latin typeface="#9Slide03 FS Neusa Bold" panose="00000800000000000000" pitchFamily="2" charset="0"/>
              </a:endParaRPr>
            </a:p>
            <a:p>
              <a:pPr marL="800100" lvl="1" indent="-342900" algn="just">
                <a:buFont typeface="Wingdings" panose="05000000000000000000" pitchFamily="2" charset="2"/>
                <a:buChar char="ü"/>
              </a:pPr>
              <a:r>
                <a:rPr lang="vi-VN" sz="2400" dirty="0" smtClean="0">
                  <a:latin typeface="#9Slide03 FS Neusa Bold" panose="00000800000000000000" pitchFamily="2" charset="0"/>
                </a:rPr>
                <a:t>Sấy khô (đặc biệt với các loại hoa quả), </a:t>
              </a:r>
              <a:endParaRPr lang="en-US" sz="2400" dirty="0" smtClean="0">
                <a:latin typeface="#9Slide03 FS Neusa Bold" panose="00000800000000000000" pitchFamily="2" charset="0"/>
              </a:endParaRPr>
            </a:p>
            <a:p>
              <a:pPr marL="800100" lvl="1" indent="-342900" algn="just">
                <a:buFont typeface="Wingdings" panose="05000000000000000000" pitchFamily="2" charset="2"/>
                <a:buChar char="ü"/>
              </a:pPr>
              <a:r>
                <a:rPr lang="vi-VN" sz="2400" dirty="0" smtClean="0">
                  <a:latin typeface="#9Slide03 FS Neusa Bold" panose="00000800000000000000" pitchFamily="2" charset="0"/>
                </a:rPr>
                <a:t>Bảo quản trong tủ lạnh (thức ăn nên để trong hộp có nắp kín hoặc đóng gói kín</a:t>
              </a:r>
              <a:r>
                <a:rPr lang="en-US" sz="2400" dirty="0" smtClean="0">
                  <a:latin typeface="#9Slide03 FS Neusa Bold" panose="00000800000000000000" pitchFamily="2" charset="0"/>
                </a:rPr>
                <a:t>)</a:t>
              </a:r>
              <a:r>
                <a:rPr lang="vi-VN" sz="2400" dirty="0" smtClean="0">
                  <a:latin typeface="#9Slide03 FS Neusa Bold" panose="00000800000000000000" pitchFamily="2" charset="0"/>
                </a:rPr>
                <a:t>, khi bảo quản phải lưu ý thời gian bảo quản tối đa cho mỗi loại thực phẩm. </a:t>
              </a:r>
              <a:endParaRPr lang="en-US" sz="2400" dirty="0" smtClean="0">
                <a:latin typeface="#9Slide03 FS Neusa Bold" panose="00000800000000000000" pitchFamily="2" charset="0"/>
              </a:endParaRPr>
            </a:p>
            <a:p>
              <a:pPr marL="342900" indent="-342900" algn="just">
                <a:buFont typeface="Wingdings" panose="05000000000000000000" pitchFamily="2" charset="2"/>
                <a:buChar char="Ø"/>
              </a:pPr>
              <a:r>
                <a:rPr lang="vi-VN" sz="2400" dirty="0" smtClean="0">
                  <a:latin typeface="#9Slide03 FS Neusa Bold" panose="00000800000000000000" pitchFamily="2" charset="0"/>
                </a:rPr>
                <a:t>Rau, củ, quả hạn chế bảo quản trong ngăn đá vì sẽ làm phá vỡ màng tế bào, khi đưa ra ngoài dễ bị dập).</a:t>
              </a:r>
              <a:endParaRPr lang="vi-VN" sz="2400" dirty="0">
                <a:latin typeface="#9Slide03 FS Neusa Bold" panose="00000800000000000000" pitchFamily="2" charset="0"/>
              </a:endParaRPr>
            </a:p>
          </p:txBody>
        </p:sp>
        <p:sp>
          <p:nvSpPr>
            <p:cNvPr id="5" name="Round Same Side Corner Rectangle 4"/>
            <p:cNvSpPr/>
            <p:nvPr/>
          </p:nvSpPr>
          <p:spPr>
            <a:xfrm>
              <a:off x="8513198" y="2652764"/>
              <a:ext cx="2532539" cy="622998"/>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9Slide03 FS Neusa Bold" panose="00000800000000000000" pitchFamily="2" charset="0"/>
                </a:rPr>
                <a:t>TRẢ LỜI</a:t>
              </a:r>
              <a:endParaRPr lang="vi-VN" sz="3200" dirty="0">
                <a:latin typeface="#9Slide03 FS Neusa Bold" panose="00000800000000000000" pitchFamily="2" charset="0"/>
              </a:endParaRPr>
            </a:p>
          </p:txBody>
        </p:sp>
      </p:grpSp>
      <p:pic>
        <p:nvPicPr>
          <p:cNvPr id="12290" name="Picture 2" descr="10 thực phẩm lên men mang lại nhiều lợi ích cho bạn - ADIVA.COM.V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096" y="4293937"/>
            <a:ext cx="3021055" cy="201202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Máy sấy khô thực phẩm mini chất liệu inox dành cho gia đình - Bếp Hy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584" b="5071"/>
          <a:stretch/>
        </p:blipFill>
        <p:spPr bwMode="auto">
          <a:xfrm>
            <a:off x="4930379" y="4293938"/>
            <a:ext cx="2535836" cy="2012023"/>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5 mẹo giúp giữ thực phẩm an toàn trong tủ lạnh | Sapakitch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68238" y="4293938"/>
            <a:ext cx="2822259" cy="20120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426916" y="6358570"/>
            <a:ext cx="2779414"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Lên men</a:t>
            </a:r>
            <a:endParaRPr lang="vi-VN" dirty="0">
              <a:latin typeface="Arial" panose="020B0604020202020204" pitchFamily="34" charset="0"/>
              <a:cs typeface="Arial" panose="020B0604020202020204" pitchFamily="34" charset="0"/>
            </a:endParaRPr>
          </a:p>
        </p:txBody>
      </p:sp>
      <p:sp>
        <p:nvSpPr>
          <p:cNvPr id="22" name="TextBox 21"/>
          <p:cNvSpPr txBox="1"/>
          <p:nvPr/>
        </p:nvSpPr>
        <p:spPr>
          <a:xfrm>
            <a:off x="4808590" y="6358570"/>
            <a:ext cx="2779414"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Sấy khô</a:t>
            </a:r>
            <a:endParaRPr lang="vi-VN" dirty="0">
              <a:latin typeface="Arial" panose="020B0604020202020204" pitchFamily="34" charset="0"/>
              <a:cs typeface="Arial" panose="020B0604020202020204" pitchFamily="34" charset="0"/>
            </a:endParaRPr>
          </a:p>
        </p:txBody>
      </p:sp>
      <p:sp>
        <p:nvSpPr>
          <p:cNvPr id="23" name="TextBox 22"/>
          <p:cNvSpPr txBox="1"/>
          <p:nvPr/>
        </p:nvSpPr>
        <p:spPr>
          <a:xfrm>
            <a:off x="8311083" y="6358570"/>
            <a:ext cx="2779414" cy="369332"/>
          </a:xfrm>
          <a:prstGeom prst="rect">
            <a:avLst/>
          </a:prstGeom>
          <a:noFill/>
        </p:spPr>
        <p:txBody>
          <a:bodyPr wrap="square" rtlCol="0">
            <a:spAutoFit/>
          </a:bodyPr>
          <a:lstStyle/>
          <a:p>
            <a:pPr algn="ctr"/>
            <a:r>
              <a:rPr lang="vi-VN" dirty="0" smtClean="0">
                <a:latin typeface="Arial" panose="020B0604020202020204" pitchFamily="34" charset="0"/>
                <a:cs typeface="Arial" panose="020B0604020202020204" pitchFamily="34" charset="0"/>
              </a:rPr>
              <a:t>Bảo quản tủ lạnh</a:t>
            </a:r>
            <a:endParaRPr lang="vi-V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86381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292"/>
                                        </p:tgtEl>
                                        <p:attrNameLst>
                                          <p:attrName>style.visibility</p:attrName>
                                        </p:attrNameLst>
                                      </p:cBhvr>
                                      <p:to>
                                        <p:strVal val="visible"/>
                                      </p:to>
                                    </p:set>
                                    <p:anim calcmode="lin" valueType="num">
                                      <p:cBhvr additive="base">
                                        <p:cTn id="17" dur="500" fill="hold"/>
                                        <p:tgtEl>
                                          <p:spTgt spid="12292"/>
                                        </p:tgtEl>
                                        <p:attrNameLst>
                                          <p:attrName>ppt_x</p:attrName>
                                        </p:attrNameLst>
                                      </p:cBhvr>
                                      <p:tavLst>
                                        <p:tav tm="0">
                                          <p:val>
                                            <p:strVal val="#ppt_x"/>
                                          </p:val>
                                        </p:tav>
                                        <p:tav tm="100000">
                                          <p:val>
                                            <p:strVal val="#ppt_x"/>
                                          </p:val>
                                        </p:tav>
                                      </p:tavLst>
                                    </p:anim>
                                    <p:anim calcmode="lin" valueType="num">
                                      <p:cBhvr additive="base">
                                        <p:cTn id="18" dur="500" fill="hold"/>
                                        <p:tgtEl>
                                          <p:spTgt spid="1229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294"/>
                                        </p:tgtEl>
                                        <p:attrNameLst>
                                          <p:attrName>style.visibility</p:attrName>
                                        </p:attrNameLst>
                                      </p:cBhvr>
                                      <p:to>
                                        <p:strVal val="visible"/>
                                      </p:to>
                                    </p:set>
                                    <p:anim calcmode="lin" valueType="num">
                                      <p:cBhvr additive="base">
                                        <p:cTn id="27" dur="500" fill="hold"/>
                                        <p:tgtEl>
                                          <p:spTgt spid="12294"/>
                                        </p:tgtEl>
                                        <p:attrNameLst>
                                          <p:attrName>ppt_x</p:attrName>
                                        </p:attrNameLst>
                                      </p:cBhvr>
                                      <p:tavLst>
                                        <p:tav tm="0">
                                          <p:val>
                                            <p:strVal val="#ppt_x"/>
                                          </p:val>
                                        </p:tav>
                                        <p:tav tm="100000">
                                          <p:val>
                                            <p:strVal val="#ppt_x"/>
                                          </p:val>
                                        </p:tav>
                                      </p:tavLst>
                                    </p:anim>
                                    <p:anim calcmode="lin" valueType="num">
                                      <p:cBhvr additive="base">
                                        <p:cTn id="28" dur="500" fill="hold"/>
                                        <p:tgtEl>
                                          <p:spTgt spid="1229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1E397FF-5106-4C31-8E91-796AEA20258E}"/>
              </a:ext>
              <a:ext uri="{C183D7F6-B498-43B3-948B-1728B52AA6E4}">
                <adec:decorative xmlns="" xmlns:adec="http://schemas.microsoft.com/office/drawing/2017/decorative" val="1"/>
              </a:ext>
            </a:extLst>
          </p:cNvPr>
          <p:cNvSpPr/>
          <p:nvPr/>
        </p:nvSpPr>
        <p:spPr>
          <a:xfrm>
            <a:off x="11360016" y="6369050"/>
            <a:ext cx="335909" cy="48895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black"/>
              </a:solidFill>
            </a:endParaRPr>
          </a:p>
        </p:txBody>
      </p:sp>
      <p:sp>
        <p:nvSpPr>
          <p:cNvPr id="8" name="Slide Number Placeholder 5">
            <a:extLst>
              <a:ext uri="{FF2B5EF4-FFF2-40B4-BE49-F238E27FC236}">
                <a16:creationId xmlns:a16="http://schemas.microsoft.com/office/drawing/2014/main" id="{D7DDE5B7-93F1-4010-85B1-8F63FD5044C7}"/>
              </a:ext>
            </a:extLst>
          </p:cNvPr>
          <p:cNvSpPr txBox="1">
            <a:spLocks/>
          </p:cNvSpPr>
          <p:nvPr/>
        </p:nvSpPr>
        <p:spPr>
          <a:xfrm>
            <a:off x="11360016" y="6369050"/>
            <a:ext cx="335909" cy="365125"/>
          </a:xfrm>
          <a:prstGeom prst="rect">
            <a:avLst/>
          </a:prstGeom>
          <a:solidFill>
            <a:schemeClr val="accent2"/>
          </a:solidFill>
        </p:spPr>
        <p:txBody>
          <a:bodyPr vert="horz" lIns="0" tIns="45720" rIns="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US" b="1" smtClean="0">
                <a:solidFill>
                  <a:prstClr val="white"/>
                </a:solidFill>
              </a:rPr>
              <a:pPr/>
              <a:t>21</a:t>
            </a:fld>
            <a:endParaRPr lang="en-US" b="1" dirty="0">
              <a:solidFill>
                <a:prstClr val="white"/>
              </a:solidFill>
            </a:endParaRPr>
          </a:p>
        </p:txBody>
      </p:sp>
      <p:grpSp>
        <p:nvGrpSpPr>
          <p:cNvPr id="12" name="Group 11"/>
          <p:cNvGrpSpPr/>
          <p:nvPr/>
        </p:nvGrpSpPr>
        <p:grpSpPr>
          <a:xfrm>
            <a:off x="253497" y="334978"/>
            <a:ext cx="6699565" cy="4409038"/>
            <a:chOff x="452673" y="2055136"/>
            <a:chExt cx="6699565" cy="4409038"/>
          </a:xfrm>
        </p:grpSpPr>
        <p:sp>
          <p:nvSpPr>
            <p:cNvPr id="6" name="Rounded Rectangle 5"/>
            <p:cNvSpPr/>
            <p:nvPr/>
          </p:nvSpPr>
          <p:spPr>
            <a:xfrm>
              <a:off x="452673" y="2299580"/>
              <a:ext cx="6699565" cy="4164594"/>
            </a:xfrm>
            <a:prstGeom prst="roundRect">
              <a:avLst>
                <a:gd name="adj" fmla="val 4584"/>
              </a:avLst>
            </a:pr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ounded Rectangle 8"/>
            <p:cNvSpPr/>
            <p:nvPr/>
          </p:nvSpPr>
          <p:spPr>
            <a:xfrm>
              <a:off x="642796" y="2498756"/>
              <a:ext cx="6301211" cy="3684761"/>
            </a:xfrm>
            <a:prstGeom prst="roundRect">
              <a:avLst>
                <a:gd name="adj" fmla="val 39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ound Same Side Corner Rectangle 10"/>
            <p:cNvSpPr/>
            <p:nvPr/>
          </p:nvSpPr>
          <p:spPr>
            <a:xfrm>
              <a:off x="832919" y="2055136"/>
              <a:ext cx="1702051" cy="443619"/>
            </a:xfrm>
            <a:prstGeom prst="round2SameRect">
              <a:avLst>
                <a:gd name="adj1" fmla="val 19370"/>
                <a:gd name="adj2" fmla="val 0"/>
              </a:avLst>
            </a:prstGeom>
            <a:solidFill>
              <a:schemeClr val="accent4">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smtClean="0">
                  <a:solidFill>
                    <a:schemeClr val="tx1"/>
                  </a:solidFill>
                  <a:latin typeface="#9Slide03 AmpleSoft" panose="02000000000000000000" pitchFamily="2" charset="0"/>
                </a:rPr>
                <a:t>Tìm hiểu thêm</a:t>
              </a:r>
              <a:endParaRPr lang="vi-VN" b="1" dirty="0">
                <a:solidFill>
                  <a:schemeClr val="tx1"/>
                </a:solidFill>
                <a:latin typeface="#9Slide03 AmpleSoft" panose="02000000000000000000" pitchFamily="2" charset="0"/>
              </a:endParaRPr>
            </a:p>
          </p:txBody>
        </p:sp>
        <p:pic>
          <p:nvPicPr>
            <p:cNvPr id="5124" name="Picture 4" descr="Vi sinh vật trong đất và những vai trò của chúng trong nông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279" y="2645883"/>
              <a:ext cx="6063796" cy="3410886"/>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7201537" y="2856074"/>
            <a:ext cx="2552603" cy="3945172"/>
            <a:chOff x="7369521" y="2441506"/>
            <a:chExt cx="2552603" cy="3945172"/>
          </a:xfrm>
        </p:grpSpPr>
        <p:pic>
          <p:nvPicPr>
            <p:cNvPr id="5130" name="Picture 10" descr="TIN TỨC » TIN KHOA HỌC THẾ GIỚI » MiR172c và NNC1 điều khiển sự phát triển  rễ cây đậu nành khi phản ứng với stress mặ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9521" y="2441506"/>
              <a:ext cx="2552602" cy="351097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369522" y="6017346"/>
              <a:ext cx="2552602" cy="369332"/>
            </a:xfrm>
            <a:prstGeom prst="rect">
              <a:avLst/>
            </a:prstGeom>
            <a:solidFill>
              <a:schemeClr val="accent6">
                <a:lumMod val="50000"/>
              </a:schemeClr>
            </a:solidFill>
          </p:spPr>
          <p:txBody>
            <a:bodyPr wrap="square" rtlCol="0">
              <a:spAutoFit/>
            </a:bodyPr>
            <a:lstStyle/>
            <a:p>
              <a:pPr algn="ctr"/>
              <a:r>
                <a:rPr lang="vi-VN" dirty="0" smtClean="0">
                  <a:solidFill>
                    <a:schemeClr val="bg1"/>
                  </a:solidFill>
                  <a:latin typeface="Arial" panose="020B0604020202020204" pitchFamily="34" charset="0"/>
                  <a:cs typeface="Arial" panose="020B0604020202020204" pitchFamily="34" charset="0"/>
                </a:rPr>
                <a:t>Hình. Rễ họ đậu</a:t>
              </a:r>
              <a:endParaRPr lang="vi-VN" dirty="0">
                <a:solidFill>
                  <a:schemeClr val="bg1"/>
                </a:solidFill>
                <a:latin typeface="Arial" panose="020B0604020202020204" pitchFamily="34" charset="0"/>
                <a:cs typeface="Arial" panose="020B0604020202020204" pitchFamily="34" charset="0"/>
              </a:endParaRPr>
            </a:p>
          </p:txBody>
        </p:sp>
      </p:grpSp>
      <p:sp>
        <p:nvSpPr>
          <p:cNvPr id="15" name="TextBox 14"/>
          <p:cNvSpPr txBox="1"/>
          <p:nvPr/>
        </p:nvSpPr>
        <p:spPr>
          <a:xfrm>
            <a:off x="7369521" y="181069"/>
            <a:ext cx="4517679" cy="2616101"/>
          </a:xfrm>
          <a:prstGeom prst="rect">
            <a:avLst/>
          </a:prstGeom>
          <a:noFill/>
        </p:spPr>
        <p:txBody>
          <a:bodyPr wrap="square" rtlCol="0">
            <a:spAutoFit/>
          </a:bodyPr>
          <a:lstStyle/>
          <a:p>
            <a:pPr algn="r"/>
            <a:r>
              <a:rPr lang="en-US" sz="2800" dirty="0" smtClean="0">
                <a:solidFill>
                  <a:schemeClr val="accent1">
                    <a:lumMod val="75000"/>
                  </a:schemeClr>
                </a:solidFill>
                <a:latin typeface="#9Slide03 FS Neusa Bold" panose="00000800000000000000" pitchFamily="2" charset="0"/>
              </a:rPr>
              <a:t>VAI TRÒ CỦA VI KHUẨN TRONG NÔNG NGHIỆP</a:t>
            </a:r>
          </a:p>
          <a:p>
            <a:pPr algn="just">
              <a:lnSpc>
                <a:spcPct val="120000"/>
              </a:lnSpc>
            </a:pPr>
            <a:r>
              <a:rPr lang="vi-VN" dirty="0" smtClean="0">
                <a:latin typeface="#9Slide03 AmpleSoft" panose="02000000000000000000" pitchFamily="2" charset="0"/>
              </a:rPr>
              <a:t>Rễ cây họ Đậu thường có các nốt rần, là nơi sống của nhiều vi khuẩn cố định nitơ trong không khí thành phân đạm tự nhiên rất tốt cho cây trồng và có vai trò quan trọng trong việc cải tạo đất.</a:t>
            </a:r>
            <a:endParaRPr lang="vi-VN" dirty="0">
              <a:latin typeface="#9Slide03 AmpleSoft" panose="02000000000000000000" pitchFamily="2" charset="0"/>
            </a:endParaRPr>
          </a:p>
        </p:txBody>
      </p:sp>
      <p:sp>
        <p:nvSpPr>
          <p:cNvPr id="16" name="TextBox 15"/>
          <p:cNvSpPr txBox="1"/>
          <p:nvPr/>
        </p:nvSpPr>
        <p:spPr>
          <a:xfrm>
            <a:off x="443620" y="5042780"/>
            <a:ext cx="6400800" cy="1324273"/>
          </a:xfrm>
          <a:prstGeom prst="rect">
            <a:avLst/>
          </a:prstGeom>
          <a:noFill/>
        </p:spPr>
        <p:txBody>
          <a:bodyPr wrap="square" rtlCol="0">
            <a:spAutoFit/>
          </a:bodyPr>
          <a:lstStyle/>
          <a:p>
            <a:pPr algn="just">
              <a:lnSpc>
                <a:spcPct val="120000"/>
              </a:lnSpc>
            </a:pPr>
            <a:r>
              <a:rPr lang="vi-VN" dirty="0" smtClean="0">
                <a:latin typeface="#9Slide03 AmpleSoft" panose="02000000000000000000" pitchFamily="2" charset="0"/>
              </a:rPr>
              <a:t>Ngoài ra, nhiều vi khuẩn còn góp phần phân giải xác sinh vật như lá và cành cây, xác chết của động vật thành phần phân bón hữu cơ cho cây sử dụng.</a:t>
            </a:r>
          </a:p>
          <a:p>
            <a:pPr algn="r">
              <a:lnSpc>
                <a:spcPct val="120000"/>
              </a:lnSpc>
            </a:pPr>
            <a:r>
              <a:rPr lang="vi-VN" sz="1400" i="1" dirty="0" smtClean="0">
                <a:latin typeface="Arial" panose="020B0604020202020204" pitchFamily="34" charset="0"/>
                <a:cs typeface="Arial" panose="020B0604020202020204" pitchFamily="34" charset="0"/>
              </a:rPr>
              <a:t>(Nguồn: National Academy of Sciences of United States of America.95(12</a:t>
            </a:r>
            <a:r>
              <a:rPr lang="en-US" sz="1400" i="1" dirty="0" smtClean="0">
                <a:latin typeface="Arial" panose="020B0604020202020204" pitchFamily="34" charset="0"/>
                <a:cs typeface="Arial" panose="020B0604020202020204" pitchFamily="34" charset="0"/>
              </a:rPr>
              <a:t>))</a:t>
            </a:r>
            <a:endParaRPr lang="en-US" sz="1400" i="1" dirty="0">
              <a:latin typeface="Arial" panose="020B0604020202020204" pitchFamily="34" charset="0"/>
              <a:cs typeface="Arial" panose="020B0604020202020204" pitchFamily="34" charset="0"/>
            </a:endParaRPr>
          </a:p>
        </p:txBody>
      </p:sp>
      <p:pic>
        <p:nvPicPr>
          <p:cNvPr id="5132" name="Picture 12" descr="Phân vi sinh chuyển hóa lân là gì? Tác dụng của phân vi sinh vật chuyển hóa  lân đối với cây trồng? - Công Ty TNHH Nông Nghiệp Công Nghệ Cao"/>
          <p:cNvPicPr>
            <a:picLocks noChangeAspect="1" noChangeArrowheads="1"/>
          </p:cNvPicPr>
          <p:nvPr/>
        </p:nvPicPr>
        <p:blipFill rotWithShape="1">
          <a:blip r:embed="rId4">
            <a:extLst>
              <a:ext uri="{28A0092B-C50C-407E-A947-70E740481C1C}">
                <a14:useLocalDpi xmlns:a14="http://schemas.microsoft.com/office/drawing/2010/main" val="0"/>
              </a:ext>
            </a:extLst>
          </a:blip>
          <a:srcRect r="40586"/>
          <a:stretch/>
        </p:blipFill>
        <p:spPr bwMode="auto">
          <a:xfrm>
            <a:off x="9905615" y="2851490"/>
            <a:ext cx="2286385" cy="2883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41868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in)">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4" name="Picture 10" descr="Tạo thành công vi khuẩn tự dưỡng bằng công nghệ gen - Viện Công nghệ sinh  học, Đại học Huế"/>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356" y="2640623"/>
            <a:ext cx="4577199" cy="2573447"/>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1763485" y="1442220"/>
            <a:ext cx="9048541" cy="2095356"/>
          </a:xfrm>
        </p:spPr>
        <p:txBody>
          <a:bodyPr>
            <a:normAutofit fontScale="90000"/>
          </a:bodyPr>
          <a:lstStyle/>
          <a:p>
            <a:pPr algn="r">
              <a:lnSpc>
                <a:spcPct val="110000"/>
              </a:lnSpc>
            </a:pPr>
            <a:r>
              <a:rPr lang="vi-VN" dirty="0" smtClean="0">
                <a:latin typeface="#9Slide03 FS Neusa Bold" panose="00000800000000000000" pitchFamily="2" charset="0"/>
              </a:rPr>
              <a:t>MộT số bệnh do vi khuẩn và cách phòng chống</a:t>
            </a:r>
            <a:endParaRPr lang="vi-VN" dirty="0">
              <a:latin typeface="#9Slide03 FS Neusa Bold" panose="00000800000000000000" pitchFamily="2" charset="0"/>
            </a:endParaRPr>
          </a:p>
        </p:txBody>
      </p:sp>
    </p:spTree>
    <p:extLst>
      <p:ext uri="{BB962C8B-B14F-4D97-AF65-F5344CB8AC3E}">
        <p14:creationId xmlns:p14="http://schemas.microsoft.com/office/powerpoint/2010/main" val="11765815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utoShape 4" descr="Trẻ bị tiêu chảy - nguyên nhân, cách phòng ngừa tiêu chảy ở trẻ"/>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0" name="Group 9"/>
          <p:cNvGrpSpPr/>
          <p:nvPr/>
        </p:nvGrpSpPr>
        <p:grpSpPr>
          <a:xfrm>
            <a:off x="307975" y="160338"/>
            <a:ext cx="5710702" cy="4526733"/>
            <a:chOff x="307975" y="160338"/>
            <a:chExt cx="5710702" cy="4526733"/>
          </a:xfrm>
        </p:grpSpPr>
        <p:grpSp>
          <p:nvGrpSpPr>
            <p:cNvPr id="7" name="Group 6"/>
            <p:cNvGrpSpPr/>
            <p:nvPr/>
          </p:nvGrpSpPr>
          <p:grpSpPr>
            <a:xfrm>
              <a:off x="307975" y="160338"/>
              <a:ext cx="5710702" cy="4526733"/>
              <a:chOff x="307975" y="160338"/>
              <a:chExt cx="5710702" cy="4526733"/>
            </a:xfrm>
          </p:grpSpPr>
          <p:pic>
            <p:nvPicPr>
              <p:cNvPr id="14338" name="Picture 2" descr="Cách phòng ngừa và điều trị tiêu chảy hiệu quả | Medlatec"/>
              <p:cNvPicPr>
                <a:picLocks noChangeAspect="1" noChangeArrowheads="1"/>
              </p:cNvPicPr>
              <p:nvPr/>
            </p:nvPicPr>
            <p:blipFill rotWithShape="1">
              <a:blip r:embed="rId2">
                <a:extLst>
                  <a:ext uri="{28A0092B-C50C-407E-A947-70E740481C1C}">
                    <a14:useLocalDpi xmlns:a14="http://schemas.microsoft.com/office/drawing/2010/main" val="0"/>
                  </a:ext>
                </a:extLst>
              </a:blip>
              <a:srcRect l="41681"/>
              <a:stretch/>
            </p:blipFill>
            <p:spPr bwMode="auto">
              <a:xfrm>
                <a:off x="2498757" y="160338"/>
                <a:ext cx="3519920" cy="45267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307975" y="330121"/>
                <a:ext cx="2281614" cy="3834473"/>
              </a:xfrm>
              <a:prstGeom prst="rect">
                <a:avLst/>
              </a:prstGeom>
            </p:spPr>
          </p:pic>
        </p:grpSp>
        <p:sp>
          <p:nvSpPr>
            <p:cNvPr id="9" name="TextBox 8"/>
            <p:cNvSpPr txBox="1"/>
            <p:nvPr/>
          </p:nvSpPr>
          <p:spPr>
            <a:xfrm>
              <a:off x="1104523" y="4300396"/>
              <a:ext cx="4173647" cy="369332"/>
            </a:xfrm>
            <a:prstGeom prst="rect">
              <a:avLst/>
            </a:prstGeom>
            <a:noFill/>
          </p:spPr>
          <p:txBody>
            <a:bodyPr wrap="square" rtlCol="0">
              <a:spAutoFit/>
            </a:bodyPr>
            <a:lstStyle/>
            <a:p>
              <a:pPr algn="ctr"/>
              <a:r>
                <a:rPr lang="vi-VN" b="1" dirty="0" smtClean="0">
                  <a:latin typeface="Arial" panose="020B0604020202020204" pitchFamily="34" charset="0"/>
                  <a:cs typeface="Arial" panose="020B0604020202020204" pitchFamily="34" charset="0"/>
                </a:rPr>
                <a:t>Hình. </a:t>
              </a:r>
              <a:r>
                <a:rPr lang="vi-VN" dirty="0" smtClean="0">
                  <a:latin typeface="Arial" panose="020B0604020202020204" pitchFamily="34" charset="0"/>
                  <a:cs typeface="Arial" panose="020B0604020202020204" pitchFamily="34" charset="0"/>
                </a:rPr>
                <a:t>Biểu hiện của người bị tiêu chảy</a:t>
              </a:r>
              <a:endParaRPr lang="vi-VN" dirty="0">
                <a:latin typeface="Arial" panose="020B0604020202020204" pitchFamily="34" charset="0"/>
                <a:cs typeface="Arial" panose="020B0604020202020204" pitchFamily="34" charset="0"/>
              </a:endParaRPr>
            </a:p>
          </p:txBody>
        </p:sp>
      </p:grpSp>
      <p:grpSp>
        <p:nvGrpSpPr>
          <p:cNvPr id="12" name="Group 11"/>
          <p:cNvGrpSpPr/>
          <p:nvPr/>
        </p:nvGrpSpPr>
        <p:grpSpPr>
          <a:xfrm>
            <a:off x="6018677" y="1957339"/>
            <a:ext cx="5926846" cy="4731311"/>
            <a:chOff x="6018677" y="1957339"/>
            <a:chExt cx="5926846" cy="4731311"/>
          </a:xfrm>
        </p:grpSpPr>
        <p:pic>
          <p:nvPicPr>
            <p:cNvPr id="8" name="Picture 7"/>
            <p:cNvPicPr>
              <a:picLocks noChangeAspect="1"/>
            </p:cNvPicPr>
            <p:nvPr/>
          </p:nvPicPr>
          <p:blipFill>
            <a:blip r:embed="rId4"/>
            <a:stretch>
              <a:fillRect/>
            </a:stretch>
          </p:blipFill>
          <p:spPr>
            <a:xfrm>
              <a:off x="6018677" y="1957339"/>
              <a:ext cx="5926846" cy="4254282"/>
            </a:xfrm>
            <a:prstGeom prst="rect">
              <a:avLst/>
            </a:prstGeom>
          </p:spPr>
        </p:pic>
        <p:sp>
          <p:nvSpPr>
            <p:cNvPr id="11" name="TextBox 10"/>
            <p:cNvSpPr txBox="1"/>
            <p:nvPr/>
          </p:nvSpPr>
          <p:spPr>
            <a:xfrm>
              <a:off x="6853474" y="6319318"/>
              <a:ext cx="4925085" cy="369332"/>
            </a:xfrm>
            <a:prstGeom prst="rect">
              <a:avLst/>
            </a:prstGeom>
            <a:noFill/>
          </p:spPr>
          <p:txBody>
            <a:bodyPr wrap="square" rtlCol="0">
              <a:spAutoFit/>
            </a:bodyPr>
            <a:lstStyle/>
            <a:p>
              <a:pPr algn="ctr"/>
              <a:r>
                <a:rPr lang="vi-VN" b="1" dirty="0" smtClean="0">
                  <a:latin typeface="Arial" panose="020B0604020202020204" pitchFamily="34" charset="0"/>
                  <a:cs typeface="Arial" panose="020B0604020202020204" pitchFamily="34" charset="0"/>
                </a:rPr>
                <a:t>Hình</a:t>
              </a:r>
              <a:r>
                <a:rPr lang="vi-VN" dirty="0" smtClean="0">
                  <a:latin typeface="Arial" panose="020B0604020202020204" pitchFamily="34" charset="0"/>
                  <a:cs typeface="Arial" panose="020B0604020202020204" pitchFamily="34" charset="0"/>
                </a:rPr>
                <a:t>. Biểu hiện của người bị bệnh lao phổi</a:t>
              </a:r>
              <a:endParaRPr lang="vi-VN" dirty="0">
                <a:latin typeface="Arial" panose="020B0604020202020204" pitchFamily="34" charset="0"/>
                <a:cs typeface="Arial" panose="020B0604020202020204" pitchFamily="34" charset="0"/>
              </a:endParaRPr>
            </a:p>
          </p:txBody>
        </p:sp>
      </p:grpSp>
      <p:sp>
        <p:nvSpPr>
          <p:cNvPr id="13" name="Rectangle 12"/>
          <p:cNvSpPr/>
          <p:nvPr/>
        </p:nvSpPr>
        <p:spPr>
          <a:xfrm>
            <a:off x="307975" y="5016137"/>
            <a:ext cx="5376092" cy="167251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9Slide03 FS Neusa Bold" panose="00000800000000000000" pitchFamily="2" charset="0"/>
              </a:rPr>
              <a:t>Quan sát hình bên em hãy nêu những dấu hiệu của người bị tiêu chảy và bị bệnh lao phổi. </a:t>
            </a:r>
            <a:endParaRPr lang="vi-VN" sz="2400" dirty="0">
              <a:latin typeface="#9Slide03 FS Neusa Bold" panose="00000800000000000000" pitchFamily="2" charset="0"/>
            </a:endParaRPr>
          </a:p>
        </p:txBody>
      </p:sp>
      <p:sp>
        <p:nvSpPr>
          <p:cNvPr id="14" name="Rectangle 13"/>
          <p:cNvSpPr/>
          <p:nvPr/>
        </p:nvSpPr>
        <p:spPr>
          <a:xfrm>
            <a:off x="0" y="7937"/>
            <a:ext cx="307975" cy="68500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54845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497941" y="470780"/>
            <a:ext cx="9859223" cy="523220"/>
          </a:xfrm>
          <a:prstGeom prst="rect">
            <a:avLst/>
          </a:prstGeom>
          <a:noFill/>
        </p:spPr>
        <p:txBody>
          <a:bodyPr wrap="square" rtlCol="0">
            <a:spAutoFit/>
          </a:bodyPr>
          <a:lstStyle/>
          <a:p>
            <a:r>
              <a:rPr lang="vi-VN" sz="2800" dirty="0" smtClean="0">
                <a:solidFill>
                  <a:srgbClr val="FF0000"/>
                </a:solidFill>
                <a:latin typeface="Acumin Pro Condensed" panose="020B0806020202020204" pitchFamily="34" charset="0"/>
              </a:rPr>
              <a:t>Hoàn thành bảng sau</a:t>
            </a:r>
            <a:r>
              <a:rPr lang="en-US" sz="2800" dirty="0" smtClean="0">
                <a:solidFill>
                  <a:srgbClr val="FF0000"/>
                </a:solidFill>
                <a:latin typeface="Acumin Pro Condensed" panose="020B0806020202020204" pitchFamily="34" charset="0"/>
              </a:rPr>
              <a:t> </a:t>
            </a:r>
            <a:r>
              <a:rPr lang="vi-VN" sz="2800" dirty="0" smtClean="0">
                <a:solidFill>
                  <a:srgbClr val="FF0000"/>
                </a:solidFill>
                <a:latin typeface="Acumin Pro Condensed" panose="020B0806020202020204" pitchFamily="34" charset="0"/>
              </a:rPr>
              <a:t>dựa vào các hình trên em vừa quan sát:</a:t>
            </a:r>
            <a:endParaRPr lang="vi-VN" sz="2800" dirty="0">
              <a:solidFill>
                <a:srgbClr val="FF0000"/>
              </a:solidFill>
              <a:latin typeface="Acumin Pro Condensed" panose="020B0806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368443917"/>
              </p:ext>
            </p:extLst>
          </p:nvPr>
        </p:nvGraphicFramePr>
        <p:xfrm>
          <a:off x="646821" y="1255715"/>
          <a:ext cx="8261790" cy="1868938"/>
        </p:xfrm>
        <a:graphic>
          <a:graphicData uri="http://schemas.openxmlformats.org/drawingml/2006/table">
            <a:tbl>
              <a:tblPr firstRow="1" bandRow="1">
                <a:tableStyleId>{5C22544A-7EE6-4342-B048-85BDC9FD1C3A}</a:tableStyleId>
              </a:tblPr>
              <a:tblGrid>
                <a:gridCol w="2753930">
                  <a:extLst>
                    <a:ext uri="{9D8B030D-6E8A-4147-A177-3AD203B41FA5}">
                      <a16:colId xmlns:a16="http://schemas.microsoft.com/office/drawing/2014/main" val="20000"/>
                    </a:ext>
                  </a:extLst>
                </a:gridCol>
                <a:gridCol w="2753930">
                  <a:extLst>
                    <a:ext uri="{9D8B030D-6E8A-4147-A177-3AD203B41FA5}">
                      <a16:colId xmlns:a16="http://schemas.microsoft.com/office/drawing/2014/main" val="20001"/>
                    </a:ext>
                  </a:extLst>
                </a:gridCol>
                <a:gridCol w="2753930">
                  <a:extLst>
                    <a:ext uri="{9D8B030D-6E8A-4147-A177-3AD203B41FA5}">
                      <a16:colId xmlns:a16="http://schemas.microsoft.com/office/drawing/2014/main" val="20002"/>
                    </a:ext>
                  </a:extLst>
                </a:gridCol>
              </a:tblGrid>
              <a:tr h="522989">
                <a:tc>
                  <a:txBody>
                    <a:bodyPr/>
                    <a:lstStyle/>
                    <a:p>
                      <a:pPr algn="ctr"/>
                      <a:r>
                        <a:rPr lang="vi-VN" sz="2400" noProof="0" dirty="0" smtClean="0">
                          <a:latin typeface="Acumin Pro Condensed" panose="020B0806020202020204" pitchFamily="34" charset="0"/>
                        </a:rPr>
                        <a:t>Tên</a:t>
                      </a:r>
                      <a:r>
                        <a:rPr lang="vi-VN" sz="2400" baseline="0" noProof="0" dirty="0" smtClean="0">
                          <a:latin typeface="Acumin Pro Condensed" panose="020B0806020202020204" pitchFamily="34" charset="0"/>
                        </a:rPr>
                        <a:t> bệnh</a:t>
                      </a:r>
                      <a:endParaRPr lang="vi-VN" sz="2400" noProof="0" dirty="0">
                        <a:latin typeface="Acumin Pro Condensed" panose="020B0806020202020204" pitchFamily="34" charset="0"/>
                      </a:endParaRPr>
                    </a:p>
                  </a:txBody>
                  <a:tcPr/>
                </a:tc>
                <a:tc>
                  <a:txBody>
                    <a:bodyPr/>
                    <a:lstStyle/>
                    <a:p>
                      <a:pPr algn="ctr"/>
                      <a:r>
                        <a:rPr lang="vi-VN" sz="2400" noProof="0" dirty="0" smtClean="0">
                          <a:latin typeface="Acumin Pro Condensed" panose="020B0806020202020204" pitchFamily="34" charset="0"/>
                        </a:rPr>
                        <a:t>Tác</a:t>
                      </a:r>
                      <a:r>
                        <a:rPr lang="vi-VN" sz="2400" baseline="0" noProof="0" dirty="0" smtClean="0">
                          <a:latin typeface="Acumin Pro Condensed" panose="020B0806020202020204" pitchFamily="34" charset="0"/>
                        </a:rPr>
                        <a:t> nhân gây bệnh</a:t>
                      </a:r>
                      <a:endParaRPr lang="vi-VN" sz="2400" noProof="0" dirty="0">
                        <a:latin typeface="Acumin Pro Condensed" panose="020B0806020202020204" pitchFamily="34" charset="0"/>
                      </a:endParaRPr>
                    </a:p>
                  </a:txBody>
                  <a:tcPr/>
                </a:tc>
                <a:tc>
                  <a:txBody>
                    <a:bodyPr/>
                    <a:lstStyle/>
                    <a:p>
                      <a:pPr algn="ctr"/>
                      <a:r>
                        <a:rPr lang="vi-VN" sz="2400" noProof="0" dirty="0" smtClean="0">
                          <a:latin typeface="Acumin Pro Condensed" panose="020B0806020202020204" pitchFamily="34" charset="0"/>
                        </a:rPr>
                        <a:t>Biểu hiện</a:t>
                      </a:r>
                      <a:r>
                        <a:rPr lang="vi-VN" sz="2400" baseline="0" noProof="0" dirty="0" smtClean="0">
                          <a:latin typeface="Acumin Pro Condensed" panose="020B0806020202020204" pitchFamily="34" charset="0"/>
                        </a:rPr>
                        <a:t> bệnh</a:t>
                      </a:r>
                      <a:endParaRPr lang="vi-VN" sz="2400" noProof="0" dirty="0">
                        <a:latin typeface="Acumin Pro Condensed" panose="020B0806020202020204" pitchFamily="34" charset="0"/>
                      </a:endParaRPr>
                    </a:p>
                  </a:txBody>
                  <a:tcPr/>
                </a:tc>
                <a:extLst>
                  <a:ext uri="{0D108BD9-81ED-4DB2-BD59-A6C34878D82A}">
                    <a16:rowId xmlns:a16="http://schemas.microsoft.com/office/drawing/2014/main" val="10000"/>
                  </a:ext>
                </a:extLst>
              </a:tr>
              <a:tr h="522989">
                <a:tc>
                  <a:txBody>
                    <a:bodyPr/>
                    <a:lstStyle/>
                    <a:p>
                      <a:pPr algn="ctr"/>
                      <a:r>
                        <a:rPr lang="vi-VN" sz="2400" noProof="0" dirty="0" smtClean="0">
                          <a:latin typeface="Acumin Pro Condensed" panose="020B0806020202020204" pitchFamily="34" charset="0"/>
                        </a:rPr>
                        <a:t>Bệnh tiêu</a:t>
                      </a:r>
                      <a:r>
                        <a:rPr lang="vi-VN" sz="2400" baseline="0" noProof="0" dirty="0" smtClean="0">
                          <a:latin typeface="Acumin Pro Condensed" panose="020B0806020202020204" pitchFamily="34" charset="0"/>
                        </a:rPr>
                        <a:t> chảy</a:t>
                      </a:r>
                      <a:endParaRPr lang="vi-VN" sz="2400" noProof="0" dirty="0">
                        <a:latin typeface="Acumin Pro Condensed" panose="020B0806020202020204" pitchFamily="34" charset="0"/>
                      </a:endParaRPr>
                    </a:p>
                  </a:txBody>
                  <a:tcPr/>
                </a:tc>
                <a:tc>
                  <a:txBody>
                    <a:bodyPr/>
                    <a:lstStyle/>
                    <a:p>
                      <a:pPr algn="ctr"/>
                      <a:r>
                        <a:rPr lang="vi-VN" sz="2400" noProof="0" dirty="0" smtClean="0">
                          <a:latin typeface="Acumin Pro Condensed" panose="020B0806020202020204" pitchFamily="34" charset="0"/>
                        </a:rPr>
                        <a:t>Trực khuẩn</a:t>
                      </a:r>
                      <a:r>
                        <a:rPr lang="vi-VN" sz="2400" baseline="0" noProof="0" dirty="0" smtClean="0">
                          <a:latin typeface="Acumin Pro Condensed" panose="020B0806020202020204" pitchFamily="34" charset="0"/>
                        </a:rPr>
                        <a:t> đường ruột</a:t>
                      </a:r>
                      <a:endParaRPr lang="vi-VN" sz="2400" noProof="0" dirty="0">
                        <a:latin typeface="Acumin Pro Condensed" panose="020B0806020202020204" pitchFamily="34" charset="0"/>
                      </a:endParaRPr>
                    </a:p>
                  </a:txBody>
                  <a:tcPr/>
                </a:tc>
                <a:tc>
                  <a:txBody>
                    <a:bodyPr/>
                    <a:lstStyle/>
                    <a:p>
                      <a:pPr algn="ctr"/>
                      <a:r>
                        <a:rPr lang="vi-VN" sz="2400" noProof="0" dirty="0" smtClean="0">
                          <a:latin typeface="Acumin Pro Condensed" panose="020B0806020202020204" pitchFamily="34" charset="0"/>
                        </a:rPr>
                        <a:t>?</a:t>
                      </a:r>
                      <a:endParaRPr lang="vi-VN" sz="2400" noProof="0" dirty="0">
                        <a:latin typeface="Acumin Pro Condensed" panose="020B0806020202020204" pitchFamily="34" charset="0"/>
                      </a:endParaRPr>
                    </a:p>
                  </a:txBody>
                  <a:tcPr/>
                </a:tc>
                <a:extLst>
                  <a:ext uri="{0D108BD9-81ED-4DB2-BD59-A6C34878D82A}">
                    <a16:rowId xmlns:a16="http://schemas.microsoft.com/office/drawing/2014/main" val="10001"/>
                  </a:ext>
                </a:extLst>
              </a:tr>
              <a:tr h="522989">
                <a:tc>
                  <a:txBody>
                    <a:bodyPr/>
                    <a:lstStyle/>
                    <a:p>
                      <a:pPr algn="ctr"/>
                      <a:r>
                        <a:rPr lang="vi-VN" sz="2400" noProof="0" dirty="0" smtClean="0">
                          <a:latin typeface="Acumin Pro Condensed" panose="020B0806020202020204" pitchFamily="34" charset="0"/>
                        </a:rPr>
                        <a:t>?</a:t>
                      </a:r>
                      <a:endParaRPr lang="vi-VN" sz="2400" noProof="0" dirty="0">
                        <a:latin typeface="Acumin Pro Condensed" panose="020B0806020202020204" pitchFamily="34" charset="0"/>
                      </a:endParaRPr>
                    </a:p>
                  </a:txBody>
                  <a:tcPr/>
                </a:tc>
                <a:tc>
                  <a:txBody>
                    <a:bodyPr/>
                    <a:lstStyle/>
                    <a:p>
                      <a:pPr algn="ctr"/>
                      <a:r>
                        <a:rPr lang="vi-VN" sz="2400" noProof="0" dirty="0" smtClean="0">
                          <a:latin typeface="Acumin Pro Condensed" panose="020B0806020202020204" pitchFamily="34" charset="0"/>
                        </a:rPr>
                        <a:t>Vi khuân</a:t>
                      </a:r>
                      <a:r>
                        <a:rPr lang="vi-VN" sz="2400" baseline="0" noProof="0" dirty="0" smtClean="0">
                          <a:latin typeface="Acumin Pro Condensed" panose="020B0806020202020204" pitchFamily="34" charset="0"/>
                        </a:rPr>
                        <a:t> lao</a:t>
                      </a:r>
                      <a:endParaRPr lang="vi-VN" sz="2400" noProof="0" dirty="0">
                        <a:latin typeface="Acumin Pro Condensed" panose="020B0806020202020204" pitchFamily="34" charset="0"/>
                      </a:endParaRPr>
                    </a:p>
                  </a:txBody>
                  <a:tcPr/>
                </a:tc>
                <a:tc>
                  <a:txBody>
                    <a:bodyPr/>
                    <a:lstStyle/>
                    <a:p>
                      <a:pPr algn="ctr"/>
                      <a:r>
                        <a:rPr lang="vi-VN" sz="2400" noProof="0" dirty="0" smtClean="0">
                          <a:latin typeface="Acumin Pro Condensed" panose="020B0806020202020204" pitchFamily="34" charset="0"/>
                        </a:rPr>
                        <a:t>?</a:t>
                      </a:r>
                      <a:endParaRPr lang="vi-VN" sz="2400" noProof="0" dirty="0">
                        <a:latin typeface="Acumin Pro Condensed" panose="020B0806020202020204" pitchFamily="34" charset="0"/>
                      </a:endParaRPr>
                    </a:p>
                  </a:txBody>
                  <a:tcPr/>
                </a:tc>
                <a:extLst>
                  <a:ext uri="{0D108BD9-81ED-4DB2-BD59-A6C34878D82A}">
                    <a16:rowId xmlns:a16="http://schemas.microsoft.com/office/drawing/2014/main" val="10002"/>
                  </a:ext>
                </a:extLst>
              </a:tr>
            </a:tbl>
          </a:graphicData>
        </a:graphic>
      </p:graphicFrame>
      <p:pic>
        <p:nvPicPr>
          <p:cNvPr id="17412" name="Picture 4" descr="Trẻ 6 tháng bị nhiễm khuẩn đường ruột phải làm sao? | Vinme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9680" y="1068704"/>
            <a:ext cx="2815485" cy="219959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2097253899"/>
              </p:ext>
            </p:extLst>
          </p:nvPr>
        </p:nvGraphicFramePr>
        <p:xfrm>
          <a:off x="642796" y="4085229"/>
          <a:ext cx="8908608" cy="2145011"/>
        </p:xfrm>
        <a:graphic>
          <a:graphicData uri="http://schemas.openxmlformats.org/drawingml/2006/table">
            <a:tbl>
              <a:tblPr firstRow="1" firstCol="1" bandRow="1">
                <a:tableStyleId>{5C22544A-7EE6-4342-B048-85BDC9FD1C3A}</a:tableStyleId>
              </a:tblPr>
              <a:tblGrid>
                <a:gridCol w="1725182">
                  <a:extLst>
                    <a:ext uri="{9D8B030D-6E8A-4147-A177-3AD203B41FA5}">
                      <a16:colId xmlns:a16="http://schemas.microsoft.com/office/drawing/2014/main" val="20000"/>
                    </a:ext>
                  </a:extLst>
                </a:gridCol>
                <a:gridCol w="2658448">
                  <a:extLst>
                    <a:ext uri="{9D8B030D-6E8A-4147-A177-3AD203B41FA5}">
                      <a16:colId xmlns:a16="http://schemas.microsoft.com/office/drawing/2014/main" val="20001"/>
                    </a:ext>
                  </a:extLst>
                </a:gridCol>
                <a:gridCol w="4524978">
                  <a:extLst>
                    <a:ext uri="{9D8B030D-6E8A-4147-A177-3AD203B41FA5}">
                      <a16:colId xmlns:a16="http://schemas.microsoft.com/office/drawing/2014/main" val="20002"/>
                    </a:ext>
                  </a:extLst>
                </a:gridCol>
              </a:tblGrid>
              <a:tr h="588474">
                <a:tc>
                  <a:txBody>
                    <a:bodyPr/>
                    <a:lstStyle/>
                    <a:p>
                      <a:pPr algn="ctr">
                        <a:lnSpc>
                          <a:spcPct val="107000"/>
                        </a:lnSpc>
                        <a:spcAft>
                          <a:spcPts val="0"/>
                        </a:spcAft>
                      </a:pPr>
                      <a:r>
                        <a:rPr lang="vi-VN" sz="2400" i="0" spc="0" dirty="0">
                          <a:effectLst/>
                          <a:latin typeface="Acumin Pro Condensed" panose="020B0806020202020204" pitchFamily="34" charset="0"/>
                          <a:cs typeface="Segoe UI" panose="020B0502040204020203" pitchFamily="34" charset="0"/>
                        </a:rPr>
                        <a:t>Tên bệnh</a:t>
                      </a:r>
                      <a:endParaRPr lang="en-US" sz="2800" i="0" dirty="0">
                        <a:effectLst/>
                        <a:latin typeface="Acumin Pro Condensed" panose="020B0806020202020204"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a:lnSpc>
                          <a:spcPct val="107000"/>
                        </a:lnSpc>
                        <a:spcAft>
                          <a:spcPts val="0"/>
                        </a:spcAft>
                      </a:pPr>
                      <a:r>
                        <a:rPr lang="vi-VN" sz="2400" i="0" spc="0" dirty="0">
                          <a:effectLst/>
                          <a:latin typeface="Acumin Pro Condensed" panose="020B0806020202020204" pitchFamily="34" charset="0"/>
                          <a:cs typeface="Segoe UI" panose="020B0502040204020203" pitchFamily="34" charset="0"/>
                        </a:rPr>
                        <a:t>Tác nhân gây bệnh</a:t>
                      </a:r>
                      <a:endParaRPr lang="en-US" sz="2800" i="0" dirty="0">
                        <a:effectLst/>
                        <a:latin typeface="Acumin Pro Condensed" panose="020B0806020202020204"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a:lnSpc>
                          <a:spcPct val="107000"/>
                        </a:lnSpc>
                        <a:spcAft>
                          <a:spcPts val="0"/>
                        </a:spcAft>
                      </a:pPr>
                      <a:r>
                        <a:rPr lang="vi-VN" sz="2400" i="0" spc="0" dirty="0">
                          <a:effectLst/>
                          <a:latin typeface="Acumin Pro Condensed" panose="020B0806020202020204" pitchFamily="34" charset="0"/>
                          <a:cs typeface="Segoe UI" panose="020B0502040204020203" pitchFamily="34" charset="0"/>
                        </a:rPr>
                        <a:t>Biểu hiện bệnh</a:t>
                      </a:r>
                      <a:endParaRPr lang="en-US" sz="2800" i="0" dirty="0">
                        <a:effectLst/>
                        <a:latin typeface="Acumin Pro Condensed" panose="020B0806020202020204"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10000"/>
                  </a:ext>
                </a:extLst>
              </a:tr>
              <a:tr h="773836">
                <a:tc>
                  <a:txBody>
                    <a:bodyPr/>
                    <a:lstStyle/>
                    <a:p>
                      <a:pPr algn="ctr">
                        <a:lnSpc>
                          <a:spcPct val="107000"/>
                        </a:lnSpc>
                        <a:spcAft>
                          <a:spcPts val="0"/>
                        </a:spcAft>
                      </a:pPr>
                      <a:r>
                        <a:rPr lang="vi-VN" sz="2400" i="0" spc="0" dirty="0">
                          <a:effectLst/>
                          <a:latin typeface="Acumin Pro Condensed" panose="020B0806020202020204" pitchFamily="34" charset="0"/>
                          <a:cs typeface="Segoe UI" panose="020B0502040204020203" pitchFamily="34" charset="0"/>
                        </a:rPr>
                        <a:t>Bệnh tiêu chảy</a:t>
                      </a:r>
                      <a:endParaRPr lang="en-US" sz="2800" i="0" dirty="0">
                        <a:effectLst/>
                        <a:latin typeface="Acumin Pro Condensed" panose="020B0806020202020204"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lnSpc>
                          <a:spcPct val="107000"/>
                        </a:lnSpc>
                        <a:spcAft>
                          <a:spcPts val="0"/>
                        </a:spcAft>
                      </a:pPr>
                      <a:r>
                        <a:rPr lang="vi-VN" sz="1800" i="1" spc="0" dirty="0">
                          <a:effectLst/>
                          <a:latin typeface="Segoe UI" panose="020B0502040204020203" pitchFamily="34" charset="0"/>
                          <a:cs typeface="Segoe UI" panose="020B0502040204020203" pitchFamily="34" charset="0"/>
                        </a:rPr>
                        <a:t>Trực khuẩn đường ruột</a:t>
                      </a:r>
                      <a:endParaRPr lang="en-US" sz="2000" i="1" dirty="0">
                        <a:effectLst/>
                        <a:latin typeface="Segoe UI" panose="020B0502040204020203"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vi-VN" sz="1800" i="1" spc="0" dirty="0">
                          <a:effectLst/>
                          <a:latin typeface="Segoe UI" panose="020B0502040204020203" pitchFamily="34" charset="0"/>
                          <a:cs typeface="Segoe UI" panose="020B0502040204020203" pitchFamily="34" charset="0"/>
                        </a:rPr>
                        <a:t>Buồn nôn, nôn, đau bụng, đau đầu, tiêu chảy.</a:t>
                      </a:r>
                      <a:endParaRPr lang="en-US" sz="2000" i="1" dirty="0">
                        <a:effectLst/>
                        <a:latin typeface="Segoe UI" panose="020B0502040204020203"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773836">
                <a:tc>
                  <a:txBody>
                    <a:bodyPr/>
                    <a:lstStyle/>
                    <a:p>
                      <a:pPr algn="ctr">
                        <a:lnSpc>
                          <a:spcPct val="107000"/>
                        </a:lnSpc>
                        <a:spcAft>
                          <a:spcPts val="0"/>
                        </a:spcAft>
                      </a:pPr>
                      <a:r>
                        <a:rPr lang="vi-VN" sz="2400" i="0" spc="0" dirty="0">
                          <a:effectLst/>
                          <a:latin typeface="Acumin Pro Condensed" panose="020B0806020202020204" pitchFamily="34" charset="0"/>
                          <a:cs typeface="Segoe UI" panose="020B0502040204020203" pitchFamily="34" charset="0"/>
                        </a:rPr>
                        <a:t>Bệnh lao phổi</a:t>
                      </a:r>
                      <a:endParaRPr lang="en-US" sz="2800" i="0" dirty="0">
                        <a:effectLst/>
                        <a:latin typeface="Acumin Pro Condensed" panose="020B0806020202020204"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lnSpc>
                          <a:spcPct val="107000"/>
                        </a:lnSpc>
                        <a:spcAft>
                          <a:spcPts val="0"/>
                        </a:spcAft>
                      </a:pPr>
                      <a:r>
                        <a:rPr lang="vi-VN" sz="1800" i="1" spc="0" dirty="0">
                          <a:effectLst/>
                          <a:latin typeface="Segoe UI" panose="020B0502040204020203" pitchFamily="34" charset="0"/>
                          <a:cs typeface="Segoe UI" panose="020B0502040204020203" pitchFamily="34" charset="0"/>
                        </a:rPr>
                        <a:t>Vi khuẩn lao</a:t>
                      </a:r>
                      <a:endParaRPr lang="en-US" sz="2000" i="1" dirty="0">
                        <a:effectLst/>
                        <a:latin typeface="Segoe UI" panose="020B0502040204020203"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vi-VN" sz="1800" i="1" spc="0" dirty="0">
                          <a:effectLst/>
                          <a:latin typeface="Segoe UI" panose="020B0502040204020203" pitchFamily="34" charset="0"/>
                          <a:cs typeface="Segoe UI" panose="020B0502040204020203" pitchFamily="34" charset="0"/>
                        </a:rPr>
                        <a:t>Ho ra máu, sốt, tức ngực, mệt mỏi, sút cân.</a:t>
                      </a:r>
                      <a:endParaRPr lang="en-US" sz="2000" i="1" dirty="0">
                        <a:effectLst/>
                        <a:latin typeface="Segoe UI" panose="020B0502040204020203" pitchFamily="34" charset="0"/>
                        <a:ea typeface="Calibri" panose="020F0502020204030204" pitchFamily="34" charset="0"/>
                        <a:cs typeface="Segoe UI" panose="020B0502040204020203" pitchFamily="34" charset="0"/>
                      </a:endParaRP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5" name="Down Arrow 4"/>
          <p:cNvSpPr/>
          <p:nvPr/>
        </p:nvSpPr>
        <p:spPr>
          <a:xfrm>
            <a:off x="4771176" y="2879001"/>
            <a:ext cx="484632" cy="978408"/>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21950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AutoShape 2" descr="Tiêu chảy là gì ? Triệu chứng, nguyên nhân và điều trị"/>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rotWithShape="1">
          <a:blip r:embed="rId2"/>
          <a:srcRect t="16454" b="8710"/>
          <a:stretch/>
        </p:blipFill>
        <p:spPr>
          <a:xfrm>
            <a:off x="7158652" y="651850"/>
            <a:ext cx="4673395" cy="5531667"/>
          </a:xfrm>
          <a:prstGeom prst="rect">
            <a:avLst/>
          </a:prstGeom>
        </p:spPr>
      </p:pic>
      <p:grpSp>
        <p:nvGrpSpPr>
          <p:cNvPr id="15" name="Group 14"/>
          <p:cNvGrpSpPr/>
          <p:nvPr/>
        </p:nvGrpSpPr>
        <p:grpSpPr>
          <a:xfrm>
            <a:off x="155575" y="99588"/>
            <a:ext cx="7159625" cy="6645244"/>
            <a:chOff x="155575" y="99588"/>
            <a:chExt cx="7159625" cy="6645244"/>
          </a:xfrm>
        </p:grpSpPr>
        <p:grpSp>
          <p:nvGrpSpPr>
            <p:cNvPr id="12" name="Group 11"/>
            <p:cNvGrpSpPr/>
            <p:nvPr/>
          </p:nvGrpSpPr>
          <p:grpSpPr>
            <a:xfrm>
              <a:off x="155575" y="99588"/>
              <a:ext cx="7159625" cy="6645244"/>
              <a:chOff x="155575" y="99588"/>
              <a:chExt cx="7159625" cy="6645244"/>
            </a:xfrm>
          </p:grpSpPr>
          <p:pic>
            <p:nvPicPr>
              <p:cNvPr id="2" name="Picture 1"/>
              <p:cNvPicPr>
                <a:picLocks noChangeAspect="1"/>
              </p:cNvPicPr>
              <p:nvPr/>
            </p:nvPicPr>
            <p:blipFill>
              <a:blip r:embed="rId3"/>
              <a:stretch>
                <a:fillRect/>
              </a:stretch>
            </p:blipFill>
            <p:spPr>
              <a:xfrm>
                <a:off x="270662" y="99588"/>
                <a:ext cx="6645244" cy="6645244"/>
              </a:xfrm>
              <a:prstGeom prst="rect">
                <a:avLst/>
              </a:prstGeom>
            </p:spPr>
          </p:pic>
          <p:sp>
            <p:nvSpPr>
              <p:cNvPr id="6" name="TextBox 5"/>
              <p:cNvSpPr txBox="1"/>
              <p:nvPr/>
            </p:nvSpPr>
            <p:spPr>
              <a:xfrm>
                <a:off x="155575" y="5572408"/>
                <a:ext cx="1872401" cy="1077218"/>
              </a:xfrm>
              <a:prstGeom prst="rect">
                <a:avLst/>
              </a:prstGeom>
              <a:solidFill>
                <a:schemeClr val="bg1"/>
              </a:solidFill>
              <a:ln>
                <a:noFill/>
              </a:ln>
            </p:spPr>
            <p:txBody>
              <a:bodyPr wrap="square" rtlCol="0">
                <a:spAutoFit/>
              </a:bodyPr>
              <a:lstStyle/>
              <a:p>
                <a:pPr algn="ctr"/>
                <a:r>
                  <a:rPr lang="vi-VN" sz="1600" dirty="0" smtClean="0">
                    <a:latin typeface="Arial" panose="020B0604020202020204" pitchFamily="34" charset="0"/>
                    <a:cs typeface="Arial" panose="020B0604020202020204" pitchFamily="34" charset="0"/>
                  </a:rPr>
                  <a:t>Đi tiêu nhiều lần với phân sệt, lỏng, có màu vàng, xanh, hoặc nâu</a:t>
                </a:r>
                <a:endParaRPr lang="vi-VN" sz="1600" dirty="0">
                  <a:latin typeface="Arial" panose="020B0604020202020204" pitchFamily="34" charset="0"/>
                  <a:cs typeface="Arial" panose="020B0604020202020204" pitchFamily="34" charset="0"/>
                </a:endParaRPr>
              </a:p>
            </p:txBody>
          </p:sp>
          <p:sp>
            <p:nvSpPr>
              <p:cNvPr id="7" name="TextBox 6"/>
              <p:cNvSpPr txBox="1"/>
              <p:nvPr/>
            </p:nvSpPr>
            <p:spPr>
              <a:xfrm>
                <a:off x="4771276" y="5572408"/>
                <a:ext cx="2296031" cy="892552"/>
              </a:xfrm>
              <a:prstGeom prst="rect">
                <a:avLst/>
              </a:prstGeom>
              <a:solidFill>
                <a:schemeClr val="bg1"/>
              </a:solidFill>
              <a:ln>
                <a:noFill/>
              </a:ln>
            </p:spPr>
            <p:txBody>
              <a:bodyPr wrap="square" rtlCol="0">
                <a:spAutoFit/>
              </a:bodyPr>
              <a:lstStyle/>
              <a:p>
                <a:pPr algn="ctr"/>
                <a:r>
                  <a:rPr lang="vi-VN" sz="1600" dirty="0" smtClean="0">
                    <a:latin typeface="Arial" panose="020B0604020202020204" pitchFamily="34" charset="0"/>
                    <a:cs typeface="Arial" panose="020B0604020202020204" pitchFamily="34" charset="0"/>
                  </a:rPr>
                  <a:t>Có dấu hiệu mắt nước </a:t>
                </a:r>
                <a:r>
                  <a:rPr lang="vi-VN" sz="1200" dirty="0" smtClean="0">
                    <a:latin typeface="Arial" panose="020B0604020202020204" pitchFamily="34" charset="0"/>
                    <a:cs typeface="Arial" panose="020B0604020202020204" pitchFamily="34" charset="0"/>
                  </a:rPr>
                  <a:t>(khát, khô miệng, da nhăn, mắt trũng, lừ đừ, khóc hoặc không, vật vả, hôn mê hoặc co giật)</a:t>
                </a:r>
                <a:endParaRPr lang="vi-VN" sz="1200" dirty="0">
                  <a:latin typeface="Arial" panose="020B0604020202020204" pitchFamily="34" charset="0"/>
                  <a:cs typeface="Arial" panose="020B0604020202020204" pitchFamily="34" charset="0"/>
                </a:endParaRPr>
              </a:p>
            </p:txBody>
          </p:sp>
          <p:sp>
            <p:nvSpPr>
              <p:cNvPr id="8" name="TextBox 7"/>
              <p:cNvSpPr txBox="1"/>
              <p:nvPr/>
            </p:nvSpPr>
            <p:spPr>
              <a:xfrm>
                <a:off x="1922525" y="5635782"/>
                <a:ext cx="1771289" cy="584775"/>
              </a:xfrm>
              <a:prstGeom prst="rect">
                <a:avLst/>
              </a:prstGeom>
              <a:solidFill>
                <a:schemeClr val="bg1"/>
              </a:solidFill>
              <a:ln>
                <a:noFill/>
              </a:ln>
            </p:spPr>
            <p:txBody>
              <a:bodyPr wrap="square" rtlCol="0">
                <a:spAutoFit/>
              </a:bodyPr>
              <a:lstStyle/>
              <a:p>
                <a:pPr algn="ctr"/>
                <a:r>
                  <a:rPr lang="vi-VN" sz="1600" dirty="0" smtClean="0">
                    <a:latin typeface="Arial" panose="020B0604020202020204" pitchFamily="34" charset="0"/>
                    <a:cs typeface="Arial" panose="020B0604020202020204" pitchFamily="34" charset="0"/>
                  </a:rPr>
                  <a:t>Buồn nôn, nôn và đau bụng</a:t>
                </a:r>
                <a:endParaRPr lang="vi-VN" sz="1600" dirty="0">
                  <a:latin typeface="Arial" panose="020B0604020202020204" pitchFamily="34" charset="0"/>
                  <a:cs typeface="Arial" panose="020B0604020202020204" pitchFamily="34" charset="0"/>
                </a:endParaRPr>
              </a:p>
            </p:txBody>
          </p:sp>
          <p:sp>
            <p:nvSpPr>
              <p:cNvPr id="9" name="TextBox 8"/>
              <p:cNvSpPr txBox="1"/>
              <p:nvPr/>
            </p:nvSpPr>
            <p:spPr>
              <a:xfrm>
                <a:off x="3845215" y="5644908"/>
                <a:ext cx="926061" cy="342595"/>
              </a:xfrm>
              <a:prstGeom prst="rect">
                <a:avLst/>
              </a:prstGeom>
              <a:solidFill>
                <a:schemeClr val="bg1"/>
              </a:solidFill>
              <a:ln>
                <a:noFill/>
              </a:ln>
            </p:spPr>
            <p:txBody>
              <a:bodyPr wrap="square" rtlCol="0">
                <a:spAutoFit/>
              </a:bodyPr>
              <a:lstStyle/>
              <a:p>
                <a:pPr algn="ctr"/>
                <a:r>
                  <a:rPr lang="vi-VN" sz="1600" dirty="0" smtClean="0">
                    <a:latin typeface="Arial" panose="020B0604020202020204" pitchFamily="34" charset="0"/>
                    <a:cs typeface="Arial" panose="020B0604020202020204" pitchFamily="34" charset="0"/>
                  </a:rPr>
                  <a:t>Sốt</a:t>
                </a:r>
                <a:endParaRPr lang="vi-VN" sz="1600" dirty="0">
                  <a:latin typeface="Arial" panose="020B0604020202020204" pitchFamily="34" charset="0"/>
                  <a:cs typeface="Arial" panose="020B0604020202020204" pitchFamily="34" charset="0"/>
                </a:endParaRPr>
              </a:p>
            </p:txBody>
          </p:sp>
          <p:sp>
            <p:nvSpPr>
              <p:cNvPr id="10" name="TextBox 9"/>
              <p:cNvSpPr txBox="1"/>
              <p:nvPr/>
            </p:nvSpPr>
            <p:spPr>
              <a:xfrm>
                <a:off x="155575" y="1003818"/>
                <a:ext cx="3085566" cy="923330"/>
              </a:xfrm>
              <a:prstGeom prst="rect">
                <a:avLst/>
              </a:prstGeom>
              <a:solidFill>
                <a:schemeClr val="bg1"/>
              </a:solidFill>
              <a:ln>
                <a:noFill/>
              </a:ln>
            </p:spPr>
            <p:txBody>
              <a:bodyPr wrap="square" rtlCol="0">
                <a:spAutoFit/>
              </a:bodyPr>
              <a:lstStyle/>
              <a:p>
                <a:pPr marL="285750" indent="-285750" algn="just">
                  <a:buFont typeface="Wingdings" panose="05000000000000000000" pitchFamily="2" charset="2"/>
                  <a:buChar char="§"/>
                </a:pPr>
                <a:r>
                  <a:rPr lang="vi-VN" dirty="0" smtClean="0">
                    <a:latin typeface="Arial" panose="020B0604020202020204" pitchFamily="34" charset="0"/>
                    <a:cs typeface="Arial" panose="020B0604020202020204" pitchFamily="34" charset="0"/>
                  </a:rPr>
                  <a:t>Ít hơn 2 tuần</a:t>
                </a:r>
              </a:p>
              <a:p>
                <a:pPr marL="285750" indent="-285750" algn="just">
                  <a:buFont typeface="Wingdings" panose="05000000000000000000" pitchFamily="2" charset="2"/>
                  <a:buChar char="§"/>
                </a:pPr>
                <a:r>
                  <a:rPr lang="vi-VN" dirty="0" smtClean="0">
                    <a:latin typeface="Arial" panose="020B0604020202020204" pitchFamily="34" charset="0"/>
                    <a:cs typeface="Arial" panose="020B0604020202020204" pitchFamily="34" charset="0"/>
                  </a:rPr>
                  <a:t>Liên quan nhiễm virus, vi khuẩn hoặc kí sinh trùng</a:t>
                </a:r>
                <a:endParaRPr lang="vi-VN" sz="1400" dirty="0">
                  <a:latin typeface="Arial" panose="020B0604020202020204" pitchFamily="34" charset="0"/>
                  <a:cs typeface="Arial" panose="020B0604020202020204" pitchFamily="34" charset="0"/>
                </a:endParaRPr>
              </a:p>
            </p:txBody>
          </p:sp>
          <p:sp>
            <p:nvSpPr>
              <p:cNvPr id="11" name="TextBox 10"/>
              <p:cNvSpPr txBox="1"/>
              <p:nvPr/>
            </p:nvSpPr>
            <p:spPr>
              <a:xfrm>
                <a:off x="3693814" y="1003818"/>
                <a:ext cx="3621386" cy="1200329"/>
              </a:xfrm>
              <a:prstGeom prst="rect">
                <a:avLst/>
              </a:prstGeom>
              <a:solidFill>
                <a:schemeClr val="bg1"/>
              </a:solidFill>
              <a:ln>
                <a:noFill/>
              </a:ln>
            </p:spPr>
            <p:txBody>
              <a:bodyPr wrap="square" rtlCol="0">
                <a:spAutoFit/>
              </a:bodyPr>
              <a:lstStyle/>
              <a:p>
                <a:pPr marL="285750" indent="-285750" algn="just">
                  <a:buFont typeface="Wingdings" panose="05000000000000000000" pitchFamily="2" charset="2"/>
                  <a:buChar char="§"/>
                </a:pPr>
                <a:r>
                  <a:rPr lang="vi-VN" dirty="0" smtClean="0">
                    <a:latin typeface="Arial" panose="020B0604020202020204" pitchFamily="34" charset="0"/>
                    <a:cs typeface="Arial" panose="020B0604020202020204" pitchFamily="34" charset="0"/>
                  </a:rPr>
                  <a:t>Kéo dài hơn 2 tuần</a:t>
                </a:r>
              </a:p>
              <a:p>
                <a:pPr marL="285750" indent="-285750" algn="just">
                  <a:buFont typeface="Wingdings" panose="05000000000000000000" pitchFamily="2" charset="2"/>
                  <a:buChar char="§"/>
                </a:pPr>
                <a:r>
                  <a:rPr lang="vi-VN" dirty="0" smtClean="0">
                    <a:latin typeface="Arial" panose="020B0604020202020204" pitchFamily="34" charset="0"/>
                    <a:cs typeface="Arial" panose="020B0604020202020204" pitchFamily="34" charset="0"/>
                  </a:rPr>
                  <a:t>Nguyên nhân do nhiễm trùng, viêm ruột, dị ứng hoặc không dung nạp thức ăn</a:t>
                </a:r>
                <a:endParaRPr lang="vi-VN" dirty="0">
                  <a:latin typeface="Arial" panose="020B0604020202020204" pitchFamily="34" charset="0"/>
                  <a:cs typeface="Arial" panose="020B0604020202020204" pitchFamily="34" charset="0"/>
                </a:endParaRPr>
              </a:p>
            </p:txBody>
          </p:sp>
        </p:grpSp>
        <p:sp>
          <p:nvSpPr>
            <p:cNvPr id="13" name="TextBox 12"/>
            <p:cNvSpPr txBox="1"/>
            <p:nvPr/>
          </p:nvSpPr>
          <p:spPr>
            <a:xfrm>
              <a:off x="270662" y="325800"/>
              <a:ext cx="2679621" cy="707886"/>
            </a:xfrm>
            <a:prstGeom prst="rect">
              <a:avLst/>
            </a:prstGeom>
            <a:solidFill>
              <a:schemeClr val="bg1"/>
            </a:solidFill>
            <a:ln>
              <a:noFill/>
            </a:ln>
          </p:spPr>
          <p:txBody>
            <a:bodyPr wrap="square" rtlCol="0">
              <a:spAutoFit/>
            </a:bodyPr>
            <a:lstStyle/>
            <a:p>
              <a:pPr algn="ctr"/>
              <a:r>
                <a:rPr lang="vi-VN" sz="2000" dirty="0" smtClean="0">
                  <a:solidFill>
                    <a:srgbClr val="0070C0"/>
                  </a:solidFill>
                  <a:latin typeface="Acumin Pro Condensed" panose="020B0806020202020204" pitchFamily="34" charset="0"/>
                </a:rPr>
                <a:t>TIÊU CHẢY CẤP TÍNH</a:t>
              </a:r>
            </a:p>
            <a:p>
              <a:pPr algn="ctr"/>
              <a:r>
                <a:rPr lang="vi-VN" sz="2000" dirty="0" smtClean="0">
                  <a:solidFill>
                    <a:srgbClr val="0070C0"/>
                  </a:solidFill>
                  <a:latin typeface="Acumin Pro Condensed" panose="020B0806020202020204" pitchFamily="34" charset="0"/>
                </a:rPr>
                <a:t> (ngắn hạn)</a:t>
              </a:r>
              <a:endParaRPr lang="vi-VN" sz="2000" dirty="0">
                <a:solidFill>
                  <a:srgbClr val="0070C0"/>
                </a:solidFill>
                <a:latin typeface="Acumin Pro Condensed" panose="020B0806020202020204" pitchFamily="34" charset="0"/>
              </a:endParaRPr>
            </a:p>
          </p:txBody>
        </p:sp>
        <p:sp>
          <p:nvSpPr>
            <p:cNvPr id="14" name="TextBox 13"/>
            <p:cNvSpPr txBox="1"/>
            <p:nvPr/>
          </p:nvSpPr>
          <p:spPr>
            <a:xfrm>
              <a:off x="3483887" y="295932"/>
              <a:ext cx="3133403" cy="707886"/>
            </a:xfrm>
            <a:prstGeom prst="rect">
              <a:avLst/>
            </a:prstGeom>
            <a:solidFill>
              <a:schemeClr val="bg1"/>
            </a:solidFill>
            <a:ln>
              <a:noFill/>
            </a:ln>
          </p:spPr>
          <p:txBody>
            <a:bodyPr wrap="square" rtlCol="0">
              <a:spAutoFit/>
            </a:bodyPr>
            <a:lstStyle/>
            <a:p>
              <a:pPr algn="ctr"/>
              <a:r>
                <a:rPr lang="vi-VN" sz="2000" dirty="0" smtClean="0">
                  <a:solidFill>
                    <a:srgbClr val="FF0000"/>
                  </a:solidFill>
                  <a:latin typeface="Acumin Pro Condensed" panose="020B0806020202020204" pitchFamily="34" charset="0"/>
                </a:rPr>
                <a:t>TIÊU CHẢY </a:t>
              </a:r>
              <a:r>
                <a:rPr lang="en-US" sz="2000" dirty="0" smtClean="0">
                  <a:solidFill>
                    <a:srgbClr val="FF0000"/>
                  </a:solidFill>
                  <a:latin typeface="Acumin Pro Condensed" panose="020B0806020202020204" pitchFamily="34" charset="0"/>
                </a:rPr>
                <a:t>MẠN</a:t>
              </a:r>
              <a:endParaRPr lang="vi-VN" sz="2000" dirty="0" smtClean="0">
                <a:solidFill>
                  <a:srgbClr val="FF0000"/>
                </a:solidFill>
                <a:latin typeface="Acumin Pro Condensed" panose="020B0806020202020204" pitchFamily="34" charset="0"/>
              </a:endParaRPr>
            </a:p>
            <a:p>
              <a:pPr algn="ctr"/>
              <a:r>
                <a:rPr lang="vi-VN" sz="2000" dirty="0" smtClean="0">
                  <a:solidFill>
                    <a:srgbClr val="FF0000"/>
                  </a:solidFill>
                  <a:latin typeface="Acumin Pro Condensed" panose="020B0806020202020204" pitchFamily="34" charset="0"/>
                </a:rPr>
                <a:t> (dài hạn)</a:t>
              </a:r>
              <a:endParaRPr lang="vi-VN" sz="2000" dirty="0">
                <a:solidFill>
                  <a:srgbClr val="FF0000"/>
                </a:solidFill>
                <a:latin typeface="Acumin Pro Condensed" panose="020B0806020202020204" pitchFamily="34" charset="0"/>
              </a:endParaRPr>
            </a:p>
          </p:txBody>
        </p:sp>
      </p:grpSp>
    </p:spTree>
    <p:extLst>
      <p:ext uri="{BB962C8B-B14F-4D97-AF65-F5344CB8AC3E}">
        <p14:creationId xmlns:p14="http://schemas.microsoft.com/office/powerpoint/2010/main" val="1235139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2B8895"/>
        </a:solidFill>
        <a:effectLst/>
      </p:bgPr>
    </p:bg>
    <p:spTree>
      <p:nvGrpSpPr>
        <p:cNvPr id="1" name=""/>
        <p:cNvGrpSpPr/>
        <p:nvPr/>
      </p:nvGrpSpPr>
      <p:grpSpPr>
        <a:xfrm>
          <a:off x="0" y="0"/>
          <a:ext cx="0" cy="0"/>
          <a:chOff x="0" y="0"/>
          <a:chExt cx="0" cy="0"/>
        </a:xfrm>
      </p:grpSpPr>
      <p:grpSp>
        <p:nvGrpSpPr>
          <p:cNvPr id="12" name="Group 11"/>
          <p:cNvGrpSpPr/>
          <p:nvPr/>
        </p:nvGrpSpPr>
        <p:grpSpPr>
          <a:xfrm>
            <a:off x="99588" y="206246"/>
            <a:ext cx="3422210" cy="3829057"/>
            <a:chOff x="99588" y="206246"/>
            <a:chExt cx="3422210" cy="3829057"/>
          </a:xfrm>
        </p:grpSpPr>
        <p:pic>
          <p:nvPicPr>
            <p:cNvPr id="3074" name="Picture 2" descr="Hướng dẫn chẩn đoán và điều trị bệnh tả | Vinm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439" y="206246"/>
              <a:ext cx="2843404" cy="1881805"/>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9588" y="2280977"/>
              <a:ext cx="3422210" cy="1754326"/>
            </a:xfrm>
            <a:prstGeom prst="rect">
              <a:avLst/>
            </a:prstGeom>
            <a:noFill/>
          </p:spPr>
          <p:txBody>
            <a:bodyPr wrap="square" rtlCol="0">
              <a:spAutoFit/>
            </a:bodyPr>
            <a:lstStyle/>
            <a:p>
              <a:pPr algn="just">
                <a:lnSpc>
                  <a:spcPct val="120000"/>
                </a:lnSpc>
              </a:pPr>
              <a:r>
                <a:rPr lang="vi-VN" dirty="0" smtClean="0">
                  <a:solidFill>
                    <a:schemeClr val="bg1"/>
                  </a:solidFill>
                  <a:latin typeface="Arial" panose="020B0604020202020204" pitchFamily="34" charset="0"/>
                  <a:cs typeface="Arial" panose="020B0604020202020204" pitchFamily="34" charset="0"/>
                </a:rPr>
                <a:t>Bệnh tả do vi khuẩn gây nên. Người mắc</a:t>
              </a:r>
              <a:r>
                <a:rPr lang="en-US" dirty="0" smtClean="0">
                  <a:solidFill>
                    <a:schemeClr val="bg1"/>
                  </a:solidFill>
                  <a:latin typeface="Arial" panose="020B0604020202020204" pitchFamily="34" charset="0"/>
                  <a:cs typeface="Arial" panose="020B0604020202020204" pitchFamily="34" charset="0"/>
                </a:rPr>
                <a:t> </a:t>
              </a:r>
              <a:r>
                <a:rPr lang="vi-VN" dirty="0" smtClean="0">
                  <a:solidFill>
                    <a:schemeClr val="bg1"/>
                  </a:solidFill>
                  <a:latin typeface="Arial" panose="020B0604020202020204" pitchFamily="34" charset="0"/>
                  <a:cs typeface="Arial" panose="020B0604020202020204" pitchFamily="34" charset="0"/>
                </a:rPr>
                <a:t>có biểu hiện: tiêu chảy, nôn, sốt cao (đặc biệt thường gặp ở trẻ em). Bệnh lây truyền qua đường ăn, uống.</a:t>
              </a:r>
              <a:endParaRPr lang="vi-VN" dirty="0">
                <a:solidFill>
                  <a:schemeClr val="bg1"/>
                </a:solidFill>
                <a:latin typeface="Arial" panose="020B0604020202020204" pitchFamily="34" charset="0"/>
                <a:cs typeface="Arial" panose="020B0604020202020204" pitchFamily="34" charset="0"/>
              </a:endParaRPr>
            </a:p>
          </p:txBody>
        </p:sp>
      </p:grpSp>
      <p:grpSp>
        <p:nvGrpSpPr>
          <p:cNvPr id="8" name="Group 7"/>
          <p:cNvGrpSpPr/>
          <p:nvPr/>
        </p:nvGrpSpPr>
        <p:grpSpPr>
          <a:xfrm>
            <a:off x="3879038" y="2461536"/>
            <a:ext cx="4028792" cy="4161458"/>
            <a:chOff x="3829616" y="206244"/>
            <a:chExt cx="4028792" cy="4161458"/>
          </a:xfrm>
        </p:grpSpPr>
        <p:pic>
          <p:nvPicPr>
            <p:cNvPr id="3076" name="Picture 4" descr="Nhiễm trùng da và mô mềm là gì? Chẩn đoán và điều trị bệnh hiệu quả - ISM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5105" y="206244"/>
              <a:ext cx="3345430" cy="1881805"/>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829616" y="2280977"/>
              <a:ext cx="4028792" cy="2086725"/>
            </a:xfrm>
            <a:prstGeom prst="rect">
              <a:avLst/>
            </a:prstGeom>
            <a:noFill/>
          </p:spPr>
          <p:txBody>
            <a:bodyPr wrap="square" rtlCol="0">
              <a:spAutoFit/>
            </a:bodyPr>
            <a:lstStyle/>
            <a:p>
              <a:pPr algn="just">
                <a:lnSpc>
                  <a:spcPct val="120000"/>
                </a:lnSpc>
              </a:pPr>
              <a:r>
                <a:rPr lang="vi-VN" dirty="0" smtClean="0">
                  <a:solidFill>
                    <a:schemeClr val="bg1"/>
                  </a:solidFill>
                  <a:latin typeface="Arial" panose="020B0604020202020204" pitchFamily="34" charset="0"/>
                  <a:cs typeface="Arial" panose="020B0604020202020204" pitchFamily="34" charset="0"/>
                </a:rPr>
                <a:t>Nhiễm khuẩn da do vi khuẩn tụ cầu vàng gây nên. Vi khuẩn xâm nhiễm vào các vùng da bị tổn thương, gây sung đỏ. Bệnh dễ lây lan khi tiếp xúc trực tiếp hoặc gián tiếp với các vật dụng có chứa tác nhân gây bệnh</a:t>
              </a:r>
              <a:r>
                <a:rPr lang="en-US" dirty="0" smtClean="0">
                  <a:solidFill>
                    <a:schemeClr val="bg1"/>
                  </a:solidFill>
                  <a:latin typeface="Arial" panose="020B0604020202020204" pitchFamily="34" charset="0"/>
                  <a:cs typeface="Arial" panose="020B0604020202020204" pitchFamily="34" charset="0"/>
                </a:rPr>
                <a:t>.</a:t>
              </a:r>
              <a:endParaRPr lang="vi-VN" dirty="0">
                <a:solidFill>
                  <a:schemeClr val="bg1"/>
                </a:solidFill>
                <a:latin typeface="Arial" panose="020B0604020202020204" pitchFamily="34" charset="0"/>
                <a:cs typeface="Arial" panose="020B0604020202020204" pitchFamily="34" charset="0"/>
              </a:endParaRPr>
            </a:p>
          </p:txBody>
        </p:sp>
      </p:grpSp>
      <p:grpSp>
        <p:nvGrpSpPr>
          <p:cNvPr id="11" name="Group 10"/>
          <p:cNvGrpSpPr/>
          <p:nvPr/>
        </p:nvGrpSpPr>
        <p:grpSpPr>
          <a:xfrm>
            <a:off x="8346552" y="2461536"/>
            <a:ext cx="3707624" cy="3829059"/>
            <a:chOff x="8265071" y="206244"/>
            <a:chExt cx="3707624" cy="3829059"/>
          </a:xfrm>
        </p:grpSpPr>
        <p:pic>
          <p:nvPicPr>
            <p:cNvPr id="5" name="Picture 4"/>
            <p:cNvPicPr>
              <a:picLocks noChangeAspect="1"/>
            </p:cNvPicPr>
            <p:nvPr/>
          </p:nvPicPr>
          <p:blipFill rotWithShape="1">
            <a:blip r:embed="rId4"/>
            <a:srcRect t="12581" r="4755" b="3597"/>
            <a:stretch/>
          </p:blipFill>
          <p:spPr>
            <a:xfrm>
              <a:off x="8558797" y="206244"/>
              <a:ext cx="3120173" cy="1881805"/>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10" name="TextBox 9"/>
            <p:cNvSpPr txBox="1"/>
            <p:nvPr/>
          </p:nvSpPr>
          <p:spPr>
            <a:xfrm>
              <a:off x="8265071" y="2280977"/>
              <a:ext cx="3707624" cy="1754326"/>
            </a:xfrm>
            <a:prstGeom prst="rect">
              <a:avLst/>
            </a:prstGeom>
            <a:noFill/>
          </p:spPr>
          <p:txBody>
            <a:bodyPr wrap="square" rtlCol="0">
              <a:spAutoFit/>
            </a:bodyPr>
            <a:lstStyle/>
            <a:p>
              <a:pPr algn="just">
                <a:lnSpc>
                  <a:spcPct val="120000"/>
                </a:lnSpc>
              </a:pPr>
              <a:r>
                <a:rPr lang="vi-VN" dirty="0" smtClean="0">
                  <a:solidFill>
                    <a:schemeClr val="bg1"/>
                  </a:solidFill>
                  <a:latin typeface="Arial" panose="020B0604020202020204" pitchFamily="34" charset="0"/>
                  <a:cs typeface="Arial" panose="020B0604020202020204" pitchFamily="34" charset="0"/>
                </a:rPr>
                <a:t>Bệnh lao phổi do vi khuẩn lao xâm nhập. Người mắc có biểu hiện ho kéo dài, sốt, mệt mỏi,…Bệnh dễ lây lan qua đường hô hấp khi tiếp xúc gần với người bệnh.</a:t>
              </a:r>
              <a:endParaRPr lang="vi-VN" dirty="0">
                <a:solidFill>
                  <a:schemeClr val="bg1"/>
                </a:solidFill>
                <a:latin typeface="Arial" panose="020B0604020202020204" pitchFamily="34" charset="0"/>
                <a:cs typeface="Arial" panose="020B0604020202020204" pitchFamily="34" charset="0"/>
              </a:endParaRPr>
            </a:p>
          </p:txBody>
        </p:sp>
      </p:grpSp>
      <p:grpSp>
        <p:nvGrpSpPr>
          <p:cNvPr id="13" name="Group 12"/>
          <p:cNvGrpSpPr/>
          <p:nvPr/>
        </p:nvGrpSpPr>
        <p:grpSpPr>
          <a:xfrm>
            <a:off x="66970" y="4281532"/>
            <a:ext cx="3136342" cy="2341462"/>
            <a:chOff x="66970" y="4281532"/>
            <a:chExt cx="3136342" cy="2341462"/>
          </a:xfrm>
        </p:grpSpPr>
        <p:pic>
          <p:nvPicPr>
            <p:cNvPr id="3078" name="Picture 6" descr="Bệnh Bạc Lá Lúa, nguyên nhân gây bệnh và 10 phương pháp phòng trừ"/>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439" y="4281532"/>
              <a:ext cx="2843404" cy="1895603"/>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6970" y="6228784"/>
              <a:ext cx="3136342" cy="394210"/>
            </a:xfrm>
            <a:prstGeom prst="rect">
              <a:avLst/>
            </a:prstGeom>
            <a:noFill/>
          </p:spPr>
          <p:txBody>
            <a:bodyPr wrap="square" rtlCol="0">
              <a:spAutoFit/>
            </a:bodyPr>
            <a:lstStyle/>
            <a:p>
              <a:pPr algn="ctr">
                <a:lnSpc>
                  <a:spcPct val="120000"/>
                </a:lnSpc>
              </a:pPr>
              <a:r>
                <a:rPr lang="vi-VN" dirty="0" smtClean="0">
                  <a:solidFill>
                    <a:srgbClr val="FFFF00"/>
                  </a:solidFill>
                  <a:latin typeface="Arial" panose="020B0604020202020204" pitchFamily="34" charset="0"/>
                  <a:cs typeface="Arial" panose="020B0604020202020204" pitchFamily="34" charset="0"/>
                </a:rPr>
                <a:t>Bệnh bạc lá lúa do vi khuẩn</a:t>
              </a:r>
              <a:endParaRPr lang="vi-VN" dirty="0">
                <a:solidFill>
                  <a:srgbClr val="FFFF00"/>
                </a:solidFill>
                <a:latin typeface="Arial" panose="020B0604020202020204" pitchFamily="34" charset="0"/>
                <a:cs typeface="Arial" panose="020B0604020202020204" pitchFamily="34" charset="0"/>
              </a:endParaRPr>
            </a:p>
          </p:txBody>
        </p:sp>
      </p:grpSp>
      <p:sp>
        <p:nvSpPr>
          <p:cNvPr id="17" name="TextBox 16"/>
          <p:cNvSpPr txBox="1"/>
          <p:nvPr/>
        </p:nvSpPr>
        <p:spPr>
          <a:xfrm>
            <a:off x="4184527" y="206246"/>
            <a:ext cx="8007473" cy="1387303"/>
          </a:xfrm>
          <a:prstGeom prst="rect">
            <a:avLst/>
          </a:prstGeom>
          <a:solidFill>
            <a:srgbClr val="001B50"/>
          </a:solidFill>
          <a:ln>
            <a:noFill/>
          </a:ln>
          <a:effectLst>
            <a:outerShdw blurRad="149987" dist="250190" dir="8460000" algn="ctr">
              <a:srgbClr val="000000">
                <a:alpha val="28000"/>
              </a:srgbClr>
            </a:outerShdw>
          </a:effectLst>
        </p:spPr>
        <p:txBody>
          <a:bodyPr wrap="square" rtlCol="0">
            <a:spAutoFit/>
          </a:bodyPr>
          <a:lstStyle/>
          <a:p>
            <a:pPr algn="ctr">
              <a:lnSpc>
                <a:spcPct val="120000"/>
              </a:lnSpc>
            </a:pPr>
            <a:r>
              <a:rPr lang="vi-VN" sz="2400" dirty="0" smtClean="0">
                <a:solidFill>
                  <a:schemeClr val="bg1"/>
                </a:solidFill>
                <a:latin typeface="Acumin Pro Condensed" panose="020B0806020202020204" pitchFamily="34" charset="0"/>
                <a:cs typeface="Arial" panose="020B0604020202020204" pitchFamily="34" charset="0"/>
              </a:rPr>
              <a:t>Vi khuẩn còn gây ra nhiều bệnh khác cho con người như: uốn ván, giang mai, phong, tả, viêm phổi, viêm da,…..Ngoài ra, còn gây một số bệnh trên thực vật như bệnh bạc lá lúa do vi khuẩn.</a:t>
            </a:r>
            <a:endParaRPr lang="vi-VN" sz="2400" dirty="0">
              <a:solidFill>
                <a:schemeClr val="bg1"/>
              </a:solidFill>
              <a:latin typeface="Acumin Pro Condensed" panose="020B0806020202020204" pitchFamily="34" charset="0"/>
              <a:cs typeface="Arial" panose="020B0604020202020204" pitchFamily="34" charset="0"/>
            </a:endParaRPr>
          </a:p>
        </p:txBody>
      </p:sp>
      <p:sp>
        <p:nvSpPr>
          <p:cNvPr id="14" name="Rectangle 13"/>
          <p:cNvSpPr/>
          <p:nvPr/>
        </p:nvSpPr>
        <p:spPr>
          <a:xfrm>
            <a:off x="4184527" y="1692998"/>
            <a:ext cx="8007473" cy="289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1117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circle(in)">
                                      <p:cBhvr>
                                        <p:cTn id="2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accent3"/>
        </a:solid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427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Sự khác biệt giữa nhiễm trùng do vi khuẩn và virus-Viện Dinh dưỡng VHN B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639" y="617427"/>
            <a:ext cx="5715000" cy="32194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436" name="Picture 4" descr="Sự khác nhau giữa vi khuẩn và virus: Nhận biết đúng để điều trị đú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4767" y="4119371"/>
            <a:ext cx="4173825" cy="23357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134129" y="2862292"/>
            <a:ext cx="4436199" cy="2632816"/>
          </a:xfrm>
          <a:prstGeom prst="flowChartDocumen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a:lnSpc>
                <a:spcPct val="120000"/>
              </a:lnSpc>
            </a:pPr>
            <a:r>
              <a:rPr lang="vi-VN" sz="2800" dirty="0" smtClean="0">
                <a:latin typeface="Acumin Pro Condensed" panose="020B0806020202020204" pitchFamily="34" charset="0"/>
              </a:rPr>
              <a:t>Chúng ta cùng thảo luận xem, nếu bị nhiễm bệnh như viêm họng thì giữa vi khuẩn và virus nhận diện thế nào?</a:t>
            </a:r>
            <a:endParaRPr lang="vi-VN" sz="2800" dirty="0">
              <a:latin typeface="Acumin Pro Condensed" panose="020B0806020202020204" pitchFamily="34" charset="0"/>
            </a:endParaRPr>
          </a:p>
        </p:txBody>
      </p:sp>
    </p:spTree>
    <p:extLst>
      <p:ext uri="{BB962C8B-B14F-4D97-AF65-F5344CB8AC3E}">
        <p14:creationId xmlns:p14="http://schemas.microsoft.com/office/powerpoint/2010/main" val="11409352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2B8895"/>
        </a:solid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73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690616" y="449996"/>
            <a:ext cx="10822838" cy="4920974"/>
            <a:chOff x="697116" y="893616"/>
            <a:chExt cx="10822838" cy="4920974"/>
          </a:xfrm>
        </p:grpSpPr>
        <p:pic>
          <p:nvPicPr>
            <p:cNvPr id="20482" name="Picture 2" descr="Phân biệt bệnh hô hấp do vi khuẩn và do virus | VTV.VN"/>
            <p:cNvPicPr>
              <a:picLocks noChangeAspect="1" noChangeArrowheads="1"/>
            </p:cNvPicPr>
            <p:nvPr/>
          </p:nvPicPr>
          <p:blipFill rotWithShape="1">
            <a:blip r:embed="rId2">
              <a:extLst>
                <a:ext uri="{28A0092B-C50C-407E-A947-70E740481C1C}">
                  <a14:useLocalDpi xmlns:a14="http://schemas.microsoft.com/office/drawing/2010/main" val="0"/>
                </a:ext>
              </a:extLst>
            </a:blip>
            <a:srcRect l="22128" t="11287" r="22179" b="47723"/>
            <a:stretch/>
          </p:blipFill>
          <p:spPr bwMode="auto">
            <a:xfrm>
              <a:off x="1588883" y="893616"/>
              <a:ext cx="3395050" cy="249875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697116" y="996905"/>
              <a:ext cx="10822838" cy="4817685"/>
              <a:chOff x="697116" y="996905"/>
              <a:chExt cx="10822838" cy="4817685"/>
            </a:xfrm>
          </p:grpSpPr>
          <p:pic>
            <p:nvPicPr>
              <p:cNvPr id="20484" name="Picture 4" descr="Phân biệt bệnh hô hấp do vi khuẩn và do virus - NAVAX - Dung Dịch Nước Muối  Sinh Lý Chứa Bào Tử Lợi Khuẩn Vệ Sinh Tai Mũi Họng Cho Bé"/>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098" t="19521" r="27341" b="50167"/>
              <a:stretch/>
            </p:blipFill>
            <p:spPr bwMode="auto">
              <a:xfrm>
                <a:off x="7401207" y="1581680"/>
                <a:ext cx="2960485" cy="1810693"/>
              </a:xfrm>
              <a:prstGeom prst="rect">
                <a:avLst/>
              </a:prstGeom>
              <a:noFill/>
              <a:extLst>
                <a:ext uri="{909E8E84-426E-40DD-AFC4-6F175D3DCCD1}">
                  <a14:hiddenFill xmlns:a14="http://schemas.microsoft.com/office/drawing/2010/main">
                    <a:solidFill>
                      <a:srgbClr val="FFFFFF"/>
                    </a:solidFill>
                  </a14:hiddenFill>
                </a:ext>
              </a:extLst>
            </p:spPr>
          </p:pic>
          <p:sp>
            <p:nvSpPr>
              <p:cNvPr id="2" name="Round Diagonal Corner Rectangle 1"/>
              <p:cNvSpPr/>
              <p:nvPr/>
            </p:nvSpPr>
            <p:spPr>
              <a:xfrm>
                <a:off x="8930662" y="3476530"/>
                <a:ext cx="2589292" cy="2326742"/>
              </a:xfrm>
              <a:prstGeom prst="round2DiagRect">
                <a:avLst>
                  <a:gd name="adj1" fmla="val 26784"/>
                  <a:gd name="adj2"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smtClean="0">
                    <a:latin typeface="#9Slide03 FS Neusa Bold" panose="00000800000000000000" pitchFamily="2" charset="0"/>
                  </a:rPr>
                  <a:t>BỆNH LÍ HÔ HẤP DO VI KHUẨN</a:t>
                </a:r>
              </a:p>
              <a:p>
                <a:pPr algn="ctr"/>
                <a:r>
                  <a:rPr lang="vi-VN" sz="2200" dirty="0" smtClean="0">
                    <a:latin typeface="#9Slide03 FS Neusa Bold" panose="00000800000000000000" pitchFamily="2" charset="0"/>
                  </a:rPr>
                  <a:t>Khi nhiễm vi khuẩn, các triệu chứng có thể ngắn hơn, thường kéo dài dưới 1 tuần.</a:t>
                </a:r>
                <a:endParaRPr lang="vi-VN" sz="2200" dirty="0">
                  <a:latin typeface="#9Slide03 FS Neusa Bold" panose="00000800000000000000" pitchFamily="2" charset="0"/>
                </a:endParaRPr>
              </a:p>
            </p:txBody>
          </p:sp>
          <p:sp>
            <p:nvSpPr>
              <p:cNvPr id="8" name="Round Diagonal Corner Rectangle 7"/>
              <p:cNvSpPr/>
              <p:nvPr/>
            </p:nvSpPr>
            <p:spPr>
              <a:xfrm>
                <a:off x="6292158" y="3465212"/>
                <a:ext cx="2589292" cy="2326742"/>
              </a:xfrm>
              <a:prstGeom prst="round2DiagRect">
                <a:avLst>
                  <a:gd name="adj1" fmla="val 714"/>
                  <a:gd name="adj2" fmla="val 29183"/>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smtClean="0">
                    <a:latin typeface="#9Slide03 FS Neusa Bold" panose="00000800000000000000" pitchFamily="2" charset="0"/>
                  </a:rPr>
                  <a:t>BỆNH LÍ HÔ HẤP DO </a:t>
                </a:r>
                <a:r>
                  <a:rPr lang="en-US" sz="2200" dirty="0" smtClean="0">
                    <a:latin typeface="#9Slide03 FS Neusa Bold" panose="00000800000000000000" pitchFamily="2" charset="0"/>
                  </a:rPr>
                  <a:t>VIRUS</a:t>
                </a:r>
                <a:endParaRPr lang="vi-VN" sz="2200" dirty="0" smtClean="0">
                  <a:latin typeface="#9Slide03 FS Neusa Bold" panose="00000800000000000000" pitchFamily="2" charset="0"/>
                </a:endParaRPr>
              </a:p>
              <a:p>
                <a:pPr algn="ctr"/>
                <a:r>
                  <a:rPr lang="vi-VN" sz="2200" dirty="0" smtClean="0">
                    <a:latin typeface="#9Slide03 FS Neusa Bold" panose="00000800000000000000" pitchFamily="2" charset="0"/>
                  </a:rPr>
                  <a:t>Khi nhiễm virus, các triệu chứng c</a:t>
                </a:r>
                <a:r>
                  <a:rPr lang="en-US" sz="2200" dirty="0">
                    <a:latin typeface="#9Slide03 FS Neusa Bold" panose="00000800000000000000" pitchFamily="2" charset="0"/>
                  </a:rPr>
                  <a:t>ó</a:t>
                </a:r>
                <a:r>
                  <a:rPr lang="vi-VN" sz="2200" dirty="0" smtClean="0">
                    <a:latin typeface="#9Slide03 FS Neusa Bold" panose="00000800000000000000" pitchFamily="2" charset="0"/>
                  </a:rPr>
                  <a:t> thể kéo dài đến 1 tuần hoặc hơn. </a:t>
                </a:r>
                <a:endParaRPr lang="vi-VN" sz="2200" dirty="0">
                  <a:latin typeface="#9Slide03 FS Neusa Bold" panose="00000800000000000000" pitchFamily="2" charset="0"/>
                </a:endParaRPr>
              </a:p>
            </p:txBody>
          </p:sp>
          <p:sp>
            <p:nvSpPr>
              <p:cNvPr id="3" name="TextBox 2"/>
              <p:cNvSpPr txBox="1"/>
              <p:nvPr/>
            </p:nvSpPr>
            <p:spPr>
              <a:xfrm>
                <a:off x="7414206" y="996905"/>
                <a:ext cx="2910108" cy="584775"/>
              </a:xfrm>
              <a:prstGeom prst="rect">
                <a:avLst/>
              </a:prstGeom>
              <a:noFill/>
            </p:spPr>
            <p:txBody>
              <a:bodyPr wrap="square" rtlCol="0">
                <a:spAutoFit/>
              </a:bodyPr>
              <a:lstStyle/>
              <a:p>
                <a:pPr algn="ctr"/>
                <a:r>
                  <a:rPr lang="en-US" sz="3200" dirty="0" smtClean="0">
                    <a:solidFill>
                      <a:schemeClr val="accent6">
                        <a:lumMod val="75000"/>
                      </a:schemeClr>
                    </a:solidFill>
                    <a:latin typeface="#9Slide03 FS Neusa Bold" panose="00000800000000000000" pitchFamily="2" charset="0"/>
                  </a:rPr>
                  <a:t>THỜI GIAN BỆNH</a:t>
                </a:r>
                <a:endParaRPr lang="en-US" sz="3200" dirty="0">
                  <a:solidFill>
                    <a:schemeClr val="accent6">
                      <a:lumMod val="75000"/>
                    </a:schemeClr>
                  </a:solidFill>
                  <a:latin typeface="#9Slide03 FS Neusa Bold" panose="00000800000000000000" pitchFamily="2" charset="0"/>
                </a:endParaRPr>
              </a:p>
            </p:txBody>
          </p:sp>
          <p:sp>
            <p:nvSpPr>
              <p:cNvPr id="11" name="Round Diagonal Corner Rectangle 10"/>
              <p:cNvSpPr/>
              <p:nvPr/>
            </p:nvSpPr>
            <p:spPr>
              <a:xfrm>
                <a:off x="3335620" y="3487848"/>
                <a:ext cx="2589292" cy="2326742"/>
              </a:xfrm>
              <a:prstGeom prst="round2DiagRect">
                <a:avLst>
                  <a:gd name="adj1" fmla="val 26784"/>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smtClean="0">
                    <a:latin typeface="#9Slide03 FS Neusa Bold" panose="00000800000000000000" pitchFamily="2" charset="0"/>
                  </a:rPr>
                  <a:t>BỆNH LÍ HÔ HẤP DO VI KHUẨN</a:t>
                </a:r>
              </a:p>
              <a:p>
                <a:pPr algn="ctr"/>
                <a:r>
                  <a:rPr lang="vi-VN" sz="2200" dirty="0" smtClean="0">
                    <a:latin typeface="#9Slide03 FS Neusa Bold" panose="00000800000000000000" pitchFamily="2" charset="0"/>
                  </a:rPr>
                  <a:t>Họng và amidan sung đỏ kèm các đốm trắng hoặc tưa lưỡi</a:t>
                </a:r>
                <a:endParaRPr lang="vi-VN" sz="2200" dirty="0">
                  <a:latin typeface="#9Slide03 FS Neusa Bold" panose="00000800000000000000" pitchFamily="2" charset="0"/>
                </a:endParaRPr>
              </a:p>
            </p:txBody>
          </p:sp>
          <p:sp>
            <p:nvSpPr>
              <p:cNvPr id="12" name="Round Diagonal Corner Rectangle 11"/>
              <p:cNvSpPr/>
              <p:nvPr/>
            </p:nvSpPr>
            <p:spPr>
              <a:xfrm>
                <a:off x="697116" y="3476530"/>
                <a:ext cx="2589292" cy="2326742"/>
              </a:xfrm>
              <a:prstGeom prst="round2DiagRect">
                <a:avLst>
                  <a:gd name="adj1" fmla="val 714"/>
                  <a:gd name="adj2" fmla="val 2918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dirty="0" smtClean="0">
                    <a:latin typeface="#9Slide03 FS Neusa Bold" panose="00000800000000000000" pitchFamily="2" charset="0"/>
                  </a:rPr>
                  <a:t>BỆNH LÍ HÔ HẤP DO </a:t>
                </a:r>
                <a:r>
                  <a:rPr lang="en-US" sz="2200" dirty="0" smtClean="0">
                    <a:latin typeface="#9Slide03 FS Neusa Bold" panose="00000800000000000000" pitchFamily="2" charset="0"/>
                  </a:rPr>
                  <a:t>VIRUS</a:t>
                </a:r>
                <a:endParaRPr lang="vi-VN" sz="2200" dirty="0" smtClean="0">
                  <a:latin typeface="#9Slide03 FS Neusa Bold" panose="00000800000000000000" pitchFamily="2" charset="0"/>
                </a:endParaRPr>
              </a:p>
              <a:p>
                <a:pPr algn="ctr"/>
                <a:r>
                  <a:rPr lang="vi-VN" sz="2200" dirty="0" smtClean="0">
                    <a:latin typeface="#9Slide03 FS Neusa Bold" panose="00000800000000000000" pitchFamily="2" charset="0"/>
                  </a:rPr>
                  <a:t>Trường hợp họng và amidan sung đỏ có thể do virus gây nên</a:t>
                </a:r>
                <a:endParaRPr lang="vi-VN" sz="2200" dirty="0">
                  <a:latin typeface="#9Slide03 FS Neusa Bold" panose="00000800000000000000" pitchFamily="2" charset="0"/>
                </a:endParaRPr>
              </a:p>
            </p:txBody>
          </p:sp>
        </p:grpSp>
      </p:grpSp>
      <p:grpSp>
        <p:nvGrpSpPr>
          <p:cNvPr id="9" name="Group 8"/>
          <p:cNvGrpSpPr/>
          <p:nvPr/>
        </p:nvGrpSpPr>
        <p:grpSpPr>
          <a:xfrm>
            <a:off x="428066" y="5513099"/>
            <a:ext cx="10173542" cy="1044336"/>
            <a:chOff x="428066" y="5513099"/>
            <a:chExt cx="10173542" cy="1044336"/>
          </a:xfrm>
        </p:grpSpPr>
        <p:sp>
          <p:nvSpPr>
            <p:cNvPr id="7" name="TextBox 6"/>
            <p:cNvSpPr txBox="1"/>
            <p:nvPr/>
          </p:nvSpPr>
          <p:spPr>
            <a:xfrm>
              <a:off x="428066" y="5835212"/>
              <a:ext cx="7152238"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Đối với vi khuẩn ta có dùng kháng sinh, virus không dùng kháng sinh</a:t>
              </a:r>
              <a:endParaRPr lang="vi-VN" sz="2000" dirty="0">
                <a:latin typeface="Acumin Pro Condensed" panose="020B0806020202020204" pitchFamily="34" charset="0"/>
              </a:endParaRPr>
            </a:p>
          </p:txBody>
        </p:sp>
        <p:pic>
          <p:nvPicPr>
            <p:cNvPr id="20486" name="Picture 6" descr="Kháng sinh là gì, phân loại và tác dụng | Medlatec"/>
            <p:cNvPicPr>
              <a:picLocks noChangeAspect="1" noChangeArrowheads="1"/>
            </p:cNvPicPr>
            <p:nvPr/>
          </p:nvPicPr>
          <p:blipFill rotWithShape="1">
            <a:blip r:embed="rId4">
              <a:extLst>
                <a:ext uri="{28A0092B-C50C-407E-A947-70E740481C1C}">
                  <a14:useLocalDpi xmlns:a14="http://schemas.microsoft.com/office/drawing/2010/main" val="0"/>
                </a:ext>
              </a:extLst>
            </a:blip>
            <a:srcRect l="11978" t="28515" r="11269" b="11841"/>
            <a:stretch/>
          </p:blipFill>
          <p:spPr bwMode="auto">
            <a:xfrm>
              <a:off x="7913795" y="5513099"/>
              <a:ext cx="2687813" cy="10443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216577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001B50"/>
        </a:solid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16870" y="271604"/>
            <a:ext cx="11570329" cy="107736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latin typeface="#9Slide05 FS Blonde Script" panose="03000503000000000000" pitchFamily="65" charset="0"/>
              </a:rPr>
              <a:t>Em hãy nêu một số con đường lây truyền bệnh do vi khuẩn? Từ đó, hãy nêu một số biện pháp phòng chống bệnh do vi khuẩn gây ra</a:t>
            </a:r>
            <a:r>
              <a:rPr lang="en-US" sz="3200" dirty="0" smtClean="0">
                <a:solidFill>
                  <a:schemeClr val="tx1"/>
                </a:solidFill>
                <a:latin typeface="#9Slide05 FS Blonde Script" panose="03000503000000000000" pitchFamily="65" charset="0"/>
              </a:rPr>
              <a:t>.</a:t>
            </a:r>
            <a:endParaRPr lang="en-US" sz="3200" dirty="0">
              <a:solidFill>
                <a:schemeClr val="tx1"/>
              </a:solidFill>
              <a:latin typeface="#9Slide05 FS Blonde Script" panose="03000503000000000000" pitchFamily="65" charset="0"/>
            </a:endParaRPr>
          </a:p>
        </p:txBody>
      </p:sp>
      <p:sp>
        <p:nvSpPr>
          <p:cNvPr id="3" name="Rectangle 2"/>
          <p:cNvSpPr/>
          <p:nvPr/>
        </p:nvSpPr>
        <p:spPr>
          <a:xfrm>
            <a:off x="4635372" y="1421395"/>
            <a:ext cx="2933323" cy="688063"/>
          </a:xfrm>
          <a:prstGeom prst="rect">
            <a:avLst/>
          </a:prstGeom>
          <a:solidFill>
            <a:srgbClr val="001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9Slide03 FS Neusa Bold" panose="00000800000000000000" pitchFamily="2" charset="0"/>
              </a:rPr>
              <a:t>MỘT SỐ </a:t>
            </a:r>
            <a:r>
              <a:rPr lang="en-US" sz="2400" dirty="0" smtClean="0">
                <a:latin typeface="#9Slide03 FS Neusa Bold" panose="00000800000000000000" pitchFamily="2" charset="0"/>
              </a:rPr>
              <a:t>CON ĐƯỜNG LÂY</a:t>
            </a:r>
            <a:endParaRPr lang="en-US" sz="2400" dirty="0">
              <a:latin typeface="#9Slide03 FS Neusa Bold" panose="00000800000000000000" pitchFamily="2" charset="0"/>
            </a:endParaRPr>
          </a:p>
        </p:txBody>
      </p:sp>
      <p:grpSp>
        <p:nvGrpSpPr>
          <p:cNvPr id="8" name="Group 7"/>
          <p:cNvGrpSpPr/>
          <p:nvPr/>
        </p:nvGrpSpPr>
        <p:grpSpPr>
          <a:xfrm>
            <a:off x="425513" y="2109457"/>
            <a:ext cx="11316831" cy="3014803"/>
            <a:chOff x="425513" y="2109458"/>
            <a:chExt cx="11316831" cy="3485584"/>
          </a:xfrm>
        </p:grpSpPr>
        <p:cxnSp>
          <p:nvCxnSpPr>
            <p:cNvPr id="6" name="Straight Connector 5"/>
            <p:cNvCxnSpPr/>
            <p:nvPr/>
          </p:nvCxnSpPr>
          <p:spPr>
            <a:xfrm>
              <a:off x="6102033" y="2109458"/>
              <a:ext cx="0" cy="325924"/>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25513" y="2444436"/>
              <a:ext cx="11316831" cy="3150606"/>
            </a:xfrm>
            <a:prstGeom prst="rect">
              <a:avLst/>
            </a:prstGeom>
            <a:solidFill>
              <a:schemeClr val="bg1">
                <a:lumMod val="95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2" descr="Bệnh lao lây như thế nào? | Vinmec"/>
          <p:cNvPicPr>
            <a:picLocks noChangeAspect="1" noChangeArrowheads="1"/>
          </p:cNvPicPr>
          <p:nvPr/>
        </p:nvPicPr>
        <p:blipFill rotWithShape="1">
          <a:blip r:embed="rId2">
            <a:extLst>
              <a:ext uri="{28A0092B-C50C-407E-A947-70E740481C1C}">
                <a14:useLocalDpi xmlns:a14="http://schemas.microsoft.com/office/drawing/2010/main" val="0"/>
              </a:ext>
            </a:extLst>
          </a:blip>
          <a:srcRect l="5434" r="7917"/>
          <a:stretch/>
        </p:blipFill>
        <p:spPr bwMode="auto">
          <a:xfrm>
            <a:off x="506994" y="2516308"/>
            <a:ext cx="2743200" cy="2110569"/>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Các bệnh lây truyền qua đường ăn uống thường gặ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2624" y="2516308"/>
            <a:ext cx="2954414" cy="2110296"/>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Mask guidelines for life during the coronavirus pandemic - The Washington  Pos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267" r="11841"/>
          <a:stretch/>
        </p:blipFill>
        <p:spPr bwMode="auto">
          <a:xfrm>
            <a:off x="9128990" y="2524576"/>
            <a:ext cx="2529435" cy="2110296"/>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descr="Hôn nhau cũng có thể lây vi khuẩn HP | Vinme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7197" y="2524576"/>
            <a:ext cx="2707875" cy="210202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24277" y="4888871"/>
            <a:ext cx="2136618" cy="400110"/>
          </a:xfrm>
          <a:prstGeom prst="rect">
            <a:avLst/>
          </a:prstGeom>
          <a:solidFill>
            <a:schemeClr val="bg1"/>
          </a:solidFill>
          <a:ln>
            <a:solidFill>
              <a:srgbClr val="002060"/>
            </a:solidFill>
          </a:ln>
        </p:spPr>
        <p:txBody>
          <a:bodyPr wrap="square" rtlCol="0">
            <a:spAutoFit/>
          </a:bodyPr>
          <a:lstStyle/>
          <a:p>
            <a:pPr algn="ctr"/>
            <a:r>
              <a:rPr lang="vi-VN" sz="2000" dirty="0" smtClean="0">
                <a:latin typeface="Acumin Pro Condensed" panose="020B0806020202020204" pitchFamily="34" charset="0"/>
              </a:rPr>
              <a:t>Đường hô hấp</a:t>
            </a:r>
            <a:endParaRPr lang="vi-VN" sz="2000" dirty="0">
              <a:latin typeface="Acumin Pro Condensed" panose="020B0806020202020204" pitchFamily="34" charset="0"/>
            </a:endParaRPr>
          </a:p>
        </p:txBody>
      </p:sp>
      <p:sp>
        <p:nvSpPr>
          <p:cNvPr id="16" name="TextBox 15"/>
          <p:cNvSpPr txBox="1"/>
          <p:nvPr/>
        </p:nvSpPr>
        <p:spPr>
          <a:xfrm>
            <a:off x="4799831" y="4888871"/>
            <a:ext cx="2136618" cy="400110"/>
          </a:xfrm>
          <a:prstGeom prst="rect">
            <a:avLst/>
          </a:prstGeom>
          <a:solidFill>
            <a:schemeClr val="bg1"/>
          </a:solidFill>
          <a:ln>
            <a:solidFill>
              <a:srgbClr val="002060"/>
            </a:solidFill>
          </a:ln>
        </p:spPr>
        <p:txBody>
          <a:bodyPr wrap="square" rtlCol="0">
            <a:spAutoFit/>
          </a:bodyPr>
          <a:lstStyle/>
          <a:p>
            <a:pPr algn="ctr"/>
            <a:r>
              <a:rPr lang="vi-VN" sz="2000" dirty="0" smtClean="0">
                <a:latin typeface="Acumin Pro Condensed" panose="020B0806020202020204" pitchFamily="34" charset="0"/>
              </a:rPr>
              <a:t>Đường ăn, uống</a:t>
            </a:r>
            <a:endParaRPr lang="vi-VN" sz="2000" dirty="0">
              <a:latin typeface="Acumin Pro Condensed" panose="020B0806020202020204" pitchFamily="34" charset="0"/>
            </a:endParaRPr>
          </a:p>
        </p:txBody>
      </p:sp>
      <p:sp>
        <p:nvSpPr>
          <p:cNvPr id="17" name="TextBox 16"/>
          <p:cNvSpPr txBox="1"/>
          <p:nvPr/>
        </p:nvSpPr>
        <p:spPr>
          <a:xfrm>
            <a:off x="9325398" y="4888871"/>
            <a:ext cx="2136618" cy="400110"/>
          </a:xfrm>
          <a:prstGeom prst="rect">
            <a:avLst/>
          </a:prstGeom>
          <a:solidFill>
            <a:schemeClr val="bg1"/>
          </a:solidFill>
          <a:ln>
            <a:solidFill>
              <a:srgbClr val="002060"/>
            </a:solidFill>
          </a:ln>
        </p:spPr>
        <p:txBody>
          <a:bodyPr wrap="square" rtlCol="0">
            <a:spAutoFit/>
          </a:bodyPr>
          <a:lstStyle/>
          <a:p>
            <a:pPr algn="ctr"/>
            <a:r>
              <a:rPr lang="vi-VN" sz="2000" dirty="0" smtClean="0">
                <a:latin typeface="Acumin Pro Condensed" panose="020B0806020202020204" pitchFamily="34" charset="0"/>
              </a:rPr>
              <a:t>Tiếp xúc người bệnh</a:t>
            </a:r>
            <a:endParaRPr lang="vi-VN" sz="2000" dirty="0">
              <a:latin typeface="Acumin Pro Condensed" panose="020B0806020202020204" pitchFamily="34" charset="0"/>
            </a:endParaRPr>
          </a:p>
        </p:txBody>
      </p:sp>
      <p:sp>
        <p:nvSpPr>
          <p:cNvPr id="11" name="Rectangle 10"/>
          <p:cNvSpPr/>
          <p:nvPr/>
        </p:nvSpPr>
        <p:spPr>
          <a:xfrm>
            <a:off x="724277" y="5372307"/>
            <a:ext cx="10375272" cy="1209562"/>
          </a:xfrm>
          <a:prstGeom prst="rect">
            <a:avLst/>
          </a:prstGeom>
        </p:spPr>
        <p:txBody>
          <a:bodyPr wrap="square">
            <a:spAutoFit/>
          </a:bodyPr>
          <a:lstStyle/>
          <a:p>
            <a:pPr indent="540385" algn="just">
              <a:lnSpc>
                <a:spcPct val="110000"/>
              </a:lnSpc>
              <a:spcAft>
                <a:spcPts val="0"/>
              </a:spcAft>
            </a:pPr>
            <a:r>
              <a:rPr lang="vi-VN" sz="2200" dirty="0" smtClean="0">
                <a:solidFill>
                  <a:srgbClr val="002060"/>
                </a:solidFill>
                <a:effectLst/>
                <a:latin typeface="#9Slide03 FS Neusa Bold" panose="00000800000000000000" pitchFamily="2" charset="0"/>
                <a:ea typeface="Calibri" panose="020F0502020204030204" pitchFamily="34" charset="0"/>
                <a:cs typeface="Times New Roman" panose="02020603050405020304" pitchFamily="18" charset="0"/>
              </a:rPr>
              <a:t>Vi khuẩn xâm nhập vào cơ thể qua đường ăn uống là chủ yếu. </a:t>
            </a:r>
            <a:endParaRPr lang="en-US" sz="2200" dirty="0" smtClean="0">
              <a:solidFill>
                <a:srgbClr val="002060"/>
              </a:solidFill>
              <a:effectLst/>
              <a:latin typeface="#9Slide03 FS Neusa Bold" panose="00000800000000000000" pitchFamily="2" charset="0"/>
              <a:ea typeface="Calibri" panose="020F0502020204030204" pitchFamily="34" charset="0"/>
              <a:cs typeface="Times New Roman" panose="02020603050405020304" pitchFamily="18" charset="0"/>
            </a:endParaRPr>
          </a:p>
          <a:p>
            <a:pPr indent="540385" algn="just">
              <a:lnSpc>
                <a:spcPct val="110000"/>
              </a:lnSpc>
              <a:spcAft>
                <a:spcPts val="0"/>
              </a:spcAft>
            </a:pPr>
            <a:r>
              <a:rPr lang="vi-VN" sz="2200" dirty="0" smtClean="0">
                <a:solidFill>
                  <a:srgbClr val="002060"/>
                </a:solidFill>
                <a:effectLst/>
                <a:latin typeface="#9Slide03 FS Neusa Bold" panose="00000800000000000000" pitchFamily="2" charset="0"/>
                <a:ea typeface="Calibri" panose="020F0502020204030204" pitchFamily="34" charset="0"/>
                <a:cs typeface="Times New Roman" panose="02020603050405020304" pitchFamily="18" charset="0"/>
              </a:rPr>
              <a:t>Chúng có thể lây nhiễm thông qua việc sử dùng thức ăn, nước uống không đảm bảo vệ sinh; qua tiếp xúc trực tiếp với nguồn gây bệnh; qua đường không khí (hô hấp);...</a:t>
            </a:r>
            <a:endParaRPr lang="vi-VN" sz="2200" dirty="0">
              <a:solidFill>
                <a:srgbClr val="002060"/>
              </a:solidFill>
              <a:effectLst/>
              <a:latin typeface="#9Slide03 FS Neusa Bold" panose="000008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883461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par>
                                <p:cTn id="30" presetID="16" presetClass="entr" presetSubtype="21" fill="hold" nodeType="withEffect">
                                  <p:stCondLst>
                                    <p:cond delay="0"/>
                                  </p:stCondLst>
                                  <p:childTnLst>
                                    <p:set>
                                      <p:cBhvr>
                                        <p:cTn id="31" dur="1" fill="hold">
                                          <p:stCondLst>
                                            <p:cond delay="0"/>
                                          </p:stCondLst>
                                        </p:cTn>
                                        <p:tgtEl>
                                          <p:spTgt spid="19460"/>
                                        </p:tgtEl>
                                        <p:attrNameLst>
                                          <p:attrName>style.visibility</p:attrName>
                                        </p:attrNameLst>
                                      </p:cBhvr>
                                      <p:to>
                                        <p:strVal val="visible"/>
                                      </p:to>
                                    </p:set>
                                    <p:animEffect transition="in" filter="barn(inVertical)">
                                      <p:cBhvr>
                                        <p:cTn id="32" dur="500"/>
                                        <p:tgtEl>
                                          <p:spTgt spid="19460"/>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par>
                                <p:cTn id="36" presetID="16" presetClass="entr" presetSubtype="21" fill="hold" nodeType="withEffect">
                                  <p:stCondLst>
                                    <p:cond delay="0"/>
                                  </p:stCondLst>
                                  <p:childTnLst>
                                    <p:set>
                                      <p:cBhvr>
                                        <p:cTn id="37" dur="1" fill="hold">
                                          <p:stCondLst>
                                            <p:cond delay="0"/>
                                          </p:stCondLst>
                                        </p:cTn>
                                        <p:tgtEl>
                                          <p:spTgt spid="19466"/>
                                        </p:tgtEl>
                                        <p:attrNameLst>
                                          <p:attrName>style.visibility</p:attrName>
                                        </p:attrNameLst>
                                      </p:cBhvr>
                                      <p:to>
                                        <p:strVal val="visible"/>
                                      </p:to>
                                    </p:set>
                                    <p:animEffect transition="in" filter="barn(inVertical)">
                                      <p:cBhvr>
                                        <p:cTn id="38" dur="500"/>
                                        <p:tgtEl>
                                          <p:spTgt spid="19466"/>
                                        </p:tgtEl>
                                      </p:cBhvr>
                                    </p:animEffect>
                                  </p:childTnLst>
                                </p:cTn>
                              </p:par>
                              <p:par>
                                <p:cTn id="39" presetID="16" presetClass="entr" presetSubtype="21" fill="hold" nodeType="withEffect">
                                  <p:stCondLst>
                                    <p:cond delay="0"/>
                                  </p:stCondLst>
                                  <p:childTnLst>
                                    <p:set>
                                      <p:cBhvr>
                                        <p:cTn id="40" dur="1" fill="hold">
                                          <p:stCondLst>
                                            <p:cond delay="0"/>
                                          </p:stCondLst>
                                        </p:cTn>
                                        <p:tgtEl>
                                          <p:spTgt spid="19464"/>
                                        </p:tgtEl>
                                        <p:attrNameLst>
                                          <p:attrName>style.visibility</p:attrName>
                                        </p:attrNameLst>
                                      </p:cBhvr>
                                      <p:to>
                                        <p:strVal val="visible"/>
                                      </p:to>
                                    </p:set>
                                    <p:animEffect transition="in" filter="barn(inVertical)">
                                      <p:cBhvr>
                                        <p:cTn id="41" dur="500"/>
                                        <p:tgtEl>
                                          <p:spTgt spid="19464"/>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arn(inVertical)">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6" grpId="0" animBg="1"/>
      <p:bldP spid="17"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hững nguy cơ có thể xảy ra khi dùng thức ăn thừ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7065"/>
            <a:ext cx="4762500" cy="324802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ánh mì mốc có ăn được không? - Mẹo Vặt - viendongdaily.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5270" y="1062681"/>
            <a:ext cx="2771775" cy="16478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Những tác hại khi ăn đồ ăn bị ôi thi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9815" y="828408"/>
            <a:ext cx="4366327" cy="217734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0" y="3531716"/>
            <a:ext cx="8057585" cy="2077425"/>
            <a:chOff x="0" y="3775294"/>
            <a:chExt cx="8057585" cy="2077425"/>
          </a:xfrm>
        </p:grpSpPr>
        <p:pic>
          <p:nvPicPr>
            <p:cNvPr id="2058" name="Picture 10" descr="Tầm nhìn, sứ mệnh &amp;amp; giá trị cốt lõi - Maxx 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75294"/>
              <a:ext cx="2077425" cy="20774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74068" y="4583173"/>
              <a:ext cx="6183517" cy="461665"/>
            </a:xfrm>
            <a:prstGeom prst="rect">
              <a:avLst/>
            </a:prstGeom>
            <a:noFill/>
          </p:spPr>
          <p:txBody>
            <a:bodyPr wrap="square" rtlCol="0">
              <a:spAutoFit/>
            </a:bodyPr>
            <a:lstStyle/>
            <a:p>
              <a:r>
                <a:rPr lang="vi-VN" sz="2400" dirty="0" smtClean="0">
                  <a:latin typeface="#9Slide03 FS Neusa Bold" panose="00000800000000000000" pitchFamily="2" charset="0"/>
                </a:rPr>
                <a:t>Em hãy nhìn xem những thức ăn trên đây bị gì?</a:t>
              </a:r>
              <a:endParaRPr lang="vi-VN" sz="2400" dirty="0">
                <a:latin typeface="#9Slide03 FS Neusa Bold" panose="00000800000000000000" pitchFamily="2" charset="0"/>
              </a:endParaRPr>
            </a:p>
          </p:txBody>
        </p:sp>
      </p:grpSp>
      <p:grpSp>
        <p:nvGrpSpPr>
          <p:cNvPr id="7" name="Group 6"/>
          <p:cNvGrpSpPr/>
          <p:nvPr/>
        </p:nvGrpSpPr>
        <p:grpSpPr>
          <a:xfrm>
            <a:off x="0" y="3711920"/>
            <a:ext cx="7125077" cy="1792587"/>
            <a:chOff x="0" y="3711920"/>
            <a:chExt cx="7125077" cy="1792587"/>
          </a:xfrm>
        </p:grpSpPr>
        <p:pic>
          <p:nvPicPr>
            <p:cNvPr id="2060" name="Picture 12" descr="icon-muiten - Mèo Cú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711920"/>
              <a:ext cx="2049412" cy="17925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49412" y="4339595"/>
              <a:ext cx="5075665" cy="646331"/>
            </a:xfrm>
            <a:prstGeom prst="rect">
              <a:avLst/>
            </a:prstGeom>
            <a:solidFill>
              <a:schemeClr val="bg1"/>
            </a:solidFill>
          </p:spPr>
          <p:txBody>
            <a:bodyPr wrap="square" rtlCol="0">
              <a:spAutoFit/>
            </a:bodyPr>
            <a:lstStyle/>
            <a:p>
              <a:r>
                <a:rPr lang="vi-VN" sz="3600" dirty="0" smtClean="0">
                  <a:solidFill>
                    <a:srgbClr val="C00000"/>
                  </a:solidFill>
                  <a:latin typeface="#9Slide03 FS Neusa Bold" panose="00000800000000000000" pitchFamily="2" charset="0"/>
                </a:rPr>
                <a:t>Thức ăn trên đang bị ôi thiu</a:t>
              </a:r>
              <a:endParaRPr lang="vi-VN" sz="3600" dirty="0">
                <a:solidFill>
                  <a:srgbClr val="C00000"/>
                </a:solidFill>
                <a:latin typeface="#9Slide03 FS Neusa Bold" panose="00000800000000000000" pitchFamily="2" charset="0"/>
              </a:endParaRPr>
            </a:p>
          </p:txBody>
        </p:sp>
      </p:grpSp>
      <p:grpSp>
        <p:nvGrpSpPr>
          <p:cNvPr id="10" name="Group 9"/>
          <p:cNvGrpSpPr/>
          <p:nvPr/>
        </p:nvGrpSpPr>
        <p:grpSpPr>
          <a:xfrm>
            <a:off x="6938282" y="3874771"/>
            <a:ext cx="4765721" cy="1391311"/>
            <a:chOff x="7300421" y="3874771"/>
            <a:chExt cx="4765721" cy="1391311"/>
          </a:xfrm>
        </p:grpSpPr>
        <p:sp>
          <p:nvSpPr>
            <p:cNvPr id="8" name="Rectangle 7"/>
            <p:cNvSpPr/>
            <p:nvPr/>
          </p:nvSpPr>
          <p:spPr>
            <a:xfrm>
              <a:off x="8388637" y="3874771"/>
              <a:ext cx="3677505" cy="1391311"/>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solidFill>
                    <a:schemeClr val="tx1"/>
                  </a:solidFill>
                  <a:latin typeface="#9Slide03 FS Neusa Bold" panose="00000800000000000000" pitchFamily="2" charset="0"/>
                </a:rPr>
                <a:t>Nguyên nhân là do nấm và </a:t>
              </a:r>
              <a:r>
                <a:rPr lang="vi-VN" sz="3200" dirty="0" smtClean="0">
                  <a:solidFill>
                    <a:srgbClr val="FF0000"/>
                  </a:solidFill>
                  <a:latin typeface="#9Slide03 FS Neusa Bold" panose="00000800000000000000" pitchFamily="2" charset="0"/>
                </a:rPr>
                <a:t>vi khuẩn</a:t>
              </a:r>
              <a:endParaRPr lang="vi-VN" sz="3200" dirty="0">
                <a:solidFill>
                  <a:srgbClr val="FF0000"/>
                </a:solidFill>
                <a:latin typeface="#9Slide03 FS Neusa Bold" panose="00000800000000000000" pitchFamily="2" charset="0"/>
              </a:endParaRPr>
            </a:p>
          </p:txBody>
        </p:sp>
        <p:sp>
          <p:nvSpPr>
            <p:cNvPr id="9" name="Right Arrow 8"/>
            <p:cNvSpPr/>
            <p:nvPr/>
          </p:nvSpPr>
          <p:spPr>
            <a:xfrm>
              <a:off x="7300421" y="4316628"/>
              <a:ext cx="978408" cy="484632"/>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Cloud 10"/>
          <p:cNvSpPr/>
          <p:nvPr/>
        </p:nvSpPr>
        <p:spPr>
          <a:xfrm>
            <a:off x="4762500" y="588475"/>
            <a:ext cx="4879441" cy="2583049"/>
          </a:xfrm>
          <a:prstGeom prst="cloud">
            <a:avLst/>
          </a:pr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Acumin Pro Condensed" panose="020B0806020202020204" pitchFamily="34" charset="0"/>
              </a:rPr>
              <a:t>Vậy nếu sử dụng các loại thức ăn này thì sẽ có tác hại gì?</a:t>
            </a:r>
            <a:endParaRPr lang="vi-VN" sz="2800" dirty="0">
              <a:latin typeface="Acumin Pro Condensed" panose="020B0806020202020204" pitchFamily="34" charset="0"/>
            </a:endParaRPr>
          </a:p>
        </p:txBody>
      </p:sp>
      <p:grpSp>
        <p:nvGrpSpPr>
          <p:cNvPr id="14" name="Group 13"/>
          <p:cNvGrpSpPr/>
          <p:nvPr/>
        </p:nvGrpSpPr>
        <p:grpSpPr>
          <a:xfrm>
            <a:off x="8008489" y="5166588"/>
            <a:ext cx="2629274" cy="1715614"/>
            <a:chOff x="8008489" y="5166588"/>
            <a:chExt cx="2629274" cy="1715614"/>
          </a:xfrm>
        </p:grpSpPr>
        <p:pic>
          <p:nvPicPr>
            <p:cNvPr id="2062" name="Picture 14" descr="Phân biệt vi khuẩn - virus - ký sinh trùng | Vinmec"/>
            <p:cNvPicPr>
              <a:picLocks noChangeAspect="1" noChangeArrowheads="1"/>
            </p:cNvPicPr>
            <p:nvPr/>
          </p:nvPicPr>
          <p:blipFill rotWithShape="1">
            <a:blip r:embed="rId7">
              <a:extLst>
                <a:ext uri="{28A0092B-C50C-407E-A947-70E740481C1C}">
                  <a14:useLocalDpi xmlns:a14="http://schemas.microsoft.com/office/drawing/2010/main" val="0"/>
                </a:ext>
              </a:extLst>
            </a:blip>
            <a:srcRect l="3729" t="14464" r="60412" b="8245"/>
            <a:stretch/>
          </p:blipFill>
          <p:spPr bwMode="auto">
            <a:xfrm>
              <a:off x="8008489" y="5289049"/>
              <a:ext cx="1180687" cy="1593153"/>
            </a:xfrm>
            <a:prstGeom prst="rect">
              <a:avLst/>
            </a:prstGeom>
            <a:noFill/>
            <a:extLst>
              <a:ext uri="{909E8E84-426E-40DD-AFC4-6F175D3DCCD1}">
                <a14:hiddenFill xmlns:a14="http://schemas.microsoft.com/office/drawing/2010/main">
                  <a:solidFill>
                    <a:srgbClr val="FFFFFF"/>
                  </a:solidFill>
                </a14:hiddenFill>
              </a:ext>
            </a:extLst>
          </p:spPr>
        </p:pic>
        <p:sp>
          <p:nvSpPr>
            <p:cNvPr id="13" name="Curved Left Arrow 12"/>
            <p:cNvSpPr/>
            <p:nvPr/>
          </p:nvSpPr>
          <p:spPr>
            <a:xfrm rot="1316511">
              <a:off x="9611617" y="5166588"/>
              <a:ext cx="1026146" cy="1556052"/>
            </a:xfrm>
            <a:prstGeom prst="curvedLeftArrow">
              <a:avLst>
                <a:gd name="adj1" fmla="val 0"/>
                <a:gd name="adj2" fmla="val 45758"/>
                <a:gd name="adj3" fmla="val 34373"/>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3628010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80">
                                          <p:stCondLst>
                                            <p:cond delay="0"/>
                                          </p:stCondLst>
                                        </p:cTn>
                                        <p:tgtEl>
                                          <p:spTgt spid="11"/>
                                        </p:tgtEl>
                                      </p:cBhvr>
                                    </p:animEffect>
                                    <p:anim calcmode="lin" valueType="num">
                                      <p:cBhvr>
                                        <p:cTn id="3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8" dur="26">
                                          <p:stCondLst>
                                            <p:cond delay="650"/>
                                          </p:stCondLst>
                                        </p:cTn>
                                        <p:tgtEl>
                                          <p:spTgt spid="11"/>
                                        </p:tgtEl>
                                      </p:cBhvr>
                                      <p:to x="100000" y="60000"/>
                                    </p:animScale>
                                    <p:animScale>
                                      <p:cBhvr>
                                        <p:cTn id="39" dur="166" decel="50000">
                                          <p:stCondLst>
                                            <p:cond delay="676"/>
                                          </p:stCondLst>
                                        </p:cTn>
                                        <p:tgtEl>
                                          <p:spTgt spid="11"/>
                                        </p:tgtEl>
                                      </p:cBhvr>
                                      <p:to x="100000" y="100000"/>
                                    </p:animScale>
                                    <p:animScale>
                                      <p:cBhvr>
                                        <p:cTn id="40" dur="26">
                                          <p:stCondLst>
                                            <p:cond delay="1312"/>
                                          </p:stCondLst>
                                        </p:cTn>
                                        <p:tgtEl>
                                          <p:spTgt spid="11"/>
                                        </p:tgtEl>
                                      </p:cBhvr>
                                      <p:to x="100000" y="80000"/>
                                    </p:animScale>
                                    <p:animScale>
                                      <p:cBhvr>
                                        <p:cTn id="41" dur="166" decel="50000">
                                          <p:stCondLst>
                                            <p:cond delay="1338"/>
                                          </p:stCondLst>
                                        </p:cTn>
                                        <p:tgtEl>
                                          <p:spTgt spid="11"/>
                                        </p:tgtEl>
                                      </p:cBhvr>
                                      <p:to x="100000" y="100000"/>
                                    </p:animScale>
                                    <p:animScale>
                                      <p:cBhvr>
                                        <p:cTn id="42" dur="26">
                                          <p:stCondLst>
                                            <p:cond delay="1642"/>
                                          </p:stCondLst>
                                        </p:cTn>
                                        <p:tgtEl>
                                          <p:spTgt spid="11"/>
                                        </p:tgtEl>
                                      </p:cBhvr>
                                      <p:to x="100000" y="90000"/>
                                    </p:animScale>
                                    <p:animScale>
                                      <p:cBhvr>
                                        <p:cTn id="43" dur="166" decel="50000">
                                          <p:stCondLst>
                                            <p:cond delay="1668"/>
                                          </p:stCondLst>
                                        </p:cTn>
                                        <p:tgtEl>
                                          <p:spTgt spid="11"/>
                                        </p:tgtEl>
                                      </p:cBhvr>
                                      <p:to x="100000" y="100000"/>
                                    </p:animScale>
                                    <p:animScale>
                                      <p:cBhvr>
                                        <p:cTn id="44" dur="26">
                                          <p:stCondLst>
                                            <p:cond delay="1808"/>
                                          </p:stCondLst>
                                        </p:cTn>
                                        <p:tgtEl>
                                          <p:spTgt spid="11"/>
                                        </p:tgtEl>
                                      </p:cBhvr>
                                      <p:to x="100000" y="95000"/>
                                    </p:animScale>
                                    <p:animScale>
                                      <p:cBhvr>
                                        <p:cTn id="45"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001B50"/>
        </a:solid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506" name="Picture 2" descr="Bệnh lao phổi: 6 điều cơ bản cần biết"/>
          <p:cNvPicPr>
            <a:picLocks noChangeAspect="1" noChangeArrowheads="1"/>
          </p:cNvPicPr>
          <p:nvPr/>
        </p:nvPicPr>
        <p:blipFill rotWithShape="1">
          <a:blip r:embed="rId2">
            <a:extLst>
              <a:ext uri="{28A0092B-C50C-407E-A947-70E740481C1C}">
                <a14:useLocalDpi xmlns:a14="http://schemas.microsoft.com/office/drawing/2010/main" val="0"/>
              </a:ext>
            </a:extLst>
          </a:blip>
          <a:srcRect r="986"/>
          <a:stretch/>
        </p:blipFill>
        <p:spPr bwMode="auto">
          <a:xfrm>
            <a:off x="1330534" y="271604"/>
            <a:ext cx="9543001" cy="6310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8607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068716" y="516047"/>
            <a:ext cx="8066637" cy="1077218"/>
          </a:xfrm>
          <a:prstGeom prst="rect">
            <a:avLst/>
          </a:prstGeom>
          <a:noFill/>
        </p:spPr>
        <p:txBody>
          <a:bodyPr wrap="square" rtlCol="0">
            <a:spAutoFit/>
          </a:bodyPr>
          <a:lstStyle/>
          <a:p>
            <a:pPr algn="ctr"/>
            <a:r>
              <a:rPr lang="en-US" sz="3200" dirty="0" smtClean="0">
                <a:solidFill>
                  <a:schemeClr val="accent5">
                    <a:lumMod val="75000"/>
                  </a:schemeClr>
                </a:solidFill>
                <a:latin typeface="#9Slide03 FS Neusa Bold" panose="00000800000000000000" pitchFamily="2" charset="0"/>
              </a:rPr>
              <a:t>TÌM HIỂU VỀ CON ĐƯỜNG LÂY BỆNH</a:t>
            </a:r>
            <a:r>
              <a:rPr lang="en-US" sz="3200" dirty="0" smtClean="0">
                <a:solidFill>
                  <a:srgbClr val="FF0000"/>
                </a:solidFill>
                <a:latin typeface="#9Slide03 FS Neusa Bold" panose="00000800000000000000" pitchFamily="2" charset="0"/>
              </a:rPr>
              <a:t> </a:t>
            </a:r>
            <a:r>
              <a:rPr lang="en-US" sz="3200" dirty="0" smtClean="0">
                <a:latin typeface="#9Slide05 FS Blonde Script" panose="03000503000000000000" pitchFamily="65" charset="0"/>
              </a:rPr>
              <a:t>Helicobacter pylori </a:t>
            </a:r>
            <a:r>
              <a:rPr lang="vi-VN" sz="3200" dirty="0" smtClean="0">
                <a:latin typeface="#9Slide03 FS Neusa Bold" panose="00000800000000000000" pitchFamily="2" charset="0"/>
              </a:rPr>
              <a:t>(Hp) </a:t>
            </a:r>
            <a:endParaRPr lang="vi-VN" sz="3200" dirty="0">
              <a:latin typeface="#9Slide03 FS Neusa Bold" panose="00000800000000000000" pitchFamily="2" charset="0"/>
            </a:endParaRPr>
          </a:p>
        </p:txBody>
      </p:sp>
      <p:pic>
        <p:nvPicPr>
          <p:cNvPr id="23556" name="Picture 4" descr="Nhiễm vi khuẩn HP (Helicobacter pylori) dạ dày"/>
          <p:cNvPicPr>
            <a:picLocks noChangeAspect="1" noChangeArrowheads="1"/>
          </p:cNvPicPr>
          <p:nvPr/>
        </p:nvPicPr>
        <p:blipFill rotWithShape="1">
          <a:blip r:embed="rId3">
            <a:extLst>
              <a:ext uri="{28A0092B-C50C-407E-A947-70E740481C1C}">
                <a14:useLocalDpi xmlns:a14="http://schemas.microsoft.com/office/drawing/2010/main" val="0"/>
              </a:ext>
            </a:extLst>
          </a:blip>
          <a:srcRect r="58152"/>
          <a:stretch/>
        </p:blipFill>
        <p:spPr bwMode="auto">
          <a:xfrm>
            <a:off x="638269" y="1705214"/>
            <a:ext cx="3691135" cy="4615977"/>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vi-khuan-hp-thu-pham-gay-ra-viem-loet-da-day"/>
          <p:cNvPicPr>
            <a:picLocks noChangeAspect="1" noChangeArrowheads="1"/>
          </p:cNvPicPr>
          <p:nvPr/>
        </p:nvPicPr>
        <p:blipFill rotWithShape="1">
          <a:blip r:embed="rId4">
            <a:extLst>
              <a:ext uri="{28A0092B-C50C-407E-A947-70E740481C1C}">
                <a14:useLocalDpi xmlns:a14="http://schemas.microsoft.com/office/drawing/2010/main" val="0"/>
              </a:ext>
            </a:extLst>
          </a:blip>
          <a:srcRect l="3195" t="4303" b="3699"/>
          <a:stretch/>
        </p:blipFill>
        <p:spPr bwMode="auto">
          <a:xfrm>
            <a:off x="4134375" y="3939904"/>
            <a:ext cx="3935318" cy="249323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452824" y="1976980"/>
            <a:ext cx="5691673" cy="1211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srgbClr val="C00000"/>
                </a:solidFill>
                <a:latin typeface="#9Slide03 Montserrat ExtraBold" panose="00000900000000000000" pitchFamily="2" charset="0"/>
              </a:rPr>
              <a:t>90% </a:t>
            </a:r>
            <a:r>
              <a:rPr lang="vi-VN" sz="2000" dirty="0" smtClean="0">
                <a:solidFill>
                  <a:schemeClr val="tx1"/>
                </a:solidFill>
                <a:latin typeface="#9Slide03 Montserrat ExtraBold" panose="00000900000000000000" pitchFamily="2" charset="0"/>
              </a:rPr>
              <a:t>người bị viêm dạ dày có sự hiện diện của vi khuẩn HP</a:t>
            </a:r>
            <a:endParaRPr lang="vi-VN" sz="2000" dirty="0">
              <a:solidFill>
                <a:schemeClr val="tx1"/>
              </a:solidFill>
              <a:latin typeface="#9Slide03 Montserrat ExtraBold" panose="00000900000000000000" pitchFamily="2" charset="0"/>
            </a:endParaRPr>
          </a:p>
        </p:txBody>
      </p:sp>
      <p:sp>
        <p:nvSpPr>
          <p:cNvPr id="9" name="Rectangle 8"/>
          <p:cNvSpPr/>
          <p:nvPr/>
        </p:nvSpPr>
        <p:spPr>
          <a:xfrm>
            <a:off x="4979673" y="3067483"/>
            <a:ext cx="5691673" cy="1211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39B4C5"/>
                </a:solidFill>
                <a:latin typeface="#9Slide03 Montserrat ExtraBold" panose="00000900000000000000" pitchFamily="2" charset="0"/>
              </a:rPr>
              <a:t>6 – 7% </a:t>
            </a:r>
            <a:r>
              <a:rPr lang="vi-VN" sz="2000" dirty="0" smtClean="0">
                <a:solidFill>
                  <a:schemeClr val="tx1"/>
                </a:solidFill>
                <a:latin typeface="#9Slide03 Montserrat ExtraBold" panose="00000900000000000000" pitchFamily="2" charset="0"/>
              </a:rPr>
              <a:t>số ca thủng dạ dày do không kịp điều trị HP kịp thời</a:t>
            </a:r>
            <a:endParaRPr lang="vi-VN" sz="2000" dirty="0">
              <a:solidFill>
                <a:schemeClr val="tx1"/>
              </a:solidFill>
              <a:latin typeface="#9Slide03 Montserrat ExtraBold" panose="00000900000000000000" pitchFamily="2" charset="0"/>
            </a:endParaRPr>
          </a:p>
        </p:txBody>
      </p:sp>
    </p:spTree>
    <p:extLst>
      <p:ext uri="{BB962C8B-B14F-4D97-AF65-F5344CB8AC3E}">
        <p14:creationId xmlns:p14="http://schemas.microsoft.com/office/powerpoint/2010/main" val="316414156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068716" y="516047"/>
            <a:ext cx="8066637" cy="1077218"/>
          </a:xfrm>
          <a:prstGeom prst="rect">
            <a:avLst/>
          </a:prstGeom>
          <a:noFill/>
        </p:spPr>
        <p:txBody>
          <a:bodyPr wrap="square" rtlCol="0">
            <a:spAutoFit/>
          </a:bodyPr>
          <a:lstStyle/>
          <a:p>
            <a:pPr algn="ctr"/>
            <a:r>
              <a:rPr lang="en-US" sz="3200" dirty="0" smtClean="0">
                <a:solidFill>
                  <a:srgbClr val="FF0000"/>
                </a:solidFill>
                <a:latin typeface="#9Slide03 FS Neusa Bold" panose="00000800000000000000" pitchFamily="2" charset="0"/>
              </a:rPr>
              <a:t>TÌM HIỂU VỀ CON ĐƯỜNG LÂY BỆNH </a:t>
            </a:r>
            <a:r>
              <a:rPr lang="en-US" sz="3200" dirty="0" smtClean="0">
                <a:latin typeface="#9Slide05 FS Blonde Script" panose="03000503000000000000" pitchFamily="65" charset="0"/>
              </a:rPr>
              <a:t>Helicobacter pylori </a:t>
            </a:r>
            <a:r>
              <a:rPr lang="vi-VN" sz="3200" dirty="0" smtClean="0">
                <a:latin typeface="#9Slide03 FS Neusa Bold" panose="00000800000000000000" pitchFamily="2" charset="0"/>
              </a:rPr>
              <a:t>(Hp) </a:t>
            </a:r>
            <a:endParaRPr lang="vi-VN" sz="3200" dirty="0">
              <a:latin typeface="#9Slide03 FS Neusa Bold" panose="00000800000000000000" pitchFamily="2" charset="0"/>
            </a:endParaRPr>
          </a:p>
        </p:txBody>
      </p:sp>
      <p:pic>
        <p:nvPicPr>
          <p:cNvPr id="24578" name="Picture 2" descr="Vi khuẩn HP có lây không? Tổng hợp các thông tin về vi khuẩn HP cần biế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282" y="1982710"/>
            <a:ext cx="4398703" cy="43547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4580" name="Picture 4" descr="Nguyên nhân lây nhiễm vi khuẩn HP và cách phòng tránh"/>
          <p:cNvPicPr>
            <a:picLocks noChangeAspect="1" noChangeArrowheads="1"/>
          </p:cNvPicPr>
          <p:nvPr/>
        </p:nvPicPr>
        <p:blipFill rotWithShape="1">
          <a:blip r:embed="rId4">
            <a:extLst>
              <a:ext uri="{28A0092B-C50C-407E-A947-70E740481C1C}">
                <a14:useLocalDpi xmlns:a14="http://schemas.microsoft.com/office/drawing/2010/main" val="0"/>
              </a:ext>
            </a:extLst>
          </a:blip>
          <a:srcRect b="7692"/>
          <a:stretch/>
        </p:blipFill>
        <p:spPr bwMode="auto">
          <a:xfrm>
            <a:off x="5153087" y="1982711"/>
            <a:ext cx="6631547" cy="401973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920309" y="5922827"/>
            <a:ext cx="5097101" cy="369332"/>
          </a:xfrm>
          <a:prstGeom prst="rect">
            <a:avLst/>
          </a:prstGeom>
          <a:noFill/>
        </p:spPr>
        <p:txBody>
          <a:bodyPr wrap="square" rtlCol="0">
            <a:spAutoFit/>
          </a:bodyPr>
          <a:lstStyle/>
          <a:p>
            <a:pPr algn="ctr"/>
            <a:r>
              <a:rPr lang="vi-VN" dirty="0" smtClean="0">
                <a:latin typeface="Acumin Pro Condensed" panose="020B0806020202020204" pitchFamily="34" charset="0"/>
              </a:rPr>
              <a:t>Lây nhiễm vi khuẩn Hp từ thành viên trong gia đình</a:t>
            </a:r>
            <a:endParaRPr lang="vi-VN" dirty="0">
              <a:latin typeface="Acumin Pro Condensed" panose="020B0806020202020204" pitchFamily="34" charset="0"/>
            </a:endParaRPr>
          </a:p>
        </p:txBody>
      </p:sp>
    </p:spTree>
    <p:extLst>
      <p:ext uri="{BB962C8B-B14F-4D97-AF65-F5344CB8AC3E}">
        <p14:creationId xmlns:p14="http://schemas.microsoft.com/office/powerpoint/2010/main" val="1789946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4580"/>
                                        </p:tgtEl>
                                        <p:attrNameLst>
                                          <p:attrName>style.visibility</p:attrName>
                                        </p:attrNameLst>
                                      </p:cBhvr>
                                      <p:to>
                                        <p:strVal val="visible"/>
                                      </p:to>
                                    </p:set>
                                    <p:anim calcmode="lin" valueType="num">
                                      <p:cBhvr additive="base">
                                        <p:cTn id="17" dur="500" fill="hold"/>
                                        <p:tgtEl>
                                          <p:spTgt spid="24580"/>
                                        </p:tgtEl>
                                        <p:attrNameLst>
                                          <p:attrName>ppt_x</p:attrName>
                                        </p:attrNameLst>
                                      </p:cBhvr>
                                      <p:tavLst>
                                        <p:tav tm="0">
                                          <p:val>
                                            <p:strVal val="#ppt_x"/>
                                          </p:val>
                                        </p:tav>
                                        <p:tav tm="100000">
                                          <p:val>
                                            <p:strVal val="#ppt_x"/>
                                          </p:val>
                                        </p:tav>
                                      </p:tavLst>
                                    </p:anim>
                                    <p:anim calcmode="lin" valueType="num">
                                      <p:cBhvr additive="base">
                                        <p:cTn id="1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068715" y="5690665"/>
            <a:ext cx="8066637" cy="584775"/>
          </a:xfrm>
          <a:prstGeom prst="rect">
            <a:avLst/>
          </a:prstGeom>
          <a:noFill/>
        </p:spPr>
        <p:txBody>
          <a:bodyPr wrap="square" rtlCol="0">
            <a:spAutoFit/>
          </a:bodyPr>
          <a:lstStyle/>
          <a:p>
            <a:pPr algn="ctr"/>
            <a:r>
              <a:rPr lang="vi-VN" sz="3200" dirty="0" smtClean="0">
                <a:solidFill>
                  <a:srgbClr val="FF0000"/>
                </a:solidFill>
                <a:latin typeface="#9Slide03 FS Neusa Bold" panose="00000800000000000000" pitchFamily="2" charset="0"/>
              </a:rPr>
              <a:t>MỘT SỐ BIỆN PHÁP PHÒNG CHỐNG</a:t>
            </a:r>
            <a:endParaRPr lang="vi-VN" sz="3200" dirty="0">
              <a:latin typeface="#9Slide03 FS Neusa Bold" panose="00000800000000000000" pitchFamily="2" charset="0"/>
            </a:endParaRPr>
          </a:p>
        </p:txBody>
      </p:sp>
      <p:pic>
        <p:nvPicPr>
          <p:cNvPr id="5" name="Picture 4"/>
          <p:cNvPicPr>
            <a:picLocks noChangeAspect="1"/>
          </p:cNvPicPr>
          <p:nvPr/>
        </p:nvPicPr>
        <p:blipFill rotWithShape="1">
          <a:blip r:embed="rId3"/>
          <a:srcRect l="4654" r="2073"/>
          <a:stretch/>
        </p:blipFill>
        <p:spPr>
          <a:xfrm>
            <a:off x="783124" y="725266"/>
            <a:ext cx="10637821" cy="4321615"/>
          </a:xfrm>
          <a:prstGeom prst="rect">
            <a:avLst/>
          </a:prstGeom>
        </p:spPr>
      </p:pic>
      <p:sp>
        <p:nvSpPr>
          <p:cNvPr id="6" name="Rectangle 5"/>
          <p:cNvSpPr/>
          <p:nvPr/>
        </p:nvSpPr>
        <p:spPr>
          <a:xfrm>
            <a:off x="1430448" y="5046881"/>
            <a:ext cx="2199992" cy="3489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solidFill>
                  <a:schemeClr val="tx1"/>
                </a:solidFill>
                <a:latin typeface="#9Slide03 Cabin Condensed Bold" panose="00000806000000000000" pitchFamily="2" charset="0"/>
              </a:rPr>
              <a:t>Dùng kháng sinh</a:t>
            </a:r>
            <a:endParaRPr lang="vi-VN" sz="2000" dirty="0">
              <a:solidFill>
                <a:schemeClr val="tx1"/>
              </a:solidFill>
              <a:latin typeface="#9Slide03 Cabin Condensed Bold" panose="00000806000000000000" pitchFamily="2" charset="0"/>
            </a:endParaRPr>
          </a:p>
        </p:txBody>
      </p:sp>
      <p:sp>
        <p:nvSpPr>
          <p:cNvPr id="10" name="Rectangle 9"/>
          <p:cNvSpPr/>
          <p:nvPr/>
        </p:nvSpPr>
        <p:spPr>
          <a:xfrm>
            <a:off x="905347" y="418837"/>
            <a:ext cx="3014803" cy="653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solidFill>
                  <a:schemeClr val="tx1"/>
                </a:solidFill>
                <a:latin typeface="#9Slide03 Cabin Condensed Bold" panose="00000806000000000000" pitchFamily="2" charset="0"/>
              </a:rPr>
              <a:t>Phát quang bụi rậm, vệ sinh sạch môi trường</a:t>
            </a:r>
            <a:endParaRPr lang="vi-VN" sz="2000" dirty="0">
              <a:solidFill>
                <a:schemeClr val="tx1"/>
              </a:solidFill>
              <a:latin typeface="#9Slide03 Cabin Condensed Bold" panose="00000806000000000000" pitchFamily="2" charset="0"/>
            </a:endParaRPr>
          </a:p>
        </p:txBody>
      </p:sp>
      <p:sp>
        <p:nvSpPr>
          <p:cNvPr id="11" name="Rectangle 10"/>
          <p:cNvSpPr/>
          <p:nvPr/>
        </p:nvSpPr>
        <p:spPr>
          <a:xfrm>
            <a:off x="5459240" y="4889928"/>
            <a:ext cx="2199992" cy="653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solidFill>
                  <a:schemeClr val="tx1"/>
                </a:solidFill>
                <a:latin typeface="#9Slide03 Cabin Condensed Bold" panose="00000806000000000000" pitchFamily="2" charset="0"/>
              </a:rPr>
              <a:t>Rửa tay</a:t>
            </a:r>
            <a:endParaRPr lang="vi-VN" sz="2000" dirty="0">
              <a:solidFill>
                <a:schemeClr val="tx1"/>
              </a:solidFill>
              <a:latin typeface="#9Slide03 Cabin Condensed Bold" panose="00000806000000000000" pitchFamily="2" charset="0"/>
            </a:endParaRPr>
          </a:p>
        </p:txBody>
      </p:sp>
      <p:sp>
        <p:nvSpPr>
          <p:cNvPr id="12" name="Rectangle 11"/>
          <p:cNvSpPr/>
          <p:nvPr/>
        </p:nvSpPr>
        <p:spPr>
          <a:xfrm>
            <a:off x="8947088" y="4867612"/>
            <a:ext cx="2199992" cy="653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solidFill>
                  <a:schemeClr val="tx1"/>
                </a:solidFill>
                <a:latin typeface="#9Slide03 Cabin Condensed Bold" panose="00000806000000000000" pitchFamily="2" charset="0"/>
              </a:rPr>
              <a:t>Đeo khẩu trang</a:t>
            </a:r>
            <a:endParaRPr lang="vi-VN" sz="2000" dirty="0">
              <a:solidFill>
                <a:schemeClr val="tx1"/>
              </a:solidFill>
              <a:latin typeface="#9Slide03 Cabin Condensed Bold" panose="00000806000000000000" pitchFamily="2" charset="0"/>
            </a:endParaRPr>
          </a:p>
        </p:txBody>
      </p:sp>
      <p:sp>
        <p:nvSpPr>
          <p:cNvPr id="2" name="Rectangle 1"/>
          <p:cNvSpPr/>
          <p:nvPr/>
        </p:nvSpPr>
        <p:spPr>
          <a:xfrm>
            <a:off x="4807391" y="-1"/>
            <a:ext cx="7384610" cy="814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b="1" dirty="0" smtClean="0">
                <a:solidFill>
                  <a:srgbClr val="2B8895"/>
                </a:solidFill>
                <a:latin typeface="#9Slide03 AmpleSoft" panose="02000000000000000000" pitchFamily="2" charset="0"/>
              </a:rPr>
              <a:t>Em hãy nêu một số biện pháp phòng tránh bệnh do vi khuẩn gây nên</a:t>
            </a:r>
            <a:endParaRPr lang="vi-VN" sz="2200" b="1" dirty="0">
              <a:solidFill>
                <a:srgbClr val="2B8895"/>
              </a:solidFill>
              <a:latin typeface="#9Slide03 AmpleSoft" panose="02000000000000000000" pitchFamily="2" charset="0"/>
            </a:endParaRPr>
          </a:p>
        </p:txBody>
      </p:sp>
    </p:spTree>
    <p:extLst>
      <p:ext uri="{BB962C8B-B14F-4D97-AF65-F5344CB8AC3E}">
        <p14:creationId xmlns:p14="http://schemas.microsoft.com/office/powerpoint/2010/main" val="17662815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068715" y="325640"/>
            <a:ext cx="8066637" cy="584775"/>
          </a:xfrm>
          <a:prstGeom prst="rect">
            <a:avLst/>
          </a:prstGeom>
          <a:noFill/>
        </p:spPr>
        <p:txBody>
          <a:bodyPr wrap="square" rtlCol="0">
            <a:spAutoFit/>
          </a:bodyPr>
          <a:lstStyle/>
          <a:p>
            <a:pPr algn="ctr"/>
            <a:r>
              <a:rPr lang="vi-VN" sz="3200" dirty="0" smtClean="0">
                <a:solidFill>
                  <a:srgbClr val="FF0000"/>
                </a:solidFill>
                <a:latin typeface="#9Slide03 FS Neusa Bold" panose="00000800000000000000" pitchFamily="2" charset="0"/>
              </a:rPr>
              <a:t>MỘT SỐ BIỆN PHÁP PHÒNG CHỐNG</a:t>
            </a:r>
            <a:endParaRPr lang="vi-VN" sz="3200" dirty="0">
              <a:latin typeface="#9Slide03 FS Neusa Bold" panose="00000800000000000000" pitchFamily="2" charset="0"/>
            </a:endParaRPr>
          </a:p>
        </p:txBody>
      </p:sp>
      <p:grpSp>
        <p:nvGrpSpPr>
          <p:cNvPr id="7" name="Group 6"/>
          <p:cNvGrpSpPr/>
          <p:nvPr/>
        </p:nvGrpSpPr>
        <p:grpSpPr>
          <a:xfrm>
            <a:off x="1050201" y="910415"/>
            <a:ext cx="10004081" cy="3062799"/>
            <a:chOff x="1050201" y="910415"/>
            <a:chExt cx="10004081" cy="3062799"/>
          </a:xfrm>
        </p:grpSpPr>
        <p:pic>
          <p:nvPicPr>
            <p:cNvPr id="22532" name="Picture 4" descr="Vệ sinh an toàn thực phẩm – VLOS"/>
            <p:cNvPicPr>
              <a:picLocks noChangeAspect="1" noChangeArrowheads="1"/>
            </p:cNvPicPr>
            <p:nvPr/>
          </p:nvPicPr>
          <p:blipFill rotWithShape="1">
            <a:blip r:embed="rId3">
              <a:extLst>
                <a:ext uri="{28A0092B-C50C-407E-A947-70E740481C1C}">
                  <a14:useLocalDpi xmlns:a14="http://schemas.microsoft.com/office/drawing/2010/main" val="0"/>
                </a:ext>
              </a:extLst>
            </a:blip>
            <a:srcRect l="12511"/>
            <a:stretch/>
          </p:blipFill>
          <p:spPr bwMode="auto">
            <a:xfrm>
              <a:off x="1050201" y="910415"/>
              <a:ext cx="2863197" cy="214031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050201" y="3142217"/>
              <a:ext cx="2863197" cy="830997"/>
            </a:xfrm>
            <a:prstGeom prst="rect">
              <a:avLst/>
            </a:prstGeom>
          </p:spPr>
          <p:txBody>
            <a:bodyPr wrap="square">
              <a:spAutoFit/>
            </a:bodyPr>
            <a:lstStyle/>
            <a:p>
              <a:pPr algn="ctr"/>
              <a:r>
                <a:rPr lang="vi-VN" sz="1600" dirty="0" smtClean="0">
                  <a:effectLst/>
                  <a:latin typeface="Arial" panose="020B0604020202020204" pitchFamily="34" charset="0"/>
                  <a:ea typeface="Calibri" panose="020F0502020204030204" pitchFamily="34" charset="0"/>
                  <a:cs typeface="Arial" panose="020B0604020202020204" pitchFamily="34" charset="0"/>
                </a:rPr>
                <a:t>Vệ sinh môi trường sạch sẽ, ăn uổng hợp vệ sinh, ăn chín uống sôi</a:t>
              </a:r>
              <a:endParaRPr lang="vi-VN" sz="1600" dirty="0">
                <a:latin typeface="Arial" panose="020B0604020202020204" pitchFamily="34" charset="0"/>
                <a:cs typeface="Arial" panose="020B0604020202020204" pitchFamily="34" charset="0"/>
              </a:endParaRPr>
            </a:p>
          </p:txBody>
        </p:sp>
        <p:pic>
          <p:nvPicPr>
            <p:cNvPr id="22534" name="Picture 6" descr="Nghiêm túc đeo khẩu trang nơi công cộng - Báo Khánh Hòa điện tử"/>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696" y="969263"/>
              <a:ext cx="3117621" cy="20814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556193" y="3147613"/>
              <a:ext cx="6096000" cy="584775"/>
            </a:xfrm>
            <a:prstGeom prst="rect">
              <a:avLst/>
            </a:prstGeom>
          </p:spPr>
          <p:txBody>
            <a:bodyPr>
              <a:spAutoFit/>
            </a:bodyPr>
            <a:lstStyle/>
            <a:p>
              <a:pPr algn="ctr"/>
              <a:r>
                <a:rPr lang="vi-VN" sz="1600" dirty="0" smtClean="0">
                  <a:latin typeface="Arial" panose="020B0604020202020204" pitchFamily="34" charset="0"/>
                  <a:ea typeface="Calibri" panose="020F0502020204030204" pitchFamily="34" charset="0"/>
                  <a:cs typeface="Arial" panose="020B0604020202020204" pitchFamily="34" charset="0"/>
                </a:rPr>
                <a:t>Đeo khẩu trang nơi công cộng hoặc khi đi vào nơi có cảnh báo vùng dịch, tránh tiếp xúc gắn với người khác</a:t>
              </a:r>
              <a:endParaRPr lang="vi-VN" sz="1600" dirty="0">
                <a:latin typeface="Arial" panose="020B0604020202020204" pitchFamily="34" charset="0"/>
                <a:ea typeface="Calibri" panose="020F0502020204030204" pitchFamily="34" charset="0"/>
                <a:cs typeface="Arial" panose="020B0604020202020204" pitchFamily="34" charset="0"/>
              </a:endParaRPr>
            </a:p>
          </p:txBody>
        </p:sp>
        <p:pic>
          <p:nvPicPr>
            <p:cNvPr id="22536" name="Picture 8" descr="Chốt bảo vệ &amp;#39;vùng xanh&amp;#39; ngăn dịch xâm nhập - VnExpres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09615" y="969264"/>
              <a:ext cx="3244667" cy="2068476"/>
            </a:xfrm>
            <a:prstGeom prst="rect">
              <a:avLst/>
            </a:prstGeom>
            <a:noFill/>
            <a:extLst>
              <a:ext uri="{909E8E84-426E-40DD-AFC4-6F175D3DCCD1}">
                <a14:hiddenFill xmlns:a14="http://schemas.microsoft.com/office/drawing/2010/main">
                  <a:solidFill>
                    <a:srgbClr val="FFFFFF"/>
                  </a:solidFill>
                </a14:hiddenFill>
              </a:ext>
            </a:extLst>
          </p:spPr>
        </p:pic>
      </p:grpSp>
      <p:pic>
        <p:nvPicPr>
          <p:cNvPr id="22538" name="Picture 10" descr="Viên sủi bổ sung vitamin C tăng cường sức đề kháng Swiss Energy Vitamin C  1000mg (tuýp 20 viên) | Shopee Việt Na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7700" t="15629" r="37561" b="3265"/>
          <a:stretch/>
        </p:blipFill>
        <p:spPr bwMode="auto">
          <a:xfrm>
            <a:off x="525101" y="4101220"/>
            <a:ext cx="715225" cy="2344847"/>
          </a:xfrm>
          <a:prstGeom prst="rect">
            <a:avLst/>
          </a:prstGeom>
          <a:noFill/>
          <a:extLst>
            <a:ext uri="{909E8E84-426E-40DD-AFC4-6F175D3DCCD1}">
              <a14:hiddenFill xmlns:a14="http://schemas.microsoft.com/office/drawing/2010/main">
                <a:solidFill>
                  <a:srgbClr val="FFFFFF"/>
                </a:solidFill>
              </a14:hiddenFill>
            </a:ext>
          </a:extLst>
        </p:spPr>
      </p:pic>
      <p:pic>
        <p:nvPicPr>
          <p:cNvPr id="22540" name="Picture 12" descr="TOP thực phẩm tăng sức đề kháng mùa COVID – BON GROC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7296" y="4065547"/>
            <a:ext cx="3798702" cy="238052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068716" y="4979406"/>
            <a:ext cx="2385590" cy="597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dirty="0" smtClean="0">
                <a:solidFill>
                  <a:schemeClr val="tx1"/>
                </a:solidFill>
                <a:latin typeface="Arial" panose="020B0604020202020204" pitchFamily="34" charset="0"/>
                <a:ea typeface="Calibri" panose="020F0502020204030204" pitchFamily="34" charset="0"/>
                <a:cs typeface="Arial" panose="020B0604020202020204" pitchFamily="34" charset="0"/>
              </a:rPr>
              <a:t>Tăng cường bồi dưỡng cơ thể</a:t>
            </a:r>
            <a:endParaRPr lang="vi-VN" sz="1600" dirty="0">
              <a:solidFill>
                <a:schemeClr val="tx1"/>
              </a:solidFill>
              <a:latin typeface="Arial" panose="020B0604020202020204" pitchFamily="34" charset="0"/>
              <a:ea typeface="Calibri" panose="020F0502020204030204" pitchFamily="34" charset="0"/>
              <a:cs typeface="Arial" panose="020B0604020202020204" pitchFamily="34" charset="0"/>
            </a:endParaRPr>
          </a:p>
        </p:txBody>
      </p:sp>
      <p:pic>
        <p:nvPicPr>
          <p:cNvPr id="22542" name="Picture 14" descr="Kháng thuốc kháng sinh: tình trạng báo động toàn cầu"/>
          <p:cNvPicPr>
            <a:picLocks noChangeAspect="1" noChangeArrowheads="1"/>
          </p:cNvPicPr>
          <p:nvPr/>
        </p:nvPicPr>
        <p:blipFill rotWithShape="1">
          <a:blip r:embed="rId8">
            <a:extLst>
              <a:ext uri="{28A0092B-C50C-407E-A947-70E740481C1C}">
                <a14:useLocalDpi xmlns:a14="http://schemas.microsoft.com/office/drawing/2010/main" val="0"/>
              </a:ext>
            </a:extLst>
          </a:blip>
          <a:srcRect l="23812" t="2235" r="18847" b="2716"/>
          <a:stretch/>
        </p:blipFill>
        <p:spPr bwMode="auto">
          <a:xfrm>
            <a:off x="6158569" y="3687121"/>
            <a:ext cx="1651046" cy="208175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336603" y="5871286"/>
            <a:ext cx="3204312" cy="584775"/>
          </a:xfrm>
          <a:prstGeom prst="rect">
            <a:avLst/>
          </a:prstGeom>
        </p:spPr>
        <p:txBody>
          <a:bodyPr wrap="square">
            <a:spAutoFit/>
          </a:bodyPr>
          <a:lstStyle/>
          <a:p>
            <a:pPr algn="ctr"/>
            <a:r>
              <a:rPr lang="vi-VN" sz="1600" dirty="0" smtClean="0">
                <a:latin typeface="Arial" panose="020B0604020202020204" pitchFamily="34" charset="0"/>
                <a:ea typeface="Calibri" panose="020F0502020204030204" pitchFamily="34" charset="0"/>
                <a:cs typeface="Arial" panose="020B0604020202020204" pitchFamily="34" charset="0"/>
              </a:rPr>
              <a:t>Sử dụng thuốc kháng sinh đúng bệnh, đúng cách để đạt hiệu quả</a:t>
            </a:r>
            <a:endParaRPr lang="vi-VN" sz="1600" dirty="0">
              <a:latin typeface="Arial" panose="020B0604020202020204" pitchFamily="34" charset="0"/>
              <a:ea typeface="Calibri" panose="020F0502020204030204" pitchFamily="34" charset="0"/>
              <a:cs typeface="Arial" panose="020B0604020202020204" pitchFamily="34" charset="0"/>
            </a:endParaRPr>
          </a:p>
        </p:txBody>
      </p:sp>
      <p:pic>
        <p:nvPicPr>
          <p:cNvPr id="22544" name="Picture 16" descr="Không rửa tay sạch sau khi đi vệ sinh nguy hiểm hơn sử dụng thịt sống | Tin  tức mới nhất 24h - Đọc Báo Lao Động online - Laodong.vn"/>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9947" t="4625" r="177"/>
          <a:stretch/>
        </p:blipFill>
        <p:spPr bwMode="auto">
          <a:xfrm>
            <a:off x="8870501" y="3838669"/>
            <a:ext cx="2726988" cy="193020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8686422" y="5871286"/>
            <a:ext cx="2897859" cy="584775"/>
          </a:xfrm>
          <a:prstGeom prst="rect">
            <a:avLst/>
          </a:prstGeom>
        </p:spPr>
        <p:txBody>
          <a:bodyPr wrap="square">
            <a:spAutoFit/>
          </a:bodyPr>
          <a:lstStyle/>
          <a:p>
            <a:pPr algn="ctr"/>
            <a:r>
              <a:rPr lang="vi-VN" sz="1600" dirty="0" smtClean="0">
                <a:latin typeface="Arial" panose="020B0604020202020204" pitchFamily="34" charset="0"/>
                <a:ea typeface="Calibri" panose="020F0502020204030204" pitchFamily="34" charset="0"/>
                <a:cs typeface="Arial" panose="020B0604020202020204" pitchFamily="34" charset="0"/>
              </a:rPr>
              <a:t>Rửa tay trước khi ăn và sau khi đi vệ sinh</a:t>
            </a:r>
            <a:endParaRPr lang="vi-VN" sz="16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894604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2540"/>
                                        </p:tgtEl>
                                        <p:attrNameLst>
                                          <p:attrName>style.visibility</p:attrName>
                                        </p:attrNameLst>
                                      </p:cBhvr>
                                      <p:to>
                                        <p:strVal val="visible"/>
                                      </p:to>
                                    </p:set>
                                    <p:anim calcmode="lin" valueType="num">
                                      <p:cBhvr additive="base">
                                        <p:cTn id="17" dur="500" fill="hold"/>
                                        <p:tgtEl>
                                          <p:spTgt spid="22540"/>
                                        </p:tgtEl>
                                        <p:attrNameLst>
                                          <p:attrName>ppt_x</p:attrName>
                                        </p:attrNameLst>
                                      </p:cBhvr>
                                      <p:tavLst>
                                        <p:tav tm="0">
                                          <p:val>
                                            <p:strVal val="#ppt_x"/>
                                          </p:val>
                                        </p:tav>
                                        <p:tav tm="100000">
                                          <p:val>
                                            <p:strVal val="#ppt_x"/>
                                          </p:val>
                                        </p:tav>
                                      </p:tavLst>
                                    </p:anim>
                                    <p:anim calcmode="lin" valueType="num">
                                      <p:cBhvr additive="base">
                                        <p:cTn id="18" dur="500" fill="hold"/>
                                        <p:tgtEl>
                                          <p:spTgt spid="2254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additive="base">
                                        <p:cTn id="21" dur="500" fill="hold"/>
                                        <p:tgtEl>
                                          <p:spTgt spid="22538"/>
                                        </p:tgtEl>
                                        <p:attrNameLst>
                                          <p:attrName>ppt_x</p:attrName>
                                        </p:attrNameLst>
                                      </p:cBhvr>
                                      <p:tavLst>
                                        <p:tav tm="0">
                                          <p:val>
                                            <p:strVal val="#ppt_x"/>
                                          </p:val>
                                        </p:tav>
                                        <p:tav tm="100000">
                                          <p:val>
                                            <p:strVal val="#ppt_x"/>
                                          </p:val>
                                        </p:tav>
                                      </p:tavLst>
                                    </p:anim>
                                    <p:anim calcmode="lin" valueType="num">
                                      <p:cBhvr additive="base">
                                        <p:cTn id="22" dur="500" fill="hold"/>
                                        <p:tgtEl>
                                          <p:spTgt spid="2253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2542"/>
                                        </p:tgtEl>
                                        <p:attrNameLst>
                                          <p:attrName>style.visibility</p:attrName>
                                        </p:attrNameLst>
                                      </p:cBhvr>
                                      <p:to>
                                        <p:strVal val="visible"/>
                                      </p:to>
                                    </p:set>
                                    <p:animEffect transition="in" filter="fade">
                                      <p:cBhvr>
                                        <p:cTn id="27" dur="1000"/>
                                        <p:tgtEl>
                                          <p:spTgt spid="22542"/>
                                        </p:tgtEl>
                                      </p:cBhvr>
                                    </p:animEffect>
                                    <p:anim calcmode="lin" valueType="num">
                                      <p:cBhvr>
                                        <p:cTn id="28" dur="1000" fill="hold"/>
                                        <p:tgtEl>
                                          <p:spTgt spid="22542"/>
                                        </p:tgtEl>
                                        <p:attrNameLst>
                                          <p:attrName>ppt_x</p:attrName>
                                        </p:attrNameLst>
                                      </p:cBhvr>
                                      <p:tavLst>
                                        <p:tav tm="0">
                                          <p:val>
                                            <p:strVal val="#ppt_x"/>
                                          </p:val>
                                        </p:tav>
                                        <p:tav tm="100000">
                                          <p:val>
                                            <p:strVal val="#ppt_x"/>
                                          </p:val>
                                        </p:tav>
                                      </p:tavLst>
                                    </p:anim>
                                    <p:anim calcmode="lin" valueType="num">
                                      <p:cBhvr>
                                        <p:cTn id="29" dur="1000" fill="hold"/>
                                        <p:tgtEl>
                                          <p:spTgt spid="2254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2544"/>
                                        </p:tgtEl>
                                        <p:attrNameLst>
                                          <p:attrName>style.visibility</p:attrName>
                                        </p:attrNameLst>
                                      </p:cBhvr>
                                      <p:to>
                                        <p:strVal val="visible"/>
                                      </p:to>
                                    </p:set>
                                    <p:animEffect transition="in" filter="fade">
                                      <p:cBhvr>
                                        <p:cTn id="39" dur="1000"/>
                                        <p:tgtEl>
                                          <p:spTgt spid="22544"/>
                                        </p:tgtEl>
                                      </p:cBhvr>
                                    </p:animEffect>
                                    <p:anim calcmode="lin" valueType="num">
                                      <p:cBhvr>
                                        <p:cTn id="40" dur="1000" fill="hold"/>
                                        <p:tgtEl>
                                          <p:spTgt spid="22544"/>
                                        </p:tgtEl>
                                        <p:attrNameLst>
                                          <p:attrName>ppt_x</p:attrName>
                                        </p:attrNameLst>
                                      </p:cBhvr>
                                      <p:tavLst>
                                        <p:tav tm="0">
                                          <p:val>
                                            <p:strVal val="#ppt_x"/>
                                          </p:val>
                                        </p:tav>
                                        <p:tav tm="100000">
                                          <p:val>
                                            <p:strVal val="#ppt_x"/>
                                          </p:val>
                                        </p:tav>
                                      </p:tavLst>
                                    </p:anim>
                                    <p:anim calcmode="lin" valueType="num">
                                      <p:cBhvr>
                                        <p:cTn id="41" dur="1000" fill="hold"/>
                                        <p:tgtEl>
                                          <p:spTgt spid="2254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utoShape 4" descr="Trẻ bị tiêu chảy - nguyên nhân, cách phòng ngừa tiêu chảy ở trẻ"/>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0" name="Group 9"/>
          <p:cNvGrpSpPr/>
          <p:nvPr/>
        </p:nvGrpSpPr>
        <p:grpSpPr>
          <a:xfrm>
            <a:off x="6319476" y="2256016"/>
            <a:ext cx="5710702" cy="4526733"/>
            <a:chOff x="307975" y="160338"/>
            <a:chExt cx="5710702" cy="4526733"/>
          </a:xfrm>
        </p:grpSpPr>
        <p:grpSp>
          <p:nvGrpSpPr>
            <p:cNvPr id="7" name="Group 6"/>
            <p:cNvGrpSpPr/>
            <p:nvPr/>
          </p:nvGrpSpPr>
          <p:grpSpPr>
            <a:xfrm>
              <a:off x="307975" y="160338"/>
              <a:ext cx="5710702" cy="4526733"/>
              <a:chOff x="307975" y="160338"/>
              <a:chExt cx="5710702" cy="4526733"/>
            </a:xfrm>
          </p:grpSpPr>
          <p:pic>
            <p:nvPicPr>
              <p:cNvPr id="14338" name="Picture 2" descr="Cách phòng ngừa và điều trị tiêu chảy hiệu quả | Medlatec"/>
              <p:cNvPicPr>
                <a:picLocks noChangeAspect="1" noChangeArrowheads="1"/>
              </p:cNvPicPr>
              <p:nvPr/>
            </p:nvPicPr>
            <p:blipFill rotWithShape="1">
              <a:blip r:embed="rId2">
                <a:extLst>
                  <a:ext uri="{28A0092B-C50C-407E-A947-70E740481C1C}">
                    <a14:useLocalDpi xmlns:a14="http://schemas.microsoft.com/office/drawing/2010/main" val="0"/>
                  </a:ext>
                </a:extLst>
              </a:blip>
              <a:srcRect l="41681"/>
              <a:stretch/>
            </p:blipFill>
            <p:spPr bwMode="auto">
              <a:xfrm>
                <a:off x="2498757" y="160338"/>
                <a:ext cx="3519920" cy="45267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307975" y="330121"/>
                <a:ext cx="2281614" cy="3834473"/>
              </a:xfrm>
              <a:prstGeom prst="rect">
                <a:avLst/>
              </a:prstGeom>
            </p:spPr>
          </p:pic>
        </p:grpSp>
        <p:sp>
          <p:nvSpPr>
            <p:cNvPr id="9" name="TextBox 8"/>
            <p:cNvSpPr txBox="1"/>
            <p:nvPr/>
          </p:nvSpPr>
          <p:spPr>
            <a:xfrm>
              <a:off x="1104523" y="4300396"/>
              <a:ext cx="4173647" cy="369332"/>
            </a:xfrm>
            <a:prstGeom prst="rect">
              <a:avLst/>
            </a:prstGeom>
            <a:noFill/>
          </p:spPr>
          <p:txBody>
            <a:bodyPr wrap="square" rtlCol="0">
              <a:spAutoFit/>
            </a:bodyPr>
            <a:lstStyle/>
            <a:p>
              <a:pPr algn="ctr"/>
              <a:r>
                <a:rPr lang="vi-VN" b="1" dirty="0">
                  <a:solidFill>
                    <a:prstClr val="black"/>
                  </a:solidFill>
                  <a:cs typeface="Arial" panose="020B0604020202020204" pitchFamily="34" charset="0"/>
                </a:rPr>
                <a:t>Hình</a:t>
              </a:r>
              <a:r>
                <a:rPr lang="vi-VN" dirty="0">
                  <a:solidFill>
                    <a:prstClr val="black"/>
                  </a:solidFill>
                  <a:cs typeface="Arial" panose="020B0604020202020204" pitchFamily="34" charset="0"/>
                </a:rPr>
                <a:t>. Biểu hiện của người bị tiêu chảy</a:t>
              </a:r>
            </a:p>
          </p:txBody>
        </p:sp>
      </p:grpSp>
      <p:sp>
        <p:nvSpPr>
          <p:cNvPr id="14" name="Rectangle 13"/>
          <p:cNvSpPr/>
          <p:nvPr/>
        </p:nvSpPr>
        <p:spPr>
          <a:xfrm>
            <a:off x="0" y="7937"/>
            <a:ext cx="307975" cy="68500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5" name="Group 4"/>
          <p:cNvGrpSpPr/>
          <p:nvPr/>
        </p:nvGrpSpPr>
        <p:grpSpPr>
          <a:xfrm>
            <a:off x="6998329" y="130526"/>
            <a:ext cx="4807389" cy="2125491"/>
            <a:chOff x="6998329" y="130526"/>
            <a:chExt cx="4807389" cy="2125491"/>
          </a:xfrm>
        </p:grpSpPr>
        <p:sp>
          <p:nvSpPr>
            <p:cNvPr id="2" name="Rectangle 1"/>
            <p:cNvSpPr/>
            <p:nvPr/>
          </p:nvSpPr>
          <p:spPr>
            <a:xfrm>
              <a:off x="6998329" y="557641"/>
              <a:ext cx="4807389" cy="16983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Acumin Pro Condensed" panose="020B0806020202020204" pitchFamily="34" charset="0"/>
                </a:rPr>
                <a:t>Từ các con đường lây truyền bệnh, em hãy nêu một số biện pháp phòng chống bệnh tiêu chảy</a:t>
              </a:r>
              <a:endParaRPr lang="vi-VN" sz="2400" dirty="0">
                <a:latin typeface="Acumin Pro Condensed" panose="020B0806020202020204" pitchFamily="34" charset="0"/>
              </a:endParaRPr>
            </a:p>
          </p:txBody>
        </p:sp>
        <p:sp>
          <p:nvSpPr>
            <p:cNvPr id="3" name="Round Same Side Corner Rectangle 2"/>
            <p:cNvSpPr/>
            <p:nvPr/>
          </p:nvSpPr>
          <p:spPr>
            <a:xfrm>
              <a:off x="8034949" y="130526"/>
              <a:ext cx="2734147" cy="695413"/>
            </a:xfrm>
            <a:prstGeom prst="round2SameRect">
              <a:avLst/>
            </a:prstGeom>
            <a:solidFill>
              <a:srgbClr val="001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9Slide03 FS Neusa Bold" panose="00000800000000000000" pitchFamily="2" charset="0"/>
                </a:rPr>
                <a:t>THẢO LUẬN</a:t>
              </a:r>
              <a:endParaRPr lang="en-US" sz="3200" dirty="0">
                <a:latin typeface="#9Slide03 FS Neusa Bold" panose="00000800000000000000" pitchFamily="2" charset="0"/>
              </a:endParaRPr>
            </a:p>
          </p:txBody>
        </p:sp>
      </p:grpSp>
      <p:pic>
        <p:nvPicPr>
          <p:cNvPr id="26626" name="Picture 2" descr="Tổng quan bệnh Tiêu chảy cấp ở người lớn - Benh.v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413" y="341380"/>
            <a:ext cx="5705475" cy="5810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4491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316871" y="271604"/>
            <a:ext cx="11570329" cy="6310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602" name="Picture 2" descr="CÁC BIỆN PHÁP PHÒNG CHỐNG BỆNH TIÊU CHẢY CẤP"/>
          <p:cNvPicPr>
            <a:picLocks noChangeAspect="1" noChangeArrowheads="1"/>
          </p:cNvPicPr>
          <p:nvPr/>
        </p:nvPicPr>
        <p:blipFill rotWithShape="1">
          <a:blip r:embed="rId2">
            <a:extLst>
              <a:ext uri="{28A0092B-C50C-407E-A947-70E740481C1C}">
                <a14:useLocalDpi xmlns:a14="http://schemas.microsoft.com/office/drawing/2010/main" val="0"/>
              </a:ext>
            </a:extLst>
          </a:blip>
          <a:srcRect b="8515"/>
          <a:stretch/>
        </p:blipFill>
        <p:spPr bwMode="auto">
          <a:xfrm>
            <a:off x="0" y="0"/>
            <a:ext cx="529813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Tiêu chảy cấp gây mất nước: Đừng nấn ná ở nhà"/>
          <p:cNvPicPr>
            <a:picLocks noChangeAspect="1" noChangeArrowheads="1"/>
          </p:cNvPicPr>
          <p:nvPr/>
        </p:nvPicPr>
        <p:blipFill rotWithShape="1">
          <a:blip r:embed="rId3">
            <a:extLst>
              <a:ext uri="{28A0092B-C50C-407E-A947-70E740481C1C}">
                <a14:useLocalDpi xmlns:a14="http://schemas.microsoft.com/office/drawing/2010/main" val="0"/>
              </a:ext>
            </a:extLst>
          </a:blip>
          <a:srcRect r="158"/>
          <a:stretch/>
        </p:blipFill>
        <p:spPr bwMode="auto">
          <a:xfrm>
            <a:off x="5298135" y="-4527"/>
            <a:ext cx="6969311" cy="6862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014146"/>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867461" y="1525364"/>
            <a:ext cx="4123224" cy="282526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7">
              <a:solidFill>
                <a:prstClr val="white"/>
              </a:solidFill>
            </a:endParaRPr>
          </a:p>
        </p:txBody>
      </p:sp>
      <p:sp>
        <p:nvSpPr>
          <p:cNvPr id="14" name="矩形 13"/>
          <p:cNvSpPr/>
          <p:nvPr/>
        </p:nvSpPr>
        <p:spPr>
          <a:xfrm>
            <a:off x="380245" y="1204111"/>
            <a:ext cx="7342361" cy="4001632"/>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fontAlgn="base">
              <a:spcBef>
                <a:spcPct val="0"/>
              </a:spcBef>
              <a:spcAft>
                <a:spcPct val="0"/>
              </a:spcAft>
            </a:pPr>
            <a:endParaRPr lang="zh-CN" altLang="en-US" sz="2530">
              <a:solidFill>
                <a:prstClr val="white"/>
              </a:solidFill>
            </a:endParaRPr>
          </a:p>
        </p:txBody>
      </p:sp>
      <p:sp>
        <p:nvSpPr>
          <p:cNvPr id="15" name="矩形 14"/>
          <p:cNvSpPr/>
          <p:nvPr/>
        </p:nvSpPr>
        <p:spPr>
          <a:xfrm>
            <a:off x="215361" y="1846618"/>
            <a:ext cx="329766" cy="2674960"/>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fontAlgn="base">
              <a:spcBef>
                <a:spcPct val="0"/>
              </a:spcBef>
              <a:spcAft>
                <a:spcPct val="0"/>
              </a:spcAft>
            </a:pPr>
            <a:endParaRPr lang="zh-CN" altLang="en-US" sz="2530">
              <a:solidFill>
                <a:prstClr val="white"/>
              </a:solidFill>
            </a:endParaRPr>
          </a:p>
        </p:txBody>
      </p:sp>
      <p:grpSp>
        <p:nvGrpSpPr>
          <p:cNvPr id="2" name="组合 19"/>
          <p:cNvGrpSpPr/>
          <p:nvPr/>
        </p:nvGrpSpPr>
        <p:grpSpPr>
          <a:xfrm>
            <a:off x="380246" y="1525364"/>
            <a:ext cx="7201069" cy="3126827"/>
            <a:chOff x="379931" y="1525258"/>
            <a:chExt cx="7201465" cy="3126992"/>
          </a:xfrm>
        </p:grpSpPr>
        <p:cxnSp>
          <p:nvCxnSpPr>
            <p:cNvPr id="17" name="直接连接符 16"/>
            <p:cNvCxnSpPr/>
            <p:nvPr/>
          </p:nvCxnSpPr>
          <p:spPr>
            <a:xfrm>
              <a:off x="379931" y="1525258"/>
              <a:ext cx="841829"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86119" y="1715908"/>
              <a:ext cx="6895277" cy="2936342"/>
            </a:xfrm>
            <a:prstGeom prst="rect">
              <a:avLst/>
            </a:prstGeom>
          </p:spPr>
          <p:txBody>
            <a:bodyPr wrap="square">
              <a:spAutoFit/>
            </a:bodyPr>
            <a:lstStyle/>
            <a:p>
              <a:pPr marL="342900" indent="-342900" algn="just" fontAlgn="base">
                <a:lnSpc>
                  <a:spcPct val="120000"/>
                </a:lnSpc>
                <a:spcBef>
                  <a:spcPct val="0"/>
                </a:spcBef>
                <a:spcAft>
                  <a:spcPct val="0"/>
                </a:spcAft>
                <a:buFont typeface="Wingdings" panose="05000000000000000000" pitchFamily="2" charset="2"/>
                <a:buChar char="§"/>
              </a:pPr>
              <a:r>
                <a:rPr lang="vi-VN" altLang="zh-CN" sz="2200" dirty="0" smtClean="0">
                  <a:solidFill>
                    <a:srgbClr val="0070C0"/>
                  </a:solidFill>
                  <a:latin typeface="Acumin Pro Condensed" panose="020B0806020202020204" pitchFamily="34" charset="0"/>
                </a:rPr>
                <a:t>Trong tự nhiên, vi khuẩn tham gia vào quá trình phân hủy xác sinh vật và chất thải hữu cơ làm sạch môi trường. Trong thực tiễn, vi khuẩn có vai trò trong chế biến thực phẩm.</a:t>
              </a:r>
            </a:p>
            <a:p>
              <a:pPr marL="342900" indent="-342900" algn="just" fontAlgn="base">
                <a:lnSpc>
                  <a:spcPct val="120000"/>
                </a:lnSpc>
                <a:spcBef>
                  <a:spcPct val="0"/>
                </a:spcBef>
                <a:spcAft>
                  <a:spcPct val="0"/>
                </a:spcAft>
                <a:buFont typeface="Wingdings" panose="05000000000000000000" pitchFamily="2" charset="2"/>
                <a:buChar char="§"/>
              </a:pPr>
              <a:r>
                <a:rPr lang="vi-VN" altLang="zh-CN" sz="2200" dirty="0" smtClean="0">
                  <a:solidFill>
                    <a:srgbClr val="FF0000"/>
                  </a:solidFill>
                  <a:latin typeface="Acumin Pro Condensed" panose="020B0806020202020204" pitchFamily="34" charset="0"/>
                </a:rPr>
                <a:t>Một số vi khuẩn gây bệnh cho người, động vật, thực vật; một số vi khuẩn làm hư hỏng thực phẩm, làm thức ăn bị ôi thiu.</a:t>
              </a:r>
            </a:p>
            <a:p>
              <a:pPr marL="342900" indent="-342900" algn="just" fontAlgn="base">
                <a:lnSpc>
                  <a:spcPct val="120000"/>
                </a:lnSpc>
                <a:spcBef>
                  <a:spcPct val="0"/>
                </a:spcBef>
                <a:spcAft>
                  <a:spcPct val="0"/>
                </a:spcAft>
                <a:buFont typeface="Wingdings" panose="05000000000000000000" pitchFamily="2" charset="2"/>
                <a:buChar char="§"/>
              </a:pPr>
              <a:r>
                <a:rPr lang="vi-VN" altLang="zh-CN" sz="2200" dirty="0" smtClean="0">
                  <a:latin typeface="Acumin Pro Condensed" panose="020B0806020202020204" pitchFamily="34" charset="0"/>
                </a:rPr>
                <a:t>Biện pháp phòng chống bệnh do vi khuẩn: vệ sinh cá nhân, vệ sinh cá nhân, vệ sinh môi trường, bảo vệ thực phẩm đúng cách</a:t>
              </a:r>
              <a:endParaRPr lang="vi-VN" altLang="zh-CN" sz="2200" dirty="0">
                <a:latin typeface="Acumin Pro Condensed" panose="020B0806020202020204" pitchFamily="34" charset="0"/>
              </a:endParaRPr>
            </a:p>
          </p:txBody>
        </p:sp>
      </p:grpSp>
      <p:grpSp>
        <p:nvGrpSpPr>
          <p:cNvPr id="10" name="组合 9"/>
          <p:cNvGrpSpPr/>
          <p:nvPr/>
        </p:nvGrpSpPr>
        <p:grpSpPr>
          <a:xfrm>
            <a:off x="-24344" y="152102"/>
            <a:ext cx="3862746" cy="685618"/>
            <a:chOff x="0" y="816412"/>
            <a:chExt cx="4442748" cy="1080000"/>
          </a:xfrm>
          <a:solidFill>
            <a:schemeClr val="accent1"/>
          </a:solidFill>
          <a:effectLst/>
        </p:grpSpPr>
        <p:sp>
          <p:nvSpPr>
            <p:cNvPr id="11" name="矩形 10"/>
            <p:cNvSpPr/>
            <p:nvPr/>
          </p:nvSpPr>
          <p:spPr>
            <a:xfrm>
              <a:off x="0" y="816412"/>
              <a:ext cx="4148008" cy="1080000"/>
            </a:xfrm>
            <a:prstGeom prst="rect">
              <a:avLst/>
            </a:prstGeom>
            <a:solidFill>
              <a:srgbClr val="00994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7">
                <a:solidFill>
                  <a:prstClr val="white"/>
                </a:solidFill>
              </a:endParaRPr>
            </a:p>
          </p:txBody>
        </p:sp>
        <p:sp>
          <p:nvSpPr>
            <p:cNvPr id="12" name="等腰三角形 11"/>
            <p:cNvSpPr/>
            <p:nvPr/>
          </p:nvSpPr>
          <p:spPr>
            <a:xfrm rot="5400000">
              <a:off x="4094940" y="1185259"/>
              <a:ext cx="400876" cy="294740"/>
            </a:xfrm>
            <a:prstGeom prst="triangle">
              <a:avLst/>
            </a:prstGeom>
            <a:solidFill>
              <a:srgbClr val="009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7">
                <a:solidFill>
                  <a:prstClr val="white"/>
                </a:solidFill>
              </a:endParaRPr>
            </a:p>
          </p:txBody>
        </p:sp>
      </p:grpSp>
      <p:sp>
        <p:nvSpPr>
          <p:cNvPr id="13" name="TextBox 55"/>
          <p:cNvSpPr txBox="1"/>
          <p:nvPr/>
        </p:nvSpPr>
        <p:spPr>
          <a:xfrm>
            <a:off x="273524" y="215486"/>
            <a:ext cx="2818410" cy="646331"/>
          </a:xfrm>
          <a:prstGeom prst="rect">
            <a:avLst/>
          </a:prstGeom>
          <a:noFill/>
          <a:ln>
            <a:noFill/>
          </a:ln>
        </p:spPr>
        <p:txBody>
          <a:bodyPr wrap="square" rtlCol="0">
            <a:spAutoFit/>
          </a:bodyPr>
          <a:lstStyle/>
          <a:p>
            <a:pPr fontAlgn="base">
              <a:spcBef>
                <a:spcPct val="0"/>
              </a:spcBef>
              <a:spcAft>
                <a:spcPct val="0"/>
              </a:spcAft>
            </a:pPr>
            <a:r>
              <a:rPr lang="en-US" altLang="zh-CN" sz="3600" spc="284" dirty="0" smtClean="0">
                <a:solidFill>
                  <a:prstClr val="white"/>
                </a:solidFill>
                <a:latin typeface="#9Slide03 FS Neusa Bold" panose="00000800000000000000" pitchFamily="2" charset="0"/>
                <a:ea typeface="方正尚酷简体" panose="03000509000000000000" pitchFamily="65" charset="-122"/>
              </a:rPr>
              <a:t>TÓM LẠI</a:t>
            </a:r>
            <a:endParaRPr lang="zh-CN" altLang="en-US" sz="3600" spc="284" dirty="0">
              <a:solidFill>
                <a:prstClr val="white"/>
              </a:solidFill>
              <a:latin typeface="#9Slide03 FS Neusa Bold" panose="00000800000000000000" pitchFamily="2" charset="0"/>
              <a:ea typeface="方正尚酷简体" panose="03000509000000000000" pitchFamily="65" charset="-122"/>
            </a:endParaRPr>
          </a:p>
        </p:txBody>
      </p:sp>
    </p:spTree>
    <p:extLst>
      <p:ext uri="{BB962C8B-B14F-4D97-AF65-F5344CB8AC3E}">
        <p14:creationId xmlns:p14="http://schemas.microsoft.com/office/powerpoint/2010/main" val="3229487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78170" y="108642"/>
            <a:ext cx="6790099" cy="6645243"/>
          </a:xfrm>
          <a:prstGeom prst="rect">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395865" y="392865"/>
            <a:ext cx="6406835" cy="6044988"/>
          </a:xfrm>
          <a:prstGeom prst="rect">
            <a:avLst/>
          </a:prstGeom>
        </p:spPr>
        <p:txBody>
          <a:bodyPr wrap="square">
            <a:spAutoFit/>
          </a:bodyPr>
          <a:lstStyle/>
          <a:p>
            <a:pPr marL="342900" indent="-342900" algn="just">
              <a:lnSpc>
                <a:spcPct val="120000"/>
              </a:lnSpc>
              <a:buFont typeface="+mj-lt"/>
              <a:buAutoNum type="arabicPeriod"/>
            </a:pPr>
            <a:r>
              <a:rPr lang="vi-VN" b="0" i="0" dirty="0" smtClean="0">
                <a:solidFill>
                  <a:schemeClr val="bg1"/>
                </a:solidFill>
                <a:effectLst/>
                <a:latin typeface="iCielVAGRoundedNext"/>
              </a:rPr>
              <a:t>Chỉ sử dụng kháng sinh khi thật sự bị bệnh nhiễm khuẩn. Chỉ có thầy thuốc điều trị dựa vào kinh nghiệm chữa bệnh, dựa vào xét nghiệm, làm kháng sinh đồ mới xác định được có nhiễm khuẩn hay không?</a:t>
            </a:r>
          </a:p>
          <a:p>
            <a:pPr marL="342900" indent="-342900" algn="just">
              <a:lnSpc>
                <a:spcPct val="120000"/>
              </a:lnSpc>
              <a:buFont typeface="+mj-lt"/>
              <a:buAutoNum type="arabicPeriod"/>
            </a:pPr>
            <a:r>
              <a:rPr lang="vi-VN" b="0" i="0" dirty="0" smtClean="0">
                <a:solidFill>
                  <a:schemeClr val="bg1"/>
                </a:solidFill>
                <a:effectLst/>
                <a:latin typeface="iCielVAGRoundedNext"/>
              </a:rPr>
              <a:t>Phải chọn đúng loại kháng sinh. Nếu chọn dùng kháng sinh không đúng loại bệnh thuốc sẽ không có hiệu quả.</a:t>
            </a:r>
          </a:p>
          <a:p>
            <a:pPr marL="342900" indent="-342900" algn="just">
              <a:lnSpc>
                <a:spcPct val="120000"/>
              </a:lnSpc>
              <a:buFont typeface="+mj-lt"/>
              <a:buAutoNum type="arabicPeriod"/>
            </a:pPr>
            <a:r>
              <a:rPr lang="vi-VN" b="0" i="0" dirty="0" smtClean="0">
                <a:solidFill>
                  <a:schemeClr val="bg1"/>
                </a:solidFill>
                <a:effectLst/>
                <a:latin typeface="iCielVAGRoundedNext"/>
              </a:rPr>
              <a:t>Phải có sự hiểu biết về thể trạng người bệnh. Ðặc biệt đối với các phụ nữ có thai, người già, người bị suy gan, suy thận, chỉ có thầy thuốc điều trị mới có đủ thẩm quyền cho sử dụng kháng sinh.</a:t>
            </a:r>
          </a:p>
          <a:p>
            <a:pPr marL="342900" indent="-342900" algn="just">
              <a:lnSpc>
                <a:spcPct val="120000"/>
              </a:lnSpc>
              <a:buFont typeface="+mj-lt"/>
              <a:buAutoNum type="arabicPeriod"/>
            </a:pPr>
            <a:r>
              <a:rPr lang="vi-VN" b="0" i="0" dirty="0" smtClean="0">
                <a:solidFill>
                  <a:schemeClr val="bg1"/>
                </a:solidFill>
                <a:effectLst/>
                <a:latin typeface="iCielVAGRoundedNext"/>
              </a:rPr>
              <a:t>Phải dùng kháng sinh đúng liều đúng cách.</a:t>
            </a:r>
          </a:p>
          <a:p>
            <a:pPr marL="342900" indent="-342900" algn="just">
              <a:lnSpc>
                <a:spcPct val="120000"/>
              </a:lnSpc>
              <a:buFont typeface="+mj-lt"/>
              <a:buAutoNum type="arabicPeriod"/>
            </a:pPr>
            <a:r>
              <a:rPr lang="vi-VN" b="0" i="0" dirty="0" smtClean="0">
                <a:solidFill>
                  <a:schemeClr val="bg1"/>
                </a:solidFill>
                <a:effectLst/>
                <a:latin typeface="iCielVAGRoundedNext"/>
              </a:rPr>
              <a:t>Phải dùng kháng sinh đủ thời gian. Tùy theo loại bệnh và tình trạng bệnh thời gian dùng kháng sinh có khi dài khi ngắn nhưng thông thường là không dưới 5 ngày</a:t>
            </a:r>
          </a:p>
          <a:p>
            <a:pPr marL="342900" indent="-342900" algn="just">
              <a:lnSpc>
                <a:spcPct val="120000"/>
              </a:lnSpc>
              <a:buFont typeface="+mj-lt"/>
              <a:buAutoNum type="arabicPeriod"/>
            </a:pPr>
            <a:r>
              <a:rPr lang="vi-VN" b="0" i="0" dirty="0" smtClean="0">
                <a:solidFill>
                  <a:schemeClr val="bg1"/>
                </a:solidFill>
                <a:effectLst/>
                <a:latin typeface="iCielVAGRoundedNext"/>
              </a:rPr>
              <a:t>Chỉ phối hợp nhiều loại kháng sinh khi thật cần thiết.</a:t>
            </a:r>
          </a:p>
          <a:p>
            <a:pPr marL="342900" indent="-342900" algn="just">
              <a:lnSpc>
                <a:spcPct val="120000"/>
              </a:lnSpc>
              <a:buFont typeface="+mj-lt"/>
              <a:buAutoNum type="arabicPeriod"/>
            </a:pPr>
            <a:r>
              <a:rPr lang="vi-VN" b="0" i="0" dirty="0" smtClean="0">
                <a:solidFill>
                  <a:schemeClr val="bg1"/>
                </a:solidFill>
                <a:effectLst/>
                <a:latin typeface="iCielVAGRoundedNext"/>
              </a:rPr>
              <a:t>Phòng ngừa bằng thuốc kháng sinh phải thật hợp lý. Chỉ có những trường hợp đặc biệt thầy thuốc mới cho dùng thuốc kháng sinh gọi là phòng ngừa. </a:t>
            </a:r>
            <a:endParaRPr lang="vi-VN" b="0" i="0" dirty="0">
              <a:solidFill>
                <a:schemeClr val="bg1"/>
              </a:solidFill>
              <a:effectLst/>
              <a:latin typeface="iCielVAGRoundedNext"/>
            </a:endParaRPr>
          </a:p>
        </p:txBody>
      </p:sp>
      <p:grpSp>
        <p:nvGrpSpPr>
          <p:cNvPr id="5" name="Group 4"/>
          <p:cNvGrpSpPr/>
          <p:nvPr/>
        </p:nvGrpSpPr>
        <p:grpSpPr>
          <a:xfrm>
            <a:off x="0" y="1054941"/>
            <a:ext cx="5205742" cy="3558012"/>
            <a:chOff x="0" y="392865"/>
            <a:chExt cx="5205742" cy="3558012"/>
          </a:xfrm>
        </p:grpSpPr>
        <p:pic>
          <p:nvPicPr>
            <p:cNvPr id="27650" name="Picture 2" descr="7 Nguyên tắc sử dụng thuốc kháng sinh - Pharmac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801" y="527158"/>
              <a:ext cx="4934139" cy="328942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392865"/>
              <a:ext cx="5205742" cy="355801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652" name="Picture 4" descr="Con người đối phó với vi khuẩn kháng thuốc bằng cách nào? - Sức khỏe - Hoa  Xương Rồ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7118" y="4708244"/>
            <a:ext cx="3472161" cy="214975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26461" y="208991"/>
            <a:ext cx="3752818" cy="65184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9Slide03 FS Neusa Bold" panose="00000800000000000000" pitchFamily="2" charset="0"/>
              </a:rPr>
              <a:t>ĐỌC THÊM</a:t>
            </a:r>
            <a:endParaRPr lang="en-US" sz="3600" dirty="0">
              <a:latin typeface="#9Slide03 FS Neusa Bold" panose="00000800000000000000" pitchFamily="2" charset="0"/>
            </a:endParaRPr>
          </a:p>
        </p:txBody>
      </p:sp>
    </p:spTree>
    <p:extLst>
      <p:ext uri="{BB962C8B-B14F-4D97-AF65-F5344CB8AC3E}">
        <p14:creationId xmlns:p14="http://schemas.microsoft.com/office/powerpoint/2010/main" val="123138100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 y="0"/>
            <a:ext cx="12191675"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7142" y="0"/>
            <a:ext cx="2262867" cy="843090"/>
          </a:xfrm>
          <a:prstGeom prst="rect">
            <a:avLst/>
          </a:prstGeom>
        </p:spPr>
      </p:pic>
      <p:sp>
        <p:nvSpPr>
          <p:cNvPr id="15" name="矩形 14"/>
          <p:cNvSpPr/>
          <p:nvPr/>
        </p:nvSpPr>
        <p:spPr>
          <a:xfrm>
            <a:off x="1585789" y="2227443"/>
            <a:ext cx="9020419" cy="923330"/>
          </a:xfrm>
          <a:prstGeom prst="rect">
            <a:avLst/>
          </a:prstGeom>
        </p:spPr>
        <p:txBody>
          <a:bodyPr wrap="none">
            <a:spAutoFit/>
          </a:bodyPr>
          <a:lstStyle/>
          <a:p>
            <a:pPr algn="ctr"/>
            <a:r>
              <a:rPr lang="en-US" altLang="zh-CN" sz="5400" b="1" kern="100" dirty="0" smtClean="0">
                <a:solidFill>
                  <a:srgbClr val="39B4C5"/>
                </a:solidFill>
                <a:latin typeface="000 DanPanosian TB" pitchFamily="2" charset="0"/>
                <a:ea typeface="微软雅黑" panose="020B0503020204020204" pitchFamily="34" charset="-122"/>
              </a:rPr>
              <a:t>CÁM ƠN CÁC EM ĐÃ LẮNG NGHE</a:t>
            </a:r>
            <a:endParaRPr lang="zh-CN" altLang="en-US" sz="5400" b="1" kern="100" dirty="0">
              <a:solidFill>
                <a:srgbClr val="39B4C5"/>
              </a:solidFill>
              <a:latin typeface="000 DanPanosian TB" pitchFamily="2" charset="0"/>
              <a:ea typeface="微软雅黑" panose="020B0503020204020204" pitchFamily="34" charset="-122"/>
            </a:endParaRPr>
          </a:p>
        </p:txBody>
      </p:sp>
    </p:spTree>
    <p:extLst>
      <p:ext uri="{BB962C8B-B14F-4D97-AF65-F5344CB8AC3E}">
        <p14:creationId xmlns:p14="http://schemas.microsoft.com/office/powerpoint/2010/main" val="136404737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 y="188"/>
            <a:ext cx="12191332" cy="685762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961914"/>
            <a:ext cx="12192000" cy="4882555"/>
          </a:xfrm>
          <a:prstGeom prst="rect">
            <a:avLst/>
          </a:prstGeom>
        </p:spPr>
      </p:pic>
      <p:cxnSp>
        <p:nvCxnSpPr>
          <p:cNvPr id="32" name="直接连接符 31"/>
          <p:cNvCxnSpPr/>
          <p:nvPr/>
        </p:nvCxnSpPr>
        <p:spPr>
          <a:xfrm flipV="1">
            <a:off x="3091933" y="-135956"/>
            <a:ext cx="1478017" cy="483367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2128176" y="1722994"/>
            <a:ext cx="1481826" cy="4633246"/>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322450" y="2149637"/>
            <a:ext cx="1980846" cy="1980846"/>
            <a:chOff x="4023360" y="2438400"/>
            <a:chExt cx="1981200" cy="1981200"/>
          </a:xfrm>
        </p:grpSpPr>
        <p:sp>
          <p:nvSpPr>
            <p:cNvPr id="35" name="椭圆 34"/>
            <p:cNvSpPr/>
            <p:nvPr/>
          </p:nvSpPr>
          <p:spPr>
            <a:xfrm>
              <a:off x="4023360" y="2438400"/>
              <a:ext cx="1981200" cy="1981200"/>
            </a:xfrm>
            <a:prstGeom prst="ellipse">
              <a:avLst/>
            </a:prstGeom>
            <a:solidFill>
              <a:schemeClr val="bg2">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7">
                <a:solidFill>
                  <a:prstClr val="white"/>
                </a:solidFill>
              </a:endParaRPr>
            </a:p>
          </p:txBody>
        </p:sp>
        <p:sp>
          <p:nvSpPr>
            <p:cNvPr id="36" name="文本框 35"/>
            <p:cNvSpPr txBox="1"/>
            <p:nvPr/>
          </p:nvSpPr>
          <p:spPr>
            <a:xfrm>
              <a:off x="4290060" y="2705595"/>
              <a:ext cx="1447800" cy="1446809"/>
            </a:xfrm>
            <a:prstGeom prst="rect">
              <a:avLst/>
            </a:prstGeom>
            <a:noFill/>
          </p:spPr>
          <p:txBody>
            <a:bodyPr wrap="square" rtlCol="0">
              <a:spAutoFit/>
            </a:bodyPr>
            <a:lstStyle/>
            <a:p>
              <a:pPr algn="ctr" fontAlgn="base">
                <a:spcBef>
                  <a:spcPct val="0"/>
                </a:spcBef>
                <a:spcAft>
                  <a:spcPct val="0"/>
                </a:spcAft>
              </a:pPr>
              <a:r>
                <a:rPr lang="en-US" altLang="zh-CN" sz="8800" dirty="0">
                  <a:solidFill>
                    <a:prstClr val="white"/>
                  </a:solidFill>
                  <a:latin typeface="#9Slide03 FS Neusa Bold" panose="00000800000000000000" pitchFamily="2" charset="0"/>
                </a:rPr>
                <a:t>01</a:t>
              </a:r>
              <a:endParaRPr lang="zh-CN" altLang="en-US" sz="8800" dirty="0">
                <a:solidFill>
                  <a:prstClr val="white"/>
                </a:solidFill>
                <a:latin typeface="#9Slide03 FS Neusa Bold" panose="00000800000000000000" pitchFamily="2" charset="0"/>
              </a:endParaRPr>
            </a:p>
          </p:txBody>
        </p:sp>
      </p:grpSp>
      <p:sp>
        <p:nvSpPr>
          <p:cNvPr id="37" name="文本框 36"/>
          <p:cNvSpPr txBox="1"/>
          <p:nvPr/>
        </p:nvSpPr>
        <p:spPr>
          <a:xfrm>
            <a:off x="4497570" y="2632228"/>
            <a:ext cx="7579813" cy="1015663"/>
          </a:xfrm>
          <a:prstGeom prst="rect">
            <a:avLst/>
          </a:prstGeom>
          <a:noFill/>
        </p:spPr>
        <p:txBody>
          <a:bodyPr wrap="square" rtlCol="0">
            <a:spAutoFit/>
          </a:bodyPr>
          <a:lstStyle/>
          <a:p>
            <a:pPr fontAlgn="base">
              <a:spcBef>
                <a:spcPct val="0"/>
              </a:spcBef>
              <a:spcAft>
                <a:spcPct val="0"/>
              </a:spcAft>
            </a:pPr>
            <a:r>
              <a:rPr lang="en-US" altLang="zh-CN" sz="6000" dirty="0" smtClean="0">
                <a:solidFill>
                  <a:srgbClr val="FF0000"/>
                </a:solidFill>
                <a:latin typeface="#9Slide03 FS Neusa Bold" panose="00000800000000000000" pitchFamily="2" charset="0"/>
                <a:ea typeface="叶根友毛笔行书2.0版" panose="02010601030101010101" pitchFamily="2" charset="-122"/>
              </a:rPr>
              <a:t>ĐẶC ĐIỂM VI KHUẨN</a:t>
            </a:r>
            <a:endParaRPr lang="zh-CN" altLang="en-US" sz="6000" dirty="0">
              <a:solidFill>
                <a:srgbClr val="FF0000"/>
              </a:solidFill>
              <a:latin typeface="#9Slide03 FS Neusa Bold" panose="00000800000000000000" pitchFamily="2" charset="0"/>
              <a:ea typeface="叶根友毛笔行书2.0版" panose="02010601030101010101" pitchFamily="2" charset="-122"/>
            </a:endParaRPr>
          </a:p>
        </p:txBody>
      </p:sp>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50585" y="3497274"/>
            <a:ext cx="3443911" cy="3443911"/>
          </a:xfrm>
          <a:prstGeom prst="rect">
            <a:avLst/>
          </a:prstGeom>
        </p:spPr>
      </p:pic>
    </p:spTree>
    <p:extLst>
      <p:ext uri="{BB962C8B-B14F-4D97-AF65-F5344CB8AC3E}">
        <p14:creationId xmlns:p14="http://schemas.microsoft.com/office/powerpoint/2010/main" val="3786368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par>
                                <p:cTn id="24" presetID="22" presetClass="entr" presetSubtype="1"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3000"/>
                            </p:stCondLst>
                            <p:childTnLst>
                              <p:par>
                                <p:cTn id="32" presetID="26" presetClass="entr" presetSubtype="0"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80">
                                          <p:stCondLst>
                                            <p:cond delay="0"/>
                                          </p:stCondLst>
                                        </p:cTn>
                                        <p:tgtEl>
                                          <p:spTgt spid="38"/>
                                        </p:tgtEl>
                                      </p:cBhvr>
                                    </p:animEffect>
                                    <p:anim calcmode="lin" valueType="num">
                                      <p:cBhvr>
                                        <p:cTn id="35"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0" dur="26">
                                          <p:stCondLst>
                                            <p:cond delay="650"/>
                                          </p:stCondLst>
                                        </p:cTn>
                                        <p:tgtEl>
                                          <p:spTgt spid="38"/>
                                        </p:tgtEl>
                                      </p:cBhvr>
                                      <p:to x="100000" y="60000"/>
                                    </p:animScale>
                                    <p:animScale>
                                      <p:cBhvr>
                                        <p:cTn id="41" dur="166" decel="50000">
                                          <p:stCondLst>
                                            <p:cond delay="676"/>
                                          </p:stCondLst>
                                        </p:cTn>
                                        <p:tgtEl>
                                          <p:spTgt spid="38"/>
                                        </p:tgtEl>
                                      </p:cBhvr>
                                      <p:to x="100000" y="100000"/>
                                    </p:animScale>
                                    <p:animScale>
                                      <p:cBhvr>
                                        <p:cTn id="42" dur="26">
                                          <p:stCondLst>
                                            <p:cond delay="1312"/>
                                          </p:stCondLst>
                                        </p:cTn>
                                        <p:tgtEl>
                                          <p:spTgt spid="38"/>
                                        </p:tgtEl>
                                      </p:cBhvr>
                                      <p:to x="100000" y="80000"/>
                                    </p:animScale>
                                    <p:animScale>
                                      <p:cBhvr>
                                        <p:cTn id="43" dur="166" decel="50000">
                                          <p:stCondLst>
                                            <p:cond delay="1338"/>
                                          </p:stCondLst>
                                        </p:cTn>
                                        <p:tgtEl>
                                          <p:spTgt spid="38"/>
                                        </p:tgtEl>
                                      </p:cBhvr>
                                      <p:to x="100000" y="100000"/>
                                    </p:animScale>
                                    <p:animScale>
                                      <p:cBhvr>
                                        <p:cTn id="44" dur="26">
                                          <p:stCondLst>
                                            <p:cond delay="1642"/>
                                          </p:stCondLst>
                                        </p:cTn>
                                        <p:tgtEl>
                                          <p:spTgt spid="38"/>
                                        </p:tgtEl>
                                      </p:cBhvr>
                                      <p:to x="100000" y="90000"/>
                                    </p:animScale>
                                    <p:animScale>
                                      <p:cBhvr>
                                        <p:cTn id="45" dur="166" decel="50000">
                                          <p:stCondLst>
                                            <p:cond delay="1668"/>
                                          </p:stCondLst>
                                        </p:cTn>
                                        <p:tgtEl>
                                          <p:spTgt spid="38"/>
                                        </p:tgtEl>
                                      </p:cBhvr>
                                      <p:to x="100000" y="100000"/>
                                    </p:animScale>
                                    <p:animScale>
                                      <p:cBhvr>
                                        <p:cTn id="46" dur="26">
                                          <p:stCondLst>
                                            <p:cond delay="1808"/>
                                          </p:stCondLst>
                                        </p:cTn>
                                        <p:tgtEl>
                                          <p:spTgt spid="38"/>
                                        </p:tgtEl>
                                      </p:cBhvr>
                                      <p:to x="100000" y="95000"/>
                                    </p:animScale>
                                    <p:animScale>
                                      <p:cBhvr>
                                        <p:cTn id="47" dur="166" decel="50000">
                                          <p:stCondLst>
                                            <p:cond delay="1834"/>
                                          </p:stCondLst>
                                        </p:cTn>
                                        <p:tgtEl>
                                          <p:spTgt spid="3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B8895"/>
        </a:solidFill>
        <a:effectLst/>
      </p:bgPr>
    </p:bg>
    <p:spTree>
      <p:nvGrpSpPr>
        <p:cNvPr id="1" name=""/>
        <p:cNvGrpSpPr/>
        <p:nvPr/>
      </p:nvGrpSpPr>
      <p:grpSpPr>
        <a:xfrm>
          <a:off x="0" y="0"/>
          <a:ext cx="0" cy="0"/>
          <a:chOff x="0" y="0"/>
          <a:chExt cx="0" cy="0"/>
        </a:xfrm>
      </p:grpSpPr>
      <p:sp>
        <p:nvSpPr>
          <p:cNvPr id="2" name="Rectangle 1"/>
          <p:cNvSpPr/>
          <p:nvPr/>
        </p:nvSpPr>
        <p:spPr>
          <a:xfrm>
            <a:off x="344032" y="208230"/>
            <a:ext cx="11497901" cy="63917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Vi sinh vật: Prokaryotic (vi khuẩn, Archaea), Eukarya, Virus là gì? -  Science Vietn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32" y="1139916"/>
            <a:ext cx="8057584" cy="4836191"/>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4037846" y="3331675"/>
            <a:ext cx="1584356" cy="108641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44032" y="374899"/>
            <a:ext cx="4001631" cy="59834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Acumin Pro Condensed" panose="020B0806020202020204" pitchFamily="34" charset="0"/>
              </a:rPr>
              <a:t>Quan sát hình bên dưới</a:t>
            </a:r>
            <a:endParaRPr lang="vi-VN" sz="2800" dirty="0">
              <a:latin typeface="Acumin Pro Condensed" panose="020B0806020202020204" pitchFamily="34" charset="0"/>
            </a:endParaRPr>
          </a:p>
        </p:txBody>
      </p:sp>
      <p:sp>
        <p:nvSpPr>
          <p:cNvPr id="5" name="TextBox 4"/>
          <p:cNvSpPr txBox="1"/>
          <p:nvPr/>
        </p:nvSpPr>
        <p:spPr>
          <a:xfrm>
            <a:off x="1516455" y="5999150"/>
            <a:ext cx="5712737" cy="380246"/>
          </a:xfrm>
          <a:prstGeom prst="rect">
            <a:avLst/>
          </a:prstGeom>
          <a:noFill/>
        </p:spPr>
        <p:txBody>
          <a:bodyPr wrap="square" rtlCol="0">
            <a:spAutoFit/>
          </a:bodyPr>
          <a:lstStyle/>
          <a:p>
            <a:pPr algn="ctr"/>
            <a:r>
              <a:rPr lang="vi-VN" dirty="0" smtClean="0">
                <a:latin typeface="#9Slide03 Cabin Condensed Bold" panose="00000806000000000000" pitchFamily="2" charset="0"/>
              </a:rPr>
              <a:t>Hình. Kích thước của một số loài sinh vật</a:t>
            </a:r>
            <a:endParaRPr lang="vi-VN" dirty="0">
              <a:latin typeface="#9Slide03 Cabin Condensed Bold" panose="00000806000000000000" pitchFamily="2" charset="0"/>
            </a:endParaRPr>
          </a:p>
        </p:txBody>
      </p:sp>
      <p:grpSp>
        <p:nvGrpSpPr>
          <p:cNvPr id="8" name="Group 7"/>
          <p:cNvGrpSpPr/>
          <p:nvPr/>
        </p:nvGrpSpPr>
        <p:grpSpPr>
          <a:xfrm>
            <a:off x="8329189" y="1520982"/>
            <a:ext cx="3367888" cy="2652667"/>
            <a:chOff x="8044006" y="932508"/>
            <a:chExt cx="3367888" cy="2652667"/>
          </a:xfrm>
        </p:grpSpPr>
        <mc:AlternateContent xmlns:mc="http://schemas.openxmlformats.org/markup-compatibility/2006" xmlns:a14="http://schemas.microsoft.com/office/drawing/2010/main">
          <mc:Choice Requires="a14">
            <p:sp>
              <p:nvSpPr>
                <p:cNvPr id="6" name="Rectangle 5"/>
                <p:cNvSpPr/>
                <p:nvPr/>
              </p:nvSpPr>
              <p:spPr>
                <a:xfrm>
                  <a:off x="8044006" y="1348967"/>
                  <a:ext cx="3367888" cy="2236208"/>
                </a:xfrm>
                <a:prstGeom prst="rect">
                  <a:avLst/>
                </a:prstGeom>
                <a:solidFill>
                  <a:srgbClr val="001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lnSpc>
                      <a:spcPct val="120000"/>
                    </a:lnSpc>
                    <a:buFont typeface="Wingdings" panose="05000000000000000000" pitchFamily="2" charset="2"/>
                    <a:buChar char="§"/>
                  </a:pPr>
                  <a:r>
                    <a:rPr lang="vi-VN" sz="2200" dirty="0" smtClean="0">
                      <a:latin typeface="Acumin Pro Condensed" panose="020B0806020202020204" pitchFamily="34" charset="0"/>
                    </a:rPr>
                    <a:t>Vi khuẩn có kích thước siêu nhỏ</a:t>
                  </a:r>
                  <a:r>
                    <a:rPr lang="en-US" sz="2200" dirty="0" smtClean="0">
                      <a:latin typeface="Acumin Pro Condensed" panose="020B0806020202020204" pitchFamily="34" charset="0"/>
                    </a:rPr>
                    <a:t> </a:t>
                  </a:r>
                  <a:r>
                    <a:rPr lang="vi-VN" sz="2200" dirty="0" smtClean="0">
                      <a:latin typeface="Acumin Pro Condensed" panose="020B0806020202020204" pitchFamily="34" charset="0"/>
                    </a:rPr>
                    <a:t>khoảng</a:t>
                  </a:r>
                  <a:r>
                    <a:rPr lang="en-US" sz="2200" dirty="0" smtClean="0">
                      <a:latin typeface="Acumin Pro Condensed" panose="020B0806020202020204" pitchFamily="34" charset="0"/>
                    </a:rPr>
                    <a:t> 0,5 – 10 </a:t>
                  </a:r>
                  <a14:m>
                    <m:oMath xmlns:m="http://schemas.openxmlformats.org/officeDocument/2006/math">
                      <m:r>
                        <a:rPr lang="en-US" sz="2200" i="1" smtClean="0">
                          <a:latin typeface="Cambria Math" panose="02040503050406030204" pitchFamily="18" charset="0"/>
                          <a:ea typeface="Cambria Math" panose="02040503050406030204" pitchFamily="18" charset="0"/>
                        </a:rPr>
                        <m:t>𝜇</m:t>
                      </m:r>
                    </m:oMath>
                  </a14:m>
                  <a:r>
                    <a:rPr lang="en-US" sz="2200" dirty="0" smtClean="0">
                      <a:latin typeface="Acumin Pro Condensed" panose="020B0806020202020204" pitchFamily="34" charset="0"/>
                    </a:rPr>
                    <a:t>m</a:t>
                  </a:r>
                  <a:r>
                    <a:rPr lang="vi-VN" sz="2200" dirty="0" smtClean="0">
                      <a:latin typeface="Acumin Pro Condensed" panose="020B0806020202020204" pitchFamily="34" charset="0"/>
                    </a:rPr>
                    <a:t>, quan sát dưới kính hiển vi.</a:t>
                  </a:r>
                </a:p>
                <a:p>
                  <a:pPr marL="342900" indent="-342900" algn="just">
                    <a:lnSpc>
                      <a:spcPct val="120000"/>
                    </a:lnSpc>
                    <a:buFont typeface="Wingdings" panose="05000000000000000000" pitchFamily="2" charset="2"/>
                    <a:buChar char="§"/>
                  </a:pPr>
                  <a:r>
                    <a:rPr lang="vi-VN" sz="2200" dirty="0" smtClean="0">
                      <a:latin typeface="Acumin Pro Condensed" panose="020B0806020202020204" pitchFamily="34" charset="0"/>
                    </a:rPr>
                    <a:t>Có cấu tạo tế bào nhân sơ</a:t>
                  </a:r>
                  <a:r>
                    <a:rPr lang="en-US" sz="2200" dirty="0" smtClean="0">
                      <a:latin typeface="Acumin Pro Condensed" panose="020B0806020202020204" pitchFamily="34" charset="0"/>
                    </a:rPr>
                    <a:t>.</a:t>
                  </a:r>
                  <a:endParaRPr lang="vi-VN" sz="2200" dirty="0">
                    <a:latin typeface="Acumin Pro Condensed" panose="020B0806020202020204" pitchFamily="34"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8044006" y="1348967"/>
                  <a:ext cx="3367888" cy="2236208"/>
                </a:xfrm>
                <a:prstGeom prst="rect">
                  <a:avLst/>
                </a:prstGeom>
                <a:blipFill rotWithShape="0">
                  <a:blip r:embed="rId3"/>
                  <a:stretch>
                    <a:fillRect l="-1989" r="-2170"/>
                  </a:stretch>
                </a:blipFill>
                <a:ln>
                  <a:noFill/>
                </a:ln>
              </p:spPr>
              <p:txBody>
                <a:bodyPr/>
                <a:lstStyle/>
                <a:p>
                  <a:r>
                    <a:rPr lang="en-US">
                      <a:noFill/>
                    </a:rPr>
                    <a:t> </a:t>
                  </a:r>
                </a:p>
              </p:txBody>
            </p:sp>
          </mc:Fallback>
        </mc:AlternateContent>
        <p:sp>
          <p:nvSpPr>
            <p:cNvPr id="7" name="Rectangle 6"/>
            <p:cNvSpPr/>
            <p:nvPr/>
          </p:nvSpPr>
          <p:spPr>
            <a:xfrm>
              <a:off x="8867871" y="932508"/>
              <a:ext cx="1720158" cy="59526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9Slide03 FS Neusa Bold" panose="00000800000000000000" pitchFamily="2" charset="0"/>
                </a:rPr>
                <a:t>NHẬN XÉT</a:t>
              </a:r>
              <a:endParaRPr lang="en-US" sz="2800" dirty="0">
                <a:latin typeface="#9Slide03 FS Neusa Bold" panose="00000800000000000000" pitchFamily="2" charset="0"/>
              </a:endParaRPr>
            </a:p>
          </p:txBody>
        </p:sp>
      </p:grpSp>
    </p:spTree>
    <p:extLst>
      <p:ext uri="{BB962C8B-B14F-4D97-AF65-F5344CB8AC3E}">
        <p14:creationId xmlns:p14="http://schemas.microsoft.com/office/powerpoint/2010/main" val="27007575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pSp>
        <p:nvGrpSpPr>
          <p:cNvPr id="9" name="Group 8"/>
          <p:cNvGrpSpPr/>
          <p:nvPr/>
        </p:nvGrpSpPr>
        <p:grpSpPr>
          <a:xfrm>
            <a:off x="843283" y="1516420"/>
            <a:ext cx="10796042" cy="2603557"/>
            <a:chOff x="851023" y="212721"/>
            <a:chExt cx="10796042" cy="2603557"/>
          </a:xfrm>
        </p:grpSpPr>
        <p:grpSp>
          <p:nvGrpSpPr>
            <p:cNvPr id="4" name="Group 3"/>
            <p:cNvGrpSpPr/>
            <p:nvPr/>
          </p:nvGrpSpPr>
          <p:grpSpPr>
            <a:xfrm>
              <a:off x="851023" y="212721"/>
              <a:ext cx="10254246" cy="2149675"/>
              <a:chOff x="851023" y="424034"/>
              <a:chExt cx="10254246" cy="2149675"/>
            </a:xfrm>
          </p:grpSpPr>
          <p:pic>
            <p:nvPicPr>
              <p:cNvPr id="4098" name="Picture 2" descr="Bệnh kiết lỵ nguyên nhân và triệu chứng"/>
              <p:cNvPicPr>
                <a:picLocks noChangeAspect="1" noChangeArrowheads="1"/>
              </p:cNvPicPr>
              <p:nvPr/>
            </p:nvPicPr>
            <p:blipFill rotWithShape="1">
              <a:blip r:embed="rId2">
                <a:extLst>
                  <a:ext uri="{28A0092B-C50C-407E-A947-70E740481C1C}">
                    <a14:useLocalDpi xmlns:a14="http://schemas.microsoft.com/office/drawing/2010/main" val="0"/>
                  </a:ext>
                </a:extLst>
              </a:blip>
              <a:srcRect l="9951" r="7672"/>
              <a:stretch/>
            </p:blipFill>
            <p:spPr bwMode="auto">
              <a:xfrm>
                <a:off x="851023" y="424034"/>
                <a:ext cx="3383736" cy="21496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Những bất ngờ thú vị về vi khuẩn đường ruột bạn nên biết | Cleanipedi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58" r="7053"/>
              <a:stretch/>
            </p:blipFill>
            <p:spPr bwMode="auto">
              <a:xfrm>
                <a:off x="4789281" y="424034"/>
                <a:ext cx="2895233" cy="21496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Số người chết vì siêu vi khuẩn sẽ vượt ung th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9036" y="424034"/>
                <a:ext cx="2866233" cy="21496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1267485" y="2446946"/>
              <a:ext cx="10379580" cy="369332"/>
              <a:chOff x="1267485" y="2446946"/>
              <a:chExt cx="10379580" cy="369332"/>
            </a:xfrm>
          </p:grpSpPr>
          <p:sp>
            <p:nvSpPr>
              <p:cNvPr id="6" name="TextBox 5"/>
              <p:cNvSpPr txBox="1"/>
              <p:nvPr/>
            </p:nvSpPr>
            <p:spPr>
              <a:xfrm>
                <a:off x="1267485" y="2446946"/>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Trực khuẩn lị gây bệnh kiết lị</a:t>
                </a:r>
                <a:endParaRPr lang="vi-VN" dirty="0">
                  <a:solidFill>
                    <a:schemeClr val="bg1"/>
                  </a:solidFill>
                  <a:latin typeface="Acumin Pro Condensed" panose="020B0806020202020204" pitchFamily="34" charset="0"/>
                </a:endParaRPr>
              </a:p>
            </p:txBody>
          </p:sp>
          <p:sp>
            <p:nvSpPr>
              <p:cNvPr id="14" name="TextBox 13"/>
              <p:cNvSpPr txBox="1"/>
              <p:nvPr/>
            </p:nvSpPr>
            <p:spPr>
              <a:xfrm>
                <a:off x="4604537" y="2446946"/>
                <a:ext cx="3264715"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Trực khuẩn đường ruột gây tiêu chảy</a:t>
                </a:r>
                <a:endParaRPr lang="vi-VN" dirty="0">
                  <a:solidFill>
                    <a:schemeClr val="bg1"/>
                  </a:solidFill>
                  <a:latin typeface="Acumin Pro Condensed" panose="020B0806020202020204" pitchFamily="34" charset="0"/>
                </a:endParaRPr>
              </a:p>
            </p:txBody>
          </p:sp>
          <p:sp>
            <p:nvSpPr>
              <p:cNvPr id="15" name="TextBox 14"/>
              <p:cNvSpPr txBox="1"/>
              <p:nvPr/>
            </p:nvSpPr>
            <p:spPr>
              <a:xfrm>
                <a:off x="8076667" y="2446946"/>
                <a:ext cx="3570398"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Tụ cầu khuẩn gây nhiễm khuẩn trên da</a:t>
                </a:r>
                <a:endParaRPr lang="vi-VN" dirty="0">
                  <a:solidFill>
                    <a:schemeClr val="bg1"/>
                  </a:solidFill>
                  <a:latin typeface="Acumin Pro Condensed" panose="020B0806020202020204" pitchFamily="34" charset="0"/>
                </a:endParaRPr>
              </a:p>
            </p:txBody>
          </p:sp>
        </p:grpSp>
      </p:grpSp>
      <p:grpSp>
        <p:nvGrpSpPr>
          <p:cNvPr id="10" name="Group 9"/>
          <p:cNvGrpSpPr/>
          <p:nvPr/>
        </p:nvGrpSpPr>
        <p:grpSpPr>
          <a:xfrm>
            <a:off x="843283" y="4322807"/>
            <a:ext cx="10779482" cy="2409613"/>
            <a:chOff x="851023" y="3091536"/>
            <a:chExt cx="10779482" cy="2409613"/>
          </a:xfrm>
        </p:grpSpPr>
        <p:grpSp>
          <p:nvGrpSpPr>
            <p:cNvPr id="5" name="Group 4"/>
            <p:cNvGrpSpPr/>
            <p:nvPr/>
          </p:nvGrpSpPr>
          <p:grpSpPr>
            <a:xfrm>
              <a:off x="851023" y="3091536"/>
              <a:ext cx="10779482" cy="1926834"/>
              <a:chOff x="497803" y="3616637"/>
              <a:chExt cx="10779482" cy="1926834"/>
            </a:xfrm>
          </p:grpSpPr>
          <p:pic>
            <p:nvPicPr>
              <p:cNvPr id="4106" name="Picture 10" descr="Xét nghiệm liên cầu khuẩn nhóm B cho phụ nữ mang tha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803" y="3639492"/>
                <a:ext cx="3382426" cy="1903979"/>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Đặc điểm xoắn khuẩn giang mai | Vinmec"/>
              <p:cNvPicPr>
                <a:picLocks noChangeAspect="1" noChangeArrowheads="1"/>
              </p:cNvPicPr>
              <p:nvPr/>
            </p:nvPicPr>
            <p:blipFill rotWithShape="1">
              <a:blip r:embed="rId6">
                <a:extLst>
                  <a:ext uri="{28A0092B-C50C-407E-A947-70E740481C1C}">
                    <a14:useLocalDpi xmlns:a14="http://schemas.microsoft.com/office/drawing/2010/main" val="0"/>
                  </a:ext>
                </a:extLst>
              </a:blip>
              <a:srcRect r="4720"/>
              <a:stretch/>
            </p:blipFill>
            <p:spPr bwMode="auto">
              <a:xfrm>
                <a:off x="4436061" y="3616637"/>
                <a:ext cx="2895233" cy="1907701"/>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Nhiễm khuẩn do Vibrio parahaemolyticus (tả biển) | Vinme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5817" y="3616637"/>
                <a:ext cx="3391468" cy="190770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1267485" y="5131817"/>
              <a:ext cx="9938821" cy="369332"/>
              <a:chOff x="1267485" y="5131817"/>
              <a:chExt cx="9938821" cy="369332"/>
            </a:xfrm>
          </p:grpSpPr>
          <p:sp>
            <p:nvSpPr>
              <p:cNvPr id="16" name="TextBox 15"/>
              <p:cNvSpPr txBox="1"/>
              <p:nvPr/>
            </p:nvSpPr>
            <p:spPr>
              <a:xfrm>
                <a:off x="1267485" y="5131817"/>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Liên cầu khuẩn</a:t>
                </a:r>
                <a:endParaRPr lang="vi-VN" dirty="0">
                  <a:solidFill>
                    <a:schemeClr val="bg1"/>
                  </a:solidFill>
                  <a:latin typeface="Acumin Pro Condensed" panose="020B0806020202020204" pitchFamily="34" charset="0"/>
                </a:endParaRPr>
              </a:p>
            </p:txBody>
          </p:sp>
          <p:sp>
            <p:nvSpPr>
              <p:cNvPr id="17" name="TextBox 16"/>
              <p:cNvSpPr txBox="1"/>
              <p:nvPr/>
            </p:nvSpPr>
            <p:spPr>
              <a:xfrm>
                <a:off x="4892456" y="5131817"/>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Xoắn khuẩn</a:t>
                </a:r>
                <a:endParaRPr lang="vi-VN" dirty="0">
                  <a:solidFill>
                    <a:schemeClr val="bg1"/>
                  </a:solidFill>
                  <a:latin typeface="Acumin Pro Condensed" panose="020B0806020202020204" pitchFamily="34" charset="0"/>
                </a:endParaRPr>
              </a:p>
            </p:txBody>
          </p:sp>
          <p:sp>
            <p:nvSpPr>
              <p:cNvPr id="18" name="TextBox 17"/>
              <p:cNvSpPr txBox="1"/>
              <p:nvPr/>
            </p:nvSpPr>
            <p:spPr>
              <a:xfrm>
                <a:off x="8517427" y="5131817"/>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Phẩy khuẩn tả</a:t>
                </a:r>
                <a:endParaRPr lang="vi-VN" dirty="0">
                  <a:solidFill>
                    <a:schemeClr val="bg1"/>
                  </a:solidFill>
                  <a:latin typeface="Acumin Pro Condensed" panose="020B0806020202020204" pitchFamily="34" charset="0"/>
                </a:endParaRPr>
              </a:p>
            </p:txBody>
          </p:sp>
        </p:grpSp>
      </p:grpSp>
      <p:sp>
        <p:nvSpPr>
          <p:cNvPr id="11" name="Rectangle 10"/>
          <p:cNvSpPr/>
          <p:nvPr/>
        </p:nvSpPr>
        <p:spPr>
          <a:xfrm>
            <a:off x="1638677" y="253183"/>
            <a:ext cx="8772808" cy="9234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vi-VN" sz="2400" dirty="0" smtClean="0">
                <a:latin typeface="Acumin Pro Condensed" panose="020B0806020202020204" pitchFamily="34" charset="0"/>
              </a:rPr>
              <a:t>Quan sát hình bên dưới em có nhận xét gì về hình dạng của các loài vi khuẩn. Hãy kể tên một số hình dạng em nhìn thấy?</a:t>
            </a:r>
            <a:endParaRPr lang="vi-VN" sz="2400" dirty="0">
              <a:latin typeface="Acumin Pro Condensed" panose="020B0806020202020204" pitchFamily="34" charset="0"/>
            </a:endParaRPr>
          </a:p>
        </p:txBody>
      </p:sp>
    </p:spTree>
    <p:extLst>
      <p:ext uri="{BB962C8B-B14F-4D97-AF65-F5344CB8AC3E}">
        <p14:creationId xmlns:p14="http://schemas.microsoft.com/office/powerpoint/2010/main" val="11429105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pSp>
        <p:nvGrpSpPr>
          <p:cNvPr id="9" name="Group 8"/>
          <p:cNvGrpSpPr/>
          <p:nvPr/>
        </p:nvGrpSpPr>
        <p:grpSpPr>
          <a:xfrm>
            <a:off x="146165" y="1305274"/>
            <a:ext cx="6971763" cy="5402906"/>
            <a:chOff x="452670" y="-351511"/>
            <a:chExt cx="6971763" cy="5402906"/>
          </a:xfrm>
        </p:grpSpPr>
        <p:grpSp>
          <p:nvGrpSpPr>
            <p:cNvPr id="4" name="Group 3"/>
            <p:cNvGrpSpPr/>
            <p:nvPr/>
          </p:nvGrpSpPr>
          <p:grpSpPr>
            <a:xfrm>
              <a:off x="452670" y="-351511"/>
              <a:ext cx="6578155" cy="4948132"/>
              <a:chOff x="452670" y="-140198"/>
              <a:chExt cx="6578155" cy="4948132"/>
            </a:xfrm>
          </p:grpSpPr>
          <p:pic>
            <p:nvPicPr>
              <p:cNvPr id="4098" name="Picture 2" descr="Bệnh kiết lỵ nguyên nhân và triệu chứng"/>
              <p:cNvPicPr>
                <a:picLocks noChangeAspect="1" noChangeArrowheads="1"/>
              </p:cNvPicPr>
              <p:nvPr/>
            </p:nvPicPr>
            <p:blipFill rotWithShape="1">
              <a:blip r:embed="rId2">
                <a:extLst>
                  <a:ext uri="{28A0092B-C50C-407E-A947-70E740481C1C}">
                    <a14:useLocalDpi xmlns:a14="http://schemas.microsoft.com/office/drawing/2010/main" val="0"/>
                  </a:ext>
                </a:extLst>
              </a:blip>
              <a:srcRect l="9951" r="7672"/>
              <a:stretch/>
            </p:blipFill>
            <p:spPr bwMode="auto">
              <a:xfrm>
                <a:off x="452670" y="-140198"/>
                <a:ext cx="3383736" cy="21496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Những bất ngờ thú vị về vi khuẩn đường ruột bạn nên biết | Cleanipedi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58" r="7053"/>
              <a:stretch/>
            </p:blipFill>
            <p:spPr bwMode="auto">
              <a:xfrm>
                <a:off x="573195" y="2658259"/>
                <a:ext cx="2895233" cy="21496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Số người chết vì siêu vi khuẩn sẽ vượt ung th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4592" y="2647589"/>
                <a:ext cx="2866233" cy="21496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452670" y="1914121"/>
              <a:ext cx="6971763" cy="3137274"/>
              <a:chOff x="452670" y="1914121"/>
              <a:chExt cx="6971763" cy="3137274"/>
            </a:xfrm>
          </p:grpSpPr>
          <p:sp>
            <p:nvSpPr>
              <p:cNvPr id="6" name="TextBox 5"/>
              <p:cNvSpPr txBox="1"/>
              <p:nvPr/>
            </p:nvSpPr>
            <p:spPr>
              <a:xfrm>
                <a:off x="633742" y="1914121"/>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Trực khuẩn lị gây bệnh kiết lị</a:t>
                </a:r>
                <a:endParaRPr lang="vi-VN" dirty="0">
                  <a:solidFill>
                    <a:schemeClr val="bg1"/>
                  </a:solidFill>
                  <a:latin typeface="Acumin Pro Condensed" panose="020B0806020202020204" pitchFamily="34" charset="0"/>
                </a:endParaRPr>
              </a:p>
            </p:txBody>
          </p:sp>
          <p:sp>
            <p:nvSpPr>
              <p:cNvPr id="14" name="TextBox 13"/>
              <p:cNvSpPr txBox="1"/>
              <p:nvPr/>
            </p:nvSpPr>
            <p:spPr>
              <a:xfrm>
                <a:off x="452670" y="4682063"/>
                <a:ext cx="3264715"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Trực khuẩn đường ruột gây tiêu chảy</a:t>
                </a:r>
                <a:endParaRPr lang="vi-VN" dirty="0">
                  <a:solidFill>
                    <a:schemeClr val="bg1"/>
                  </a:solidFill>
                  <a:latin typeface="Acumin Pro Condensed" panose="020B0806020202020204" pitchFamily="34" charset="0"/>
                </a:endParaRPr>
              </a:p>
            </p:txBody>
          </p:sp>
          <p:sp>
            <p:nvSpPr>
              <p:cNvPr id="15" name="TextBox 14"/>
              <p:cNvSpPr txBox="1"/>
              <p:nvPr/>
            </p:nvSpPr>
            <p:spPr>
              <a:xfrm>
                <a:off x="3854035" y="4682063"/>
                <a:ext cx="3570398"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Tụ cầu khuẩn gây nhiễm khuẩn trên da</a:t>
                </a:r>
                <a:endParaRPr lang="vi-VN" dirty="0">
                  <a:solidFill>
                    <a:schemeClr val="bg1"/>
                  </a:solidFill>
                  <a:latin typeface="Acumin Pro Condensed" panose="020B0806020202020204" pitchFamily="34" charset="0"/>
                </a:endParaRPr>
              </a:p>
            </p:txBody>
          </p:sp>
        </p:grpSp>
      </p:grpSp>
      <p:grpSp>
        <p:nvGrpSpPr>
          <p:cNvPr id="10" name="Group 9"/>
          <p:cNvGrpSpPr/>
          <p:nvPr/>
        </p:nvGrpSpPr>
        <p:grpSpPr>
          <a:xfrm>
            <a:off x="3511314" y="1428121"/>
            <a:ext cx="7171776" cy="5280059"/>
            <a:chOff x="3817819" y="-156236"/>
            <a:chExt cx="7171776" cy="5280059"/>
          </a:xfrm>
        </p:grpSpPr>
        <p:grpSp>
          <p:nvGrpSpPr>
            <p:cNvPr id="5" name="Group 4"/>
            <p:cNvGrpSpPr/>
            <p:nvPr/>
          </p:nvGrpSpPr>
          <p:grpSpPr>
            <a:xfrm>
              <a:off x="3817819" y="-156236"/>
              <a:ext cx="7171776" cy="4669869"/>
              <a:chOff x="3464599" y="368865"/>
              <a:chExt cx="7171776" cy="4669869"/>
            </a:xfrm>
          </p:grpSpPr>
          <p:pic>
            <p:nvPicPr>
              <p:cNvPr id="4106" name="Picture 10" descr="Xét nghiệm liên cầu khuẩn nhóm B cho phụ nữ mang tha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4599" y="368865"/>
                <a:ext cx="3382426" cy="1903979"/>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Đặc điểm xoắn khuẩn giang mai | Vinmec"/>
              <p:cNvPicPr>
                <a:picLocks noChangeAspect="1" noChangeArrowheads="1"/>
              </p:cNvPicPr>
              <p:nvPr/>
            </p:nvPicPr>
            <p:blipFill rotWithShape="1">
              <a:blip r:embed="rId6">
                <a:extLst>
                  <a:ext uri="{28A0092B-C50C-407E-A947-70E740481C1C}">
                    <a14:useLocalDpi xmlns:a14="http://schemas.microsoft.com/office/drawing/2010/main" val="0"/>
                  </a:ext>
                </a:extLst>
              </a:blip>
              <a:srcRect r="4720"/>
              <a:stretch/>
            </p:blipFill>
            <p:spPr bwMode="auto">
              <a:xfrm>
                <a:off x="7575824" y="487992"/>
                <a:ext cx="2895233" cy="1907701"/>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Nhiễm khuẩn do Vibrio parahaemolyticus (tả biển) | Vinme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87776" y="3211397"/>
                <a:ext cx="3248599" cy="18273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4164592" y="1986549"/>
              <a:ext cx="6698055" cy="3137274"/>
              <a:chOff x="4164592" y="1986549"/>
              <a:chExt cx="6698055" cy="3137274"/>
            </a:xfrm>
          </p:grpSpPr>
          <p:sp>
            <p:nvSpPr>
              <p:cNvPr id="16" name="TextBox 15"/>
              <p:cNvSpPr txBox="1"/>
              <p:nvPr/>
            </p:nvSpPr>
            <p:spPr>
              <a:xfrm>
                <a:off x="4164592" y="1986549"/>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Liên cầu khuẩn</a:t>
                </a:r>
                <a:endParaRPr lang="vi-VN" dirty="0">
                  <a:solidFill>
                    <a:schemeClr val="bg1"/>
                  </a:solidFill>
                  <a:latin typeface="Acumin Pro Condensed" panose="020B0806020202020204" pitchFamily="34" charset="0"/>
                </a:endParaRPr>
              </a:p>
            </p:txBody>
          </p:sp>
          <p:sp>
            <p:nvSpPr>
              <p:cNvPr id="17" name="TextBox 16"/>
              <p:cNvSpPr txBox="1"/>
              <p:nvPr/>
            </p:nvSpPr>
            <p:spPr>
              <a:xfrm>
                <a:off x="8032220" y="1986549"/>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Xoắn khuẩn</a:t>
                </a:r>
                <a:endParaRPr lang="vi-VN" dirty="0">
                  <a:solidFill>
                    <a:schemeClr val="bg1"/>
                  </a:solidFill>
                  <a:latin typeface="Acumin Pro Condensed" panose="020B0806020202020204" pitchFamily="34" charset="0"/>
                </a:endParaRPr>
              </a:p>
            </p:txBody>
          </p:sp>
          <p:sp>
            <p:nvSpPr>
              <p:cNvPr id="18" name="TextBox 17"/>
              <p:cNvSpPr txBox="1"/>
              <p:nvPr/>
            </p:nvSpPr>
            <p:spPr>
              <a:xfrm>
                <a:off x="8173768" y="4754491"/>
                <a:ext cx="2688879" cy="369332"/>
              </a:xfrm>
              <a:prstGeom prst="rect">
                <a:avLst/>
              </a:prstGeom>
              <a:noFill/>
            </p:spPr>
            <p:txBody>
              <a:bodyPr wrap="square" rtlCol="0">
                <a:spAutoFit/>
              </a:bodyPr>
              <a:lstStyle/>
              <a:p>
                <a:pPr algn="ctr"/>
                <a:r>
                  <a:rPr lang="vi-VN" dirty="0" smtClean="0">
                    <a:solidFill>
                      <a:schemeClr val="bg1"/>
                    </a:solidFill>
                    <a:latin typeface="Acumin Pro Condensed" panose="020B0806020202020204" pitchFamily="34" charset="0"/>
                  </a:rPr>
                  <a:t>Phẩy khuẩn tả</a:t>
                </a:r>
                <a:endParaRPr lang="vi-VN" dirty="0">
                  <a:solidFill>
                    <a:schemeClr val="bg1"/>
                  </a:solidFill>
                  <a:latin typeface="Acumin Pro Condensed" panose="020B0806020202020204" pitchFamily="34" charset="0"/>
                </a:endParaRPr>
              </a:p>
            </p:txBody>
          </p:sp>
        </p:grpSp>
      </p:grpSp>
      <p:grpSp>
        <p:nvGrpSpPr>
          <p:cNvPr id="12" name="Group 11"/>
          <p:cNvGrpSpPr/>
          <p:nvPr/>
        </p:nvGrpSpPr>
        <p:grpSpPr>
          <a:xfrm>
            <a:off x="82376" y="606582"/>
            <a:ext cx="3447525" cy="6164972"/>
            <a:chOff x="82376" y="606582"/>
            <a:chExt cx="3447525" cy="6164972"/>
          </a:xfrm>
        </p:grpSpPr>
        <p:sp>
          <p:nvSpPr>
            <p:cNvPr id="2" name="Rectangle 1"/>
            <p:cNvSpPr/>
            <p:nvPr/>
          </p:nvSpPr>
          <p:spPr>
            <a:xfrm>
              <a:off x="82376" y="959667"/>
              <a:ext cx="3447525" cy="581188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86981" y="606582"/>
              <a:ext cx="2054649" cy="506994"/>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Acumin Pro Condensed" panose="020B0806020202020204" pitchFamily="34" charset="0"/>
                </a:rPr>
                <a:t>HÌNH QUE</a:t>
              </a:r>
              <a:endParaRPr lang="en-US" sz="2800" dirty="0">
                <a:latin typeface="Acumin Pro Condensed" panose="020B0806020202020204" pitchFamily="34" charset="0"/>
              </a:endParaRPr>
            </a:p>
          </p:txBody>
        </p:sp>
      </p:grpSp>
      <p:grpSp>
        <p:nvGrpSpPr>
          <p:cNvPr id="24" name="Group 23"/>
          <p:cNvGrpSpPr/>
          <p:nvPr/>
        </p:nvGrpSpPr>
        <p:grpSpPr>
          <a:xfrm>
            <a:off x="3666551" y="644546"/>
            <a:ext cx="3447525" cy="6130141"/>
            <a:chOff x="82376" y="641413"/>
            <a:chExt cx="3447525" cy="6130141"/>
          </a:xfrm>
        </p:grpSpPr>
        <p:sp>
          <p:nvSpPr>
            <p:cNvPr id="25" name="Rectangle 24"/>
            <p:cNvSpPr/>
            <p:nvPr/>
          </p:nvSpPr>
          <p:spPr>
            <a:xfrm>
              <a:off x="82376" y="959667"/>
              <a:ext cx="3447525" cy="5811887"/>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12577" y="641413"/>
              <a:ext cx="2054649" cy="50699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Acumin Pro Condensed" panose="020B0806020202020204" pitchFamily="34" charset="0"/>
                </a:rPr>
                <a:t>HÌNH CẦU</a:t>
              </a:r>
              <a:endParaRPr lang="vi-VN" sz="2800" dirty="0">
                <a:latin typeface="Acumin Pro Condensed" panose="020B0806020202020204" pitchFamily="34" charset="0"/>
              </a:endParaRPr>
            </a:p>
          </p:txBody>
        </p:sp>
      </p:grpSp>
      <p:grpSp>
        <p:nvGrpSpPr>
          <p:cNvPr id="27" name="Group 26"/>
          <p:cNvGrpSpPr/>
          <p:nvPr/>
        </p:nvGrpSpPr>
        <p:grpSpPr>
          <a:xfrm>
            <a:off x="7338614" y="615635"/>
            <a:ext cx="4433827" cy="5819137"/>
            <a:chOff x="82376" y="615635"/>
            <a:chExt cx="4433827" cy="5819137"/>
          </a:xfrm>
        </p:grpSpPr>
        <p:sp>
          <p:nvSpPr>
            <p:cNvPr id="28" name="Rectangle 27"/>
            <p:cNvSpPr/>
            <p:nvPr/>
          </p:nvSpPr>
          <p:spPr>
            <a:xfrm>
              <a:off x="82376" y="959667"/>
              <a:ext cx="3447525" cy="298057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778813" y="615635"/>
              <a:ext cx="2054649" cy="50699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Acumin Pro Condensed" panose="020B0806020202020204" pitchFamily="34" charset="0"/>
                </a:rPr>
                <a:t>HÌNH XOẮN</a:t>
              </a:r>
              <a:endParaRPr lang="vi-VN" sz="2800" dirty="0">
                <a:latin typeface="Acumin Pro Condensed" panose="020B0806020202020204" pitchFamily="34" charset="0"/>
              </a:endParaRPr>
            </a:p>
          </p:txBody>
        </p:sp>
        <p:sp>
          <p:nvSpPr>
            <p:cNvPr id="31" name="Rectangle 30"/>
            <p:cNvSpPr/>
            <p:nvPr/>
          </p:nvSpPr>
          <p:spPr>
            <a:xfrm>
              <a:off x="3394799" y="4366577"/>
              <a:ext cx="1121404" cy="206819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Acumin Pro Condensed" panose="020B0806020202020204" pitchFamily="34" charset="0"/>
                </a:rPr>
                <a:t>HÌNH </a:t>
              </a:r>
              <a:r>
                <a:rPr lang="en-US" sz="2800" dirty="0" smtClean="0">
                  <a:latin typeface="Acumin Pro Condensed" panose="020B0806020202020204" pitchFamily="34" charset="0"/>
                </a:rPr>
                <a:t>KHÁC</a:t>
              </a:r>
            </a:p>
            <a:p>
              <a:pPr algn="ctr"/>
              <a:r>
                <a:rPr lang="en-US" sz="2800" dirty="0" smtClean="0">
                  <a:latin typeface="Acumin Pro Condensed" panose="020B0806020202020204" pitchFamily="34" charset="0"/>
                </a:rPr>
                <a:t>(</a:t>
              </a:r>
              <a:r>
                <a:rPr lang="vi-VN" sz="2800" dirty="0" smtClean="0">
                  <a:latin typeface="Acumin Pro Condensed" panose="020B0806020202020204" pitchFamily="34" charset="0"/>
                </a:rPr>
                <a:t>dấu phẩy)</a:t>
              </a:r>
              <a:endParaRPr lang="vi-VN" sz="2800" dirty="0">
                <a:latin typeface="Acumin Pro Condensed" panose="020B0806020202020204" pitchFamily="34" charset="0"/>
              </a:endParaRPr>
            </a:p>
          </p:txBody>
        </p:sp>
      </p:grpSp>
      <p:sp>
        <p:nvSpPr>
          <p:cNvPr id="13" name="Rectangle 12"/>
          <p:cNvSpPr/>
          <p:nvPr/>
        </p:nvSpPr>
        <p:spPr>
          <a:xfrm>
            <a:off x="7338614" y="4103731"/>
            <a:ext cx="3447525" cy="266782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66717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474823"/>
            <a:ext cx="12322920" cy="5873351"/>
            <a:chOff x="0" y="474823"/>
            <a:chExt cx="12322920" cy="5873351"/>
          </a:xfrm>
        </p:grpSpPr>
        <p:pic>
          <p:nvPicPr>
            <p:cNvPr id="5122" name="Picture 2" descr="Vi sinh vật từ rừng ngập mặn tiềm năng xử lý nước nuôi tô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34015" y="474824"/>
              <a:ext cx="3586381" cy="269057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085898" y="3221378"/>
              <a:ext cx="4237022"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Một số vi khuẩn rừng nhập mặn</a:t>
              </a:r>
              <a:endParaRPr lang="vi-VN" sz="2000" dirty="0">
                <a:latin typeface="Acumin Pro Condensed" panose="020B0806020202020204" pitchFamily="34" charset="0"/>
              </a:endParaRPr>
            </a:p>
          </p:txBody>
        </p:sp>
        <p:pic>
          <p:nvPicPr>
            <p:cNvPr id="5124" name="Picture 4" descr="Vi khuẩn E coli: Những đối tượng nào dễ bị nhiễm khuẩ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9072" y="474823"/>
              <a:ext cx="4302628" cy="26905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096993" y="3221377"/>
              <a:ext cx="4237022"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Vi khuẩn </a:t>
              </a:r>
              <a:r>
                <a:rPr lang="vi-VN" sz="2000" i="1" dirty="0" smtClean="0">
                  <a:latin typeface="Palatino Linotype" panose="02040502050505030304" pitchFamily="18" charset="0"/>
                </a:rPr>
                <a:t>E.coli</a:t>
              </a:r>
              <a:r>
                <a:rPr lang="vi-VN" sz="2000" dirty="0" smtClean="0">
                  <a:latin typeface="Acumin Pro Condensed" panose="020B0806020202020204" pitchFamily="34" charset="0"/>
                </a:rPr>
                <a:t> trong dạ dày</a:t>
              </a:r>
              <a:endParaRPr lang="vi-VN" sz="2000" dirty="0">
                <a:latin typeface="Acumin Pro Condensed" panose="020B0806020202020204" pitchFamily="34" charset="0"/>
              </a:endParaRPr>
            </a:p>
          </p:txBody>
        </p:sp>
        <p:pic>
          <p:nvPicPr>
            <p:cNvPr id="5126" name="Picture 6" descr="Thực hư tác hại của vi khuẩn Coliform và E.coli trong nướ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620" y="945729"/>
              <a:ext cx="3363137" cy="22196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677" y="3221478"/>
              <a:ext cx="4237022"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Vi khuẩn trong nước</a:t>
              </a:r>
              <a:endParaRPr lang="vi-VN" sz="2000" dirty="0">
                <a:latin typeface="Acumin Pro Condensed" panose="020B0806020202020204" pitchFamily="34" charset="0"/>
              </a:endParaRPr>
            </a:p>
          </p:txBody>
        </p:sp>
        <p:pic>
          <p:nvPicPr>
            <p:cNvPr id="5128" name="Picture 8" descr="Vai trò của vi sinh vật đất trong canh tác nông nghiệ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620" y="3750093"/>
              <a:ext cx="3363137" cy="207841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0" y="5948064"/>
              <a:ext cx="4237022"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Vi khuẩn trong đất</a:t>
              </a:r>
              <a:endParaRPr lang="vi-VN" sz="2000" dirty="0">
                <a:latin typeface="Acumin Pro Condensed" panose="020B0806020202020204" pitchFamily="34" charset="0"/>
              </a:endParaRPr>
            </a:p>
          </p:txBody>
        </p:sp>
        <p:pic>
          <p:nvPicPr>
            <p:cNvPr id="5130" name="Picture 10" descr="Ăn bánh bị nấm mốc, nguy hại cỡ nà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6993" y="3741040"/>
              <a:ext cx="3163886" cy="210925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22210" y="5948064"/>
              <a:ext cx="4237022"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Vi khuẩn trong bánh</a:t>
              </a:r>
              <a:endParaRPr lang="vi-VN" sz="2000" dirty="0">
                <a:latin typeface="Acumin Pro Condensed" panose="020B0806020202020204" pitchFamily="34" charset="0"/>
              </a:endParaRPr>
            </a:p>
          </p:txBody>
        </p:sp>
      </p:grpSp>
      <p:sp>
        <p:nvSpPr>
          <p:cNvPr id="3" name="TextBox 2"/>
          <p:cNvSpPr txBox="1"/>
          <p:nvPr/>
        </p:nvSpPr>
        <p:spPr>
          <a:xfrm>
            <a:off x="7469109" y="3661116"/>
            <a:ext cx="4209862" cy="2553474"/>
          </a:xfrm>
          <a:prstGeom prst="flowChartMagneticTape">
            <a:avLst/>
          </a:prstGeom>
          <a:solidFill>
            <a:schemeClr val="accent2">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a:r>
              <a:rPr lang="vi-VN" sz="2800" dirty="0" smtClean="0">
                <a:latin typeface="Acumin Pro Condensed" panose="020B0806020202020204" pitchFamily="34" charset="0"/>
              </a:rPr>
              <a:t>Em hãy cho biết vi khuẩn có thể tồn tại ở những nơi nào trong tự nhiên?</a:t>
            </a:r>
            <a:endParaRPr lang="vi-VN" sz="2800" dirty="0">
              <a:latin typeface="Acumin Pro Condensed" panose="020B0806020202020204" pitchFamily="34" charset="0"/>
            </a:endParaRPr>
          </a:p>
        </p:txBody>
      </p:sp>
      <p:sp>
        <p:nvSpPr>
          <p:cNvPr id="6" name="Explosion 2 5"/>
          <p:cNvSpPr/>
          <p:nvPr/>
        </p:nvSpPr>
        <p:spPr>
          <a:xfrm>
            <a:off x="1100907" y="646544"/>
            <a:ext cx="5992172" cy="3920150"/>
          </a:xfrm>
          <a:prstGeom prst="irregularSeal2">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dirty="0" smtClean="0"/>
              <a:t>Từ đó em có nhận xét gì về môi trường sống của vi khuẩn? Lấy thêm vài ví dụ minh họa</a:t>
            </a:r>
            <a:r>
              <a:rPr lang="en-US" sz="2000" dirty="0" smtClean="0"/>
              <a:t>.</a:t>
            </a:r>
            <a:endParaRPr lang="en-US" sz="2000" dirty="0"/>
          </a:p>
        </p:txBody>
      </p:sp>
      <p:sp>
        <p:nvSpPr>
          <p:cNvPr id="8" name="Rectangle 7"/>
          <p:cNvSpPr/>
          <p:nvPr/>
        </p:nvSpPr>
        <p:spPr>
          <a:xfrm>
            <a:off x="7383315" y="3677498"/>
            <a:ext cx="4295656" cy="26706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lnSpc>
                <a:spcPct val="110000"/>
              </a:lnSpc>
              <a:buFont typeface="Wingdings" panose="05000000000000000000" pitchFamily="2" charset="2"/>
              <a:buChar char="§"/>
            </a:pPr>
            <a:r>
              <a:rPr lang="vi-VN" sz="2200" dirty="0" smtClean="0">
                <a:solidFill>
                  <a:srgbClr val="002060"/>
                </a:solidFill>
                <a:latin typeface="Acumin Pro Condensed" panose="020B0806020202020204" pitchFamily="34" charset="0"/>
              </a:rPr>
              <a:t>Môi trường sống của vi khuẩn rất đa dạng</a:t>
            </a:r>
            <a:r>
              <a:rPr lang="en-US" sz="2200" dirty="0" smtClean="0">
                <a:solidFill>
                  <a:srgbClr val="002060"/>
                </a:solidFill>
                <a:latin typeface="Acumin Pro Condensed" panose="020B0806020202020204" pitchFamily="34" charset="0"/>
              </a:rPr>
              <a:t>.</a:t>
            </a:r>
            <a:endParaRPr lang="vi-VN" sz="2200" dirty="0" smtClean="0">
              <a:solidFill>
                <a:srgbClr val="002060"/>
              </a:solidFill>
              <a:latin typeface="Acumin Pro Condensed" panose="020B0806020202020204" pitchFamily="34" charset="0"/>
            </a:endParaRPr>
          </a:p>
          <a:p>
            <a:pPr marL="342900" indent="-342900" algn="just">
              <a:lnSpc>
                <a:spcPct val="110000"/>
              </a:lnSpc>
              <a:buFont typeface="Wingdings" panose="05000000000000000000" pitchFamily="2" charset="2"/>
              <a:buChar char="§"/>
            </a:pPr>
            <a:r>
              <a:rPr lang="vi-VN" sz="2200" dirty="0" smtClean="0">
                <a:solidFill>
                  <a:srgbClr val="002060"/>
                </a:solidFill>
                <a:latin typeface="Acumin Pro Condensed" panose="020B0806020202020204" pitchFamily="34" charset="0"/>
              </a:rPr>
              <a:t>Trong tự nhiên, phân bố với số lượng lớn ở các môi trường: đất, nước, không khí, cơ thể sinh vật, đồ dùng, thức ăn ôi thiu,….</a:t>
            </a:r>
            <a:endParaRPr lang="vi-VN" sz="2200" dirty="0">
              <a:solidFill>
                <a:srgbClr val="002060"/>
              </a:solidFill>
              <a:latin typeface="Acumin Pro Condensed" panose="020B0806020202020204" pitchFamily="34" charset="0"/>
            </a:endParaRPr>
          </a:p>
        </p:txBody>
      </p:sp>
    </p:spTree>
    <p:extLst>
      <p:ext uri="{BB962C8B-B14F-4D97-AF65-F5344CB8AC3E}">
        <p14:creationId xmlns:p14="http://schemas.microsoft.com/office/powerpoint/2010/main" val="69165663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EAD53A"/>
        </a:solidFill>
        <a:effectLst/>
      </p:bgPr>
    </p:bg>
    <p:spTree>
      <p:nvGrpSpPr>
        <p:cNvPr id="1" name=""/>
        <p:cNvGrpSpPr/>
        <p:nvPr/>
      </p:nvGrpSpPr>
      <p:grpSpPr>
        <a:xfrm>
          <a:off x="0" y="0"/>
          <a:ext cx="0" cy="0"/>
          <a:chOff x="0" y="0"/>
          <a:chExt cx="0" cy="0"/>
        </a:xfrm>
      </p:grpSpPr>
      <p:sp>
        <p:nvSpPr>
          <p:cNvPr id="5" name="Rectangle 4"/>
          <p:cNvSpPr/>
          <p:nvPr/>
        </p:nvSpPr>
        <p:spPr>
          <a:xfrm>
            <a:off x="344032" y="253496"/>
            <a:ext cx="11525061" cy="63464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stretch>
            <a:fillRect/>
          </a:stretch>
        </p:blipFill>
        <p:spPr>
          <a:xfrm>
            <a:off x="452674" y="1396702"/>
            <a:ext cx="8991600" cy="3848100"/>
          </a:xfrm>
          <a:prstGeom prst="rect">
            <a:avLst/>
          </a:prstGeom>
        </p:spPr>
      </p:pic>
      <p:sp>
        <p:nvSpPr>
          <p:cNvPr id="7" name="TextBox 6"/>
          <p:cNvSpPr txBox="1"/>
          <p:nvPr/>
        </p:nvSpPr>
        <p:spPr>
          <a:xfrm>
            <a:off x="2300335" y="5145289"/>
            <a:ext cx="5296278" cy="400110"/>
          </a:xfrm>
          <a:prstGeom prst="rect">
            <a:avLst/>
          </a:prstGeom>
          <a:noFill/>
        </p:spPr>
        <p:txBody>
          <a:bodyPr wrap="square" rtlCol="0">
            <a:spAutoFit/>
          </a:bodyPr>
          <a:lstStyle/>
          <a:p>
            <a:pPr algn="ctr"/>
            <a:r>
              <a:rPr lang="vi-VN" sz="2000" dirty="0" smtClean="0">
                <a:latin typeface="Acumin Pro Condensed" panose="020B0806020202020204" pitchFamily="34" charset="0"/>
              </a:rPr>
              <a:t>Hình. Cấu tạo của vi khuẩn</a:t>
            </a:r>
            <a:endParaRPr lang="vi-VN" sz="2000" dirty="0">
              <a:latin typeface="Acumin Pro Condensed" panose="020B0806020202020204" pitchFamily="34" charset="0"/>
            </a:endParaRPr>
          </a:p>
        </p:txBody>
      </p:sp>
      <p:sp>
        <p:nvSpPr>
          <p:cNvPr id="8" name="TextBox 7"/>
          <p:cNvSpPr txBox="1"/>
          <p:nvPr/>
        </p:nvSpPr>
        <p:spPr>
          <a:xfrm>
            <a:off x="1050202" y="391297"/>
            <a:ext cx="10429592" cy="904863"/>
          </a:xfrm>
          <a:prstGeom prst="rect">
            <a:avLst/>
          </a:prstGeom>
          <a:noFill/>
        </p:spPr>
        <p:txBody>
          <a:bodyPr wrap="square" rtlCol="0">
            <a:spAutoFit/>
          </a:bodyPr>
          <a:lstStyle/>
          <a:p>
            <a:pPr algn="ctr">
              <a:lnSpc>
                <a:spcPct val="110000"/>
              </a:lnSpc>
            </a:pPr>
            <a:r>
              <a:rPr lang="vi-VN" sz="2400" dirty="0" smtClean="0">
                <a:solidFill>
                  <a:srgbClr val="FF0000"/>
                </a:solidFill>
                <a:latin typeface="Acumin Pro Condensed" panose="020B0806020202020204" pitchFamily="34" charset="0"/>
              </a:rPr>
              <a:t>Quan sát hình, em hãy xác định thành phần cấu tạo vi khuẩn bằng cách chú thích các phần được đánh dấu từ (1) đến (4).</a:t>
            </a:r>
            <a:endParaRPr lang="vi-VN" sz="2400" dirty="0">
              <a:solidFill>
                <a:srgbClr val="FF0000"/>
              </a:solidFill>
              <a:latin typeface="Acumin Pro Condensed" panose="020B0806020202020204" pitchFamily="34" charset="0"/>
            </a:endParaRPr>
          </a:p>
        </p:txBody>
      </p:sp>
      <p:sp>
        <p:nvSpPr>
          <p:cNvPr id="9" name="Flowchart: Connector 8"/>
          <p:cNvSpPr/>
          <p:nvPr/>
        </p:nvSpPr>
        <p:spPr>
          <a:xfrm>
            <a:off x="8256758" y="4865510"/>
            <a:ext cx="470781" cy="479834"/>
          </a:xfrm>
          <a:prstGeom prst="flowChartConnector">
            <a:avLst/>
          </a:prstGeom>
          <a:solidFill>
            <a:schemeClr val="accent6">
              <a:lumMod val="60000"/>
              <a:lumOff val="4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Acumin Pro Condensed" panose="020B0806020202020204" pitchFamily="34" charset="0"/>
              </a:rPr>
              <a:t>2</a:t>
            </a:r>
            <a:endParaRPr lang="en-US" sz="2400" dirty="0">
              <a:latin typeface="Acumin Pro Condensed" panose="020B0806020202020204" pitchFamily="34" charset="0"/>
            </a:endParaRPr>
          </a:p>
        </p:txBody>
      </p:sp>
      <p:sp>
        <p:nvSpPr>
          <p:cNvPr id="10" name="Flowchart: Connector 9"/>
          <p:cNvSpPr/>
          <p:nvPr/>
        </p:nvSpPr>
        <p:spPr>
          <a:xfrm>
            <a:off x="8256758" y="4285134"/>
            <a:ext cx="470781" cy="479834"/>
          </a:xfrm>
          <a:prstGeom prst="flowChartConnector">
            <a:avLst/>
          </a:prstGeom>
          <a:solidFill>
            <a:srgbClr val="C0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Acumin Pro Condensed" panose="020B0806020202020204" pitchFamily="34" charset="0"/>
              </a:rPr>
              <a:t>1</a:t>
            </a:r>
            <a:endParaRPr lang="en-US" sz="2400" dirty="0">
              <a:latin typeface="Acumin Pro Condensed" panose="020B0806020202020204" pitchFamily="34" charset="0"/>
            </a:endParaRPr>
          </a:p>
        </p:txBody>
      </p:sp>
      <p:sp>
        <p:nvSpPr>
          <p:cNvPr id="11" name="Flowchart: Connector 10"/>
          <p:cNvSpPr/>
          <p:nvPr/>
        </p:nvSpPr>
        <p:spPr>
          <a:xfrm>
            <a:off x="8256758" y="5445886"/>
            <a:ext cx="470781" cy="479834"/>
          </a:xfrm>
          <a:prstGeom prst="flowChartConnector">
            <a:avLst/>
          </a:prstGeom>
          <a:solidFill>
            <a:srgbClr val="00B0F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Acumin Pro Condensed" panose="020B0806020202020204" pitchFamily="34" charset="0"/>
              </a:rPr>
              <a:t>3</a:t>
            </a:r>
            <a:endParaRPr lang="en-US" sz="2400" dirty="0">
              <a:latin typeface="Acumin Pro Condensed" panose="020B0806020202020204" pitchFamily="34" charset="0"/>
            </a:endParaRPr>
          </a:p>
        </p:txBody>
      </p:sp>
      <p:sp>
        <p:nvSpPr>
          <p:cNvPr id="12" name="Flowchart: Connector 11"/>
          <p:cNvSpPr/>
          <p:nvPr/>
        </p:nvSpPr>
        <p:spPr>
          <a:xfrm>
            <a:off x="8256758" y="6026262"/>
            <a:ext cx="470781" cy="479834"/>
          </a:xfrm>
          <a:prstGeom prst="flowChartConnector">
            <a:avLst/>
          </a:prstGeom>
          <a:solidFill>
            <a:srgbClr val="00206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atin typeface="Acumin Pro Condensed" panose="020B0806020202020204" pitchFamily="34" charset="0"/>
              </a:rPr>
              <a:t>4</a:t>
            </a:r>
            <a:endParaRPr lang="en-US" sz="2400" dirty="0">
              <a:latin typeface="Acumin Pro Condensed" panose="020B0806020202020204" pitchFamily="34" charset="0"/>
            </a:endParaRPr>
          </a:p>
        </p:txBody>
      </p:sp>
      <p:sp>
        <p:nvSpPr>
          <p:cNvPr id="13" name="TextBox 12"/>
          <p:cNvSpPr txBox="1"/>
          <p:nvPr/>
        </p:nvSpPr>
        <p:spPr>
          <a:xfrm>
            <a:off x="8872396" y="4340385"/>
            <a:ext cx="2390115" cy="400110"/>
          </a:xfrm>
          <a:prstGeom prst="rect">
            <a:avLst/>
          </a:prstGeom>
          <a:noFill/>
        </p:spPr>
        <p:txBody>
          <a:bodyPr wrap="square" rtlCol="0">
            <a:spAutoFit/>
          </a:bodyPr>
          <a:lstStyle/>
          <a:p>
            <a:r>
              <a:rPr lang="vi-VN" sz="2000" dirty="0" smtClean="0">
                <a:latin typeface="Acumin Pro Condensed" panose="020B0806020202020204" pitchFamily="34" charset="0"/>
              </a:rPr>
              <a:t>Màng tế bào</a:t>
            </a:r>
            <a:endParaRPr lang="vi-VN" sz="2000" dirty="0">
              <a:latin typeface="Acumin Pro Condensed" panose="020B0806020202020204" pitchFamily="34" charset="0"/>
            </a:endParaRPr>
          </a:p>
        </p:txBody>
      </p:sp>
      <p:sp>
        <p:nvSpPr>
          <p:cNvPr id="14" name="TextBox 13"/>
          <p:cNvSpPr txBox="1"/>
          <p:nvPr/>
        </p:nvSpPr>
        <p:spPr>
          <a:xfrm>
            <a:off x="8872395" y="4899635"/>
            <a:ext cx="2390115" cy="400110"/>
          </a:xfrm>
          <a:prstGeom prst="rect">
            <a:avLst/>
          </a:prstGeom>
          <a:noFill/>
        </p:spPr>
        <p:txBody>
          <a:bodyPr wrap="square" rtlCol="0">
            <a:spAutoFit/>
          </a:bodyPr>
          <a:lstStyle/>
          <a:p>
            <a:r>
              <a:rPr lang="vi-VN" sz="2000" dirty="0" smtClean="0">
                <a:latin typeface="Acumin Pro Condensed" panose="020B0806020202020204" pitchFamily="34" charset="0"/>
              </a:rPr>
              <a:t>Chất tế bào</a:t>
            </a:r>
            <a:endParaRPr lang="vi-VN" sz="2000" dirty="0">
              <a:latin typeface="Acumin Pro Condensed" panose="020B0806020202020204" pitchFamily="34" charset="0"/>
            </a:endParaRPr>
          </a:p>
        </p:txBody>
      </p:sp>
      <p:sp>
        <p:nvSpPr>
          <p:cNvPr id="15" name="TextBox 14"/>
          <p:cNvSpPr txBox="1"/>
          <p:nvPr/>
        </p:nvSpPr>
        <p:spPr>
          <a:xfrm>
            <a:off x="8872395" y="5470180"/>
            <a:ext cx="2390115" cy="400110"/>
          </a:xfrm>
          <a:prstGeom prst="rect">
            <a:avLst/>
          </a:prstGeom>
          <a:noFill/>
        </p:spPr>
        <p:txBody>
          <a:bodyPr wrap="square" rtlCol="0">
            <a:spAutoFit/>
          </a:bodyPr>
          <a:lstStyle/>
          <a:p>
            <a:r>
              <a:rPr lang="vi-VN" sz="2000" dirty="0" smtClean="0">
                <a:latin typeface="Acumin Pro Condensed" panose="020B0806020202020204" pitchFamily="34" charset="0"/>
              </a:rPr>
              <a:t>Vùng nhân</a:t>
            </a:r>
            <a:endParaRPr lang="vi-VN" sz="2000" dirty="0">
              <a:latin typeface="Acumin Pro Condensed" panose="020B0806020202020204" pitchFamily="34" charset="0"/>
            </a:endParaRPr>
          </a:p>
        </p:txBody>
      </p:sp>
      <p:sp>
        <p:nvSpPr>
          <p:cNvPr id="16" name="TextBox 15"/>
          <p:cNvSpPr txBox="1"/>
          <p:nvPr/>
        </p:nvSpPr>
        <p:spPr>
          <a:xfrm>
            <a:off x="8872395" y="6035077"/>
            <a:ext cx="2390115" cy="400110"/>
          </a:xfrm>
          <a:prstGeom prst="rect">
            <a:avLst/>
          </a:prstGeom>
          <a:noFill/>
        </p:spPr>
        <p:txBody>
          <a:bodyPr wrap="square" rtlCol="0">
            <a:spAutoFit/>
          </a:bodyPr>
          <a:lstStyle/>
          <a:p>
            <a:r>
              <a:rPr lang="vi-VN" sz="2000" dirty="0" smtClean="0">
                <a:latin typeface="Acumin Pro Condensed" panose="020B0806020202020204" pitchFamily="34" charset="0"/>
              </a:rPr>
              <a:t>Thành tế bào</a:t>
            </a:r>
            <a:endParaRPr lang="vi-VN" sz="2000" dirty="0">
              <a:latin typeface="Acumin Pro Condensed" panose="020B0806020202020204" pitchFamily="34" charset="0"/>
            </a:endParaRPr>
          </a:p>
        </p:txBody>
      </p:sp>
    </p:spTree>
    <p:extLst>
      <p:ext uri="{BB962C8B-B14F-4D97-AF65-F5344CB8AC3E}">
        <p14:creationId xmlns:p14="http://schemas.microsoft.com/office/powerpoint/2010/main" val="947298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w53oiwv">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w53oiwv">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09">
      <a:dk1>
        <a:sysClr val="windowText" lastClr="000000"/>
      </a:dk1>
      <a:lt1>
        <a:sysClr val="window" lastClr="FFFFFF"/>
      </a:lt1>
      <a:dk2>
        <a:srgbClr val="4E5B6F"/>
      </a:dk2>
      <a:lt2>
        <a:srgbClr val="D6ECFF"/>
      </a:lt2>
      <a:accent1>
        <a:srgbClr val="FF0000"/>
      </a:accent1>
      <a:accent2>
        <a:srgbClr val="00B050"/>
      </a:accent2>
      <a:accent3>
        <a:srgbClr val="FF0000"/>
      </a:accent3>
      <a:accent4>
        <a:srgbClr val="00B050"/>
      </a:accent4>
      <a:accent5>
        <a:srgbClr val="FF0000"/>
      </a:accent5>
      <a:accent6>
        <a:srgbClr val="00B050"/>
      </a:accent6>
      <a:hlink>
        <a:srgbClr val="FF0000"/>
      </a:hlink>
      <a:folHlink>
        <a:srgbClr val="00B050"/>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8.xml><?xml version="1.0" encoding="utf-8"?>
<a:theme xmlns:a="http://schemas.openxmlformats.org/drawingml/2006/main" name="1_Office Theme">
  <a:themeElements>
    <a:clrScheme name="MSFT_01">
      <a:dk1>
        <a:sysClr val="windowText" lastClr="000000"/>
      </a:dk1>
      <a:lt1>
        <a:sysClr val="window" lastClr="FFFFFF"/>
      </a:lt1>
      <a:dk2>
        <a:srgbClr val="3F3F3F"/>
      </a:dk2>
      <a:lt2>
        <a:srgbClr val="FFFFFF"/>
      </a:lt2>
      <a:accent1>
        <a:srgbClr val="01C6FD"/>
      </a:accent1>
      <a:accent2>
        <a:srgbClr val="067F9C"/>
      </a:accent2>
      <a:accent3>
        <a:srgbClr val="014E52"/>
      </a:accent3>
      <a:accent4>
        <a:srgbClr val="ED7D31"/>
      </a:accent4>
      <a:accent5>
        <a:srgbClr val="79AE02"/>
      </a:accent5>
      <a:accent6>
        <a:srgbClr val="0070C0"/>
      </a:accent6>
      <a:hlink>
        <a:srgbClr val="01C6FD"/>
      </a:hlink>
      <a:folHlink>
        <a:srgbClr val="954F72"/>
      </a:folHlink>
    </a:clrScheme>
    <a:fontScheme name="MSFT_0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89715846_Ocean presentation_RVA_v4.potx" id="{354FE8D4-E883-4E79-A422-6A1915D44872}" vid="{AAC9F203-D7BC-4B95-936D-67F55828A55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TotalTime>
  <Words>2460</Words>
  <Application>Microsoft Office PowerPoint</Application>
  <PresentationFormat>Widescreen</PresentationFormat>
  <Paragraphs>256</Paragraphs>
  <Slides>39</Slides>
  <Notes>8</Notes>
  <HiddenSlides>0</HiddenSlides>
  <MMClips>0</MMClips>
  <ScaleCrop>false</ScaleCrop>
  <HeadingPairs>
    <vt:vector size="6" baseType="variant">
      <vt:variant>
        <vt:lpstr>Fonts Used</vt:lpstr>
      </vt:variant>
      <vt:variant>
        <vt:i4>25</vt:i4>
      </vt:variant>
      <vt:variant>
        <vt:lpstr>Theme</vt:lpstr>
      </vt:variant>
      <vt:variant>
        <vt:i4>8</vt:i4>
      </vt:variant>
      <vt:variant>
        <vt:lpstr>Slide Titles</vt:lpstr>
      </vt:variant>
      <vt:variant>
        <vt:i4>39</vt:i4>
      </vt:variant>
    </vt:vector>
  </HeadingPairs>
  <TitlesOfParts>
    <vt:vector size="72" baseType="lpstr">
      <vt:lpstr>微软雅黑</vt:lpstr>
      <vt:lpstr>宋体</vt:lpstr>
      <vt:lpstr>#9Slide03 AmpleSoft</vt:lpstr>
      <vt:lpstr>#9Slide03 Cabin Condensed Bold</vt:lpstr>
      <vt:lpstr>#9Slide03 FS Neusa Bold</vt:lpstr>
      <vt:lpstr>#9Slide03 Montserrat ExtraBold</vt:lpstr>
      <vt:lpstr>#9Slide05 FS Blonde Script</vt:lpstr>
      <vt:lpstr>000 DanPanosian TB</vt:lpstr>
      <vt:lpstr>Acumin Pro Condensed</vt:lpstr>
      <vt:lpstr>Arial</vt:lpstr>
      <vt:lpstr>Calibri</vt:lpstr>
      <vt:lpstr>Calibri Light</vt:lpstr>
      <vt:lpstr>Cambria Math</vt:lpstr>
      <vt:lpstr>Century Gothic</vt:lpstr>
      <vt:lpstr>等线</vt:lpstr>
      <vt:lpstr>等线 Light</vt:lpstr>
      <vt:lpstr>iCielVAGRoundedNext</vt:lpstr>
      <vt:lpstr>Palatino Linotype</vt:lpstr>
      <vt:lpstr>Segoe UI</vt:lpstr>
      <vt:lpstr>Times New Roman</vt:lpstr>
      <vt:lpstr>VL Selphia</vt:lpstr>
      <vt:lpstr>Wingdings</vt:lpstr>
      <vt:lpstr>叶根友毛笔行书2.0版</vt:lpstr>
      <vt:lpstr>方正尚酷简体</vt:lpstr>
      <vt:lpstr>楷体</vt:lpstr>
      <vt:lpstr>Office Theme</vt:lpstr>
      <vt:lpstr>Office 主题</vt:lpstr>
      <vt:lpstr>自定义设计方案</vt:lpstr>
      <vt:lpstr>1_自定义设计方案</vt:lpstr>
      <vt:lpstr>1_Office 主题</vt:lpstr>
      <vt:lpstr>Office 主题​​</vt:lpstr>
      <vt:lpstr>Vapor Trail</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MộT số bệnh do vi khuẩn và cách phòng chống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ASUS</cp:lastModifiedBy>
  <cp:revision>93</cp:revision>
  <dcterms:created xsi:type="dcterms:W3CDTF">2021-07-28T05:09:27Z</dcterms:created>
  <dcterms:modified xsi:type="dcterms:W3CDTF">2021-12-16T00:58:18Z</dcterms:modified>
</cp:coreProperties>
</file>