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handoutMasterIdLst>
    <p:handoutMasterId r:id="rId24"/>
  </p:handoutMasterIdLst>
  <p:sldIdLst>
    <p:sldId id="256" r:id="rId2"/>
    <p:sldId id="292" r:id="rId3"/>
    <p:sldId id="264" r:id="rId4"/>
    <p:sldId id="280" r:id="rId5"/>
    <p:sldId id="269" r:id="rId6"/>
    <p:sldId id="288" r:id="rId7"/>
    <p:sldId id="289" r:id="rId8"/>
    <p:sldId id="281" r:id="rId9"/>
    <p:sldId id="293" r:id="rId10"/>
    <p:sldId id="294" r:id="rId11"/>
    <p:sldId id="282" r:id="rId12"/>
    <p:sldId id="283" r:id="rId13"/>
    <p:sldId id="298" r:id="rId14"/>
    <p:sldId id="299" r:id="rId15"/>
    <p:sldId id="284" r:id="rId16"/>
    <p:sldId id="285" r:id="rId17"/>
    <p:sldId id="287" r:id="rId18"/>
    <p:sldId id="273" r:id="rId19"/>
    <p:sldId id="291" r:id="rId20"/>
    <p:sldId id="279" r:id="rId21"/>
    <p:sldId id="295"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DDDD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3" d="100"/>
          <a:sy n="73" d="100"/>
        </p:scale>
        <p:origin x="618" y="72"/>
      </p:cViewPr>
      <p:guideLst>
        <p:guide orient="horz" pos="2160"/>
        <p:guide pos="3840"/>
      </p:guideLst>
    </p:cSldViewPr>
  </p:slideViewPr>
  <p:notesTextViewPr>
    <p:cViewPr>
      <p:scale>
        <a:sx n="1" d="1"/>
        <a:sy n="1" d="1"/>
      </p:scale>
      <p:origin x="0" y="0"/>
    </p:cViewPr>
  </p:notesTextViewPr>
  <p:notesViewPr>
    <p:cSldViewPr snapToGrid="0">
      <p:cViewPr varScale="1">
        <p:scale>
          <a:sx n="49" d="100"/>
          <a:sy n="49" d="100"/>
        </p:scale>
        <p:origin x="1812" y="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133616E-9355-42FE-A551-C97FE8F5320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33850C4-5D1C-427B-A7FF-4B2C548316E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7B9B5E-2BF3-4F4A-9812-D3E2785EBEED}" type="datetimeFigureOut">
              <a:rPr lang="en-US" smtClean="0"/>
              <a:t>3/30/2023</a:t>
            </a:fld>
            <a:endParaRPr lang="en-US"/>
          </a:p>
        </p:txBody>
      </p:sp>
      <p:sp>
        <p:nvSpPr>
          <p:cNvPr id="4" name="Footer Placeholder 3">
            <a:extLst>
              <a:ext uri="{FF2B5EF4-FFF2-40B4-BE49-F238E27FC236}">
                <a16:creationId xmlns:a16="http://schemas.microsoft.com/office/drawing/2014/main" id="{B30DC54F-90B0-4B85-ACBD-4A6E9015EF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CC38995-6930-41BA-AB74-B88411A730E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5BC0BA8-5B65-439E-961F-B095502A96E8}" type="slidenum">
              <a:rPr lang="en-US" smtClean="0"/>
              <a:t>‹#›</a:t>
            </a:fld>
            <a:endParaRPr lang="en-US"/>
          </a:p>
        </p:txBody>
      </p:sp>
    </p:spTree>
    <p:extLst>
      <p:ext uri="{BB962C8B-B14F-4D97-AF65-F5344CB8AC3E}">
        <p14:creationId xmlns:p14="http://schemas.microsoft.com/office/powerpoint/2010/main" val="226680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282788-12F8-41F3-8074-375FDC453F64}" type="datetimeFigureOut">
              <a:rPr lang="vi-VN" smtClean="0"/>
              <a:t>30/03/2023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601C62-50DF-4F4F-A8C4-7171D63E77D6}" type="slidenum">
              <a:rPr lang="vi-VN" smtClean="0"/>
              <a:t>‹#›</a:t>
            </a:fld>
            <a:endParaRPr lang="vi-VN"/>
          </a:p>
        </p:txBody>
      </p:sp>
    </p:spTree>
    <p:extLst>
      <p:ext uri="{BB962C8B-B14F-4D97-AF65-F5344CB8AC3E}">
        <p14:creationId xmlns:p14="http://schemas.microsoft.com/office/powerpoint/2010/main" val="3185590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39B3A-28CA-47AC-8C9D-00253FD1B66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18B299-1D67-4B8D-8016-86F1D7C922F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EDAF97-78C6-4C33-9C56-A6B577E86F75}"/>
              </a:ext>
            </a:extLst>
          </p:cNvPr>
          <p:cNvSpPr>
            <a:spLocks noGrp="1"/>
          </p:cNvSpPr>
          <p:nvPr>
            <p:ph type="dt" sz="half" idx="10"/>
          </p:nvPr>
        </p:nvSpPr>
        <p:spPr/>
        <p:txBody>
          <a:bodyPr/>
          <a:lstStyle/>
          <a:p>
            <a:fld id="{749BF61C-149C-431D-8F0C-2A2D2F1F7C7E}" type="datetime1">
              <a:rPr lang="en-US" smtClean="0"/>
              <a:t>3/30/2023</a:t>
            </a:fld>
            <a:endParaRPr lang="en-US"/>
          </a:p>
        </p:txBody>
      </p:sp>
      <p:sp>
        <p:nvSpPr>
          <p:cNvPr id="5" name="Footer Placeholder 4">
            <a:extLst>
              <a:ext uri="{FF2B5EF4-FFF2-40B4-BE49-F238E27FC236}">
                <a16:creationId xmlns:a16="http://schemas.microsoft.com/office/drawing/2014/main" id="{DDAEA338-1F1B-480B-8AEA-40F039F878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F49816-3691-46CC-8329-B48E65645BD0}"/>
              </a:ext>
            </a:extLst>
          </p:cNvPr>
          <p:cNvSpPr>
            <a:spLocks noGrp="1"/>
          </p:cNvSpPr>
          <p:nvPr>
            <p:ph type="sldNum" sz="quarter" idx="12"/>
          </p:nvPr>
        </p:nvSpPr>
        <p:spPr/>
        <p:txBody>
          <a:bodyPr/>
          <a:lstStyle/>
          <a:p>
            <a:fld id="{4FB56AD0-552A-4DF0-9907-8C9B00084AE3}" type="slidenum">
              <a:rPr lang="en-US" smtClean="0"/>
              <a:t>‹#›</a:t>
            </a:fld>
            <a:endParaRPr lang="en-US"/>
          </a:p>
        </p:txBody>
      </p:sp>
    </p:spTree>
    <p:extLst>
      <p:ext uri="{BB962C8B-B14F-4D97-AF65-F5344CB8AC3E}">
        <p14:creationId xmlns:p14="http://schemas.microsoft.com/office/powerpoint/2010/main" val="262625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300025-A815-419E-8BBB-9B8A89DC54E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83D5F92-CA8C-4DDE-99F7-51A1FD43913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213D5D7-D38D-4FE3-A14F-F5844666E4B2}"/>
              </a:ext>
            </a:extLst>
          </p:cNvPr>
          <p:cNvSpPr>
            <a:spLocks noGrp="1"/>
          </p:cNvSpPr>
          <p:nvPr>
            <p:ph type="dt" sz="half" idx="10"/>
          </p:nvPr>
        </p:nvSpPr>
        <p:spPr/>
        <p:txBody>
          <a:bodyPr/>
          <a:lstStyle/>
          <a:p>
            <a:fld id="{330078FA-0F72-4FA4-B9EB-167B1E28163F}" type="datetime1">
              <a:rPr lang="en-US" smtClean="0"/>
              <a:t>3/30/2023</a:t>
            </a:fld>
            <a:endParaRPr lang="en-US"/>
          </a:p>
        </p:txBody>
      </p:sp>
      <p:sp>
        <p:nvSpPr>
          <p:cNvPr id="5" name="Footer Placeholder 4">
            <a:extLst>
              <a:ext uri="{FF2B5EF4-FFF2-40B4-BE49-F238E27FC236}">
                <a16:creationId xmlns:a16="http://schemas.microsoft.com/office/drawing/2014/main" id="{BD241D67-2C15-425D-9579-CBB6CEBD51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99B8DC-5708-4664-BF2A-9CE032E2ACD6}"/>
              </a:ext>
            </a:extLst>
          </p:cNvPr>
          <p:cNvSpPr>
            <a:spLocks noGrp="1"/>
          </p:cNvSpPr>
          <p:nvPr>
            <p:ph type="sldNum" sz="quarter" idx="12"/>
          </p:nvPr>
        </p:nvSpPr>
        <p:spPr/>
        <p:txBody>
          <a:bodyPr/>
          <a:lstStyle/>
          <a:p>
            <a:fld id="{4FB56AD0-552A-4DF0-9907-8C9B00084AE3}" type="slidenum">
              <a:rPr lang="en-US" smtClean="0"/>
              <a:t>‹#›</a:t>
            </a:fld>
            <a:endParaRPr lang="en-US"/>
          </a:p>
        </p:txBody>
      </p:sp>
    </p:spTree>
    <p:extLst>
      <p:ext uri="{BB962C8B-B14F-4D97-AF65-F5344CB8AC3E}">
        <p14:creationId xmlns:p14="http://schemas.microsoft.com/office/powerpoint/2010/main" val="39401711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427020-13B7-4ACB-8D47-905161D6529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E907FB8-C9AA-4EF2-9FFA-67EFAD9BFB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9E7477-4FC4-4673-B27D-DE5300C33710}"/>
              </a:ext>
            </a:extLst>
          </p:cNvPr>
          <p:cNvSpPr>
            <a:spLocks noGrp="1"/>
          </p:cNvSpPr>
          <p:nvPr>
            <p:ph type="dt" sz="half" idx="10"/>
          </p:nvPr>
        </p:nvSpPr>
        <p:spPr/>
        <p:txBody>
          <a:bodyPr/>
          <a:lstStyle/>
          <a:p>
            <a:fld id="{2D467E58-CDFB-47ED-B619-B242690D2269}" type="datetime1">
              <a:rPr lang="en-US" smtClean="0"/>
              <a:t>3/30/2023</a:t>
            </a:fld>
            <a:endParaRPr lang="en-US"/>
          </a:p>
        </p:txBody>
      </p:sp>
      <p:sp>
        <p:nvSpPr>
          <p:cNvPr id="5" name="Footer Placeholder 4">
            <a:extLst>
              <a:ext uri="{FF2B5EF4-FFF2-40B4-BE49-F238E27FC236}">
                <a16:creationId xmlns:a16="http://schemas.microsoft.com/office/drawing/2014/main" id="{3A580CBD-D7D8-4FC1-A764-3AAE72AAFD4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9BFF5E-6EF8-4892-A832-C313E14F6A19}"/>
              </a:ext>
            </a:extLst>
          </p:cNvPr>
          <p:cNvSpPr>
            <a:spLocks noGrp="1"/>
          </p:cNvSpPr>
          <p:nvPr>
            <p:ph type="sldNum" sz="quarter" idx="12"/>
          </p:nvPr>
        </p:nvSpPr>
        <p:spPr/>
        <p:txBody>
          <a:bodyPr/>
          <a:lstStyle/>
          <a:p>
            <a:fld id="{4FB56AD0-552A-4DF0-9907-8C9B00084AE3}" type="slidenum">
              <a:rPr lang="en-US" smtClean="0"/>
              <a:t>‹#›</a:t>
            </a:fld>
            <a:endParaRPr lang="en-US"/>
          </a:p>
        </p:txBody>
      </p:sp>
    </p:spTree>
    <p:extLst>
      <p:ext uri="{BB962C8B-B14F-4D97-AF65-F5344CB8AC3E}">
        <p14:creationId xmlns:p14="http://schemas.microsoft.com/office/powerpoint/2010/main" val="172682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5F0BA-453B-4D6C-BF73-15BD45B623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085915-E3E3-439F-BAA8-D887AD2363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66AF47-A7A1-40D4-9FA9-022EB662AA7B}"/>
              </a:ext>
            </a:extLst>
          </p:cNvPr>
          <p:cNvSpPr>
            <a:spLocks noGrp="1"/>
          </p:cNvSpPr>
          <p:nvPr>
            <p:ph type="dt" sz="half" idx="10"/>
          </p:nvPr>
        </p:nvSpPr>
        <p:spPr/>
        <p:txBody>
          <a:bodyPr/>
          <a:lstStyle/>
          <a:p>
            <a:fld id="{EE2A4CE5-1979-4142-96F1-B7EC29F20C10}" type="datetime1">
              <a:rPr lang="en-US" smtClean="0"/>
              <a:t>3/30/2023</a:t>
            </a:fld>
            <a:endParaRPr lang="en-US"/>
          </a:p>
        </p:txBody>
      </p:sp>
      <p:sp>
        <p:nvSpPr>
          <p:cNvPr id="5" name="Footer Placeholder 4">
            <a:extLst>
              <a:ext uri="{FF2B5EF4-FFF2-40B4-BE49-F238E27FC236}">
                <a16:creationId xmlns:a16="http://schemas.microsoft.com/office/drawing/2014/main" id="{C92D5B0E-D8B7-4876-802E-321EF77E7B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7BA181-B065-4D21-BC81-49414FBEF924}"/>
              </a:ext>
            </a:extLst>
          </p:cNvPr>
          <p:cNvSpPr>
            <a:spLocks noGrp="1"/>
          </p:cNvSpPr>
          <p:nvPr>
            <p:ph type="sldNum" sz="quarter" idx="12"/>
          </p:nvPr>
        </p:nvSpPr>
        <p:spPr/>
        <p:txBody>
          <a:bodyPr/>
          <a:lstStyle/>
          <a:p>
            <a:fld id="{4FB56AD0-552A-4DF0-9907-8C9B00084AE3}" type="slidenum">
              <a:rPr lang="en-US" smtClean="0"/>
              <a:t>‹#›</a:t>
            </a:fld>
            <a:endParaRPr lang="en-US"/>
          </a:p>
        </p:txBody>
      </p:sp>
      <p:pic>
        <p:nvPicPr>
          <p:cNvPr id="7" name="Picture 6">
            <a:extLst>
              <a:ext uri="{FF2B5EF4-FFF2-40B4-BE49-F238E27FC236}">
                <a16:creationId xmlns:a16="http://schemas.microsoft.com/office/drawing/2014/main" id="{853E8516-1B3F-4AF7-B807-28A0664A0EC1}"/>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702311" y="5688288"/>
            <a:ext cx="1302978" cy="1033187"/>
          </a:xfrm>
          <a:prstGeom prst="rect">
            <a:avLst/>
          </a:prstGeom>
        </p:spPr>
      </p:pic>
    </p:spTree>
    <p:extLst>
      <p:ext uri="{BB962C8B-B14F-4D97-AF65-F5344CB8AC3E}">
        <p14:creationId xmlns:p14="http://schemas.microsoft.com/office/powerpoint/2010/main" val="24796134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C712CE-8F72-4351-B4A8-C9AABFB0A8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D05E17-A34C-4F30-BE84-9FD64C9BD3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4D6AC1B-2C1D-4617-B68E-7012F18DE00C}"/>
              </a:ext>
            </a:extLst>
          </p:cNvPr>
          <p:cNvSpPr>
            <a:spLocks noGrp="1"/>
          </p:cNvSpPr>
          <p:nvPr>
            <p:ph type="dt" sz="half" idx="10"/>
          </p:nvPr>
        </p:nvSpPr>
        <p:spPr/>
        <p:txBody>
          <a:bodyPr/>
          <a:lstStyle/>
          <a:p>
            <a:fld id="{210E300B-E917-405A-8371-0E475156F73E}" type="datetime1">
              <a:rPr lang="en-US" smtClean="0"/>
              <a:t>3/30/2023</a:t>
            </a:fld>
            <a:endParaRPr lang="en-US"/>
          </a:p>
        </p:txBody>
      </p:sp>
      <p:sp>
        <p:nvSpPr>
          <p:cNvPr id="5" name="Footer Placeholder 4">
            <a:extLst>
              <a:ext uri="{FF2B5EF4-FFF2-40B4-BE49-F238E27FC236}">
                <a16:creationId xmlns:a16="http://schemas.microsoft.com/office/drawing/2014/main" id="{1DF9FB51-BB01-4785-93CE-BFB8CD59FD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F663AB-93D6-4494-8097-276BFA4D9B83}"/>
              </a:ext>
            </a:extLst>
          </p:cNvPr>
          <p:cNvSpPr>
            <a:spLocks noGrp="1"/>
          </p:cNvSpPr>
          <p:nvPr>
            <p:ph type="sldNum" sz="quarter" idx="12"/>
          </p:nvPr>
        </p:nvSpPr>
        <p:spPr/>
        <p:txBody>
          <a:bodyPr/>
          <a:lstStyle/>
          <a:p>
            <a:fld id="{4FB56AD0-552A-4DF0-9907-8C9B00084AE3}" type="slidenum">
              <a:rPr lang="en-US" smtClean="0"/>
              <a:t>‹#›</a:t>
            </a:fld>
            <a:endParaRPr lang="en-US"/>
          </a:p>
        </p:txBody>
      </p:sp>
    </p:spTree>
    <p:extLst>
      <p:ext uri="{BB962C8B-B14F-4D97-AF65-F5344CB8AC3E}">
        <p14:creationId xmlns:p14="http://schemas.microsoft.com/office/powerpoint/2010/main" val="39459391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B4DBC-317F-41FB-A673-477657CC53D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BF1049F-BECF-41DE-A892-60C491F061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1D054F6-0261-4F40-94B8-4D26C0810D7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41FD35B-168D-486D-AA22-5E7EC9E9D97F}"/>
              </a:ext>
            </a:extLst>
          </p:cNvPr>
          <p:cNvSpPr>
            <a:spLocks noGrp="1"/>
          </p:cNvSpPr>
          <p:nvPr>
            <p:ph type="dt" sz="half" idx="10"/>
          </p:nvPr>
        </p:nvSpPr>
        <p:spPr/>
        <p:txBody>
          <a:bodyPr/>
          <a:lstStyle/>
          <a:p>
            <a:fld id="{511968CA-5382-4B2E-898E-8A598298D165}" type="datetime1">
              <a:rPr lang="en-US" smtClean="0"/>
              <a:t>3/30/2023</a:t>
            </a:fld>
            <a:endParaRPr lang="en-US"/>
          </a:p>
        </p:txBody>
      </p:sp>
      <p:sp>
        <p:nvSpPr>
          <p:cNvPr id="6" name="Footer Placeholder 5">
            <a:extLst>
              <a:ext uri="{FF2B5EF4-FFF2-40B4-BE49-F238E27FC236}">
                <a16:creationId xmlns:a16="http://schemas.microsoft.com/office/drawing/2014/main" id="{D4641083-41CC-44F0-93EF-3E9EC2FB8A7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7744CB4-6498-46E6-9988-EE23145BBC4A}"/>
              </a:ext>
            </a:extLst>
          </p:cNvPr>
          <p:cNvSpPr>
            <a:spLocks noGrp="1"/>
          </p:cNvSpPr>
          <p:nvPr>
            <p:ph type="sldNum" sz="quarter" idx="12"/>
          </p:nvPr>
        </p:nvSpPr>
        <p:spPr/>
        <p:txBody>
          <a:bodyPr/>
          <a:lstStyle/>
          <a:p>
            <a:fld id="{4FB56AD0-552A-4DF0-9907-8C9B00084AE3}" type="slidenum">
              <a:rPr lang="en-US" smtClean="0"/>
              <a:t>‹#›</a:t>
            </a:fld>
            <a:endParaRPr lang="en-US"/>
          </a:p>
        </p:txBody>
      </p:sp>
    </p:spTree>
    <p:extLst>
      <p:ext uri="{BB962C8B-B14F-4D97-AF65-F5344CB8AC3E}">
        <p14:creationId xmlns:p14="http://schemas.microsoft.com/office/powerpoint/2010/main" val="34001519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D51CE-0736-4F91-834E-01486A0D109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3639922-E9A2-44E6-A220-8429DDB5C54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54BDE1B-3253-494A-988C-CD6CA31519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5EE20C8-86BB-47DE-BCB8-B77D6EDFE0D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4C4A19-0BFD-42B3-BD6A-DF70FFC3D06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054BFE1-F1CB-4B4E-BB80-1E8A9FE28DD5}"/>
              </a:ext>
            </a:extLst>
          </p:cNvPr>
          <p:cNvSpPr>
            <a:spLocks noGrp="1"/>
          </p:cNvSpPr>
          <p:nvPr>
            <p:ph type="dt" sz="half" idx="10"/>
          </p:nvPr>
        </p:nvSpPr>
        <p:spPr/>
        <p:txBody>
          <a:bodyPr/>
          <a:lstStyle/>
          <a:p>
            <a:fld id="{54D95DF0-8BE5-4AD6-A8EE-2276BB6BDA20}" type="datetime1">
              <a:rPr lang="en-US" smtClean="0"/>
              <a:t>3/30/2023</a:t>
            </a:fld>
            <a:endParaRPr lang="en-US"/>
          </a:p>
        </p:txBody>
      </p:sp>
      <p:sp>
        <p:nvSpPr>
          <p:cNvPr id="8" name="Footer Placeholder 7">
            <a:extLst>
              <a:ext uri="{FF2B5EF4-FFF2-40B4-BE49-F238E27FC236}">
                <a16:creationId xmlns:a16="http://schemas.microsoft.com/office/drawing/2014/main" id="{6FA2CEEF-F178-4622-A795-B7D08F1660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8348F1-5F67-4680-8E78-724A78A5C342}"/>
              </a:ext>
            </a:extLst>
          </p:cNvPr>
          <p:cNvSpPr>
            <a:spLocks noGrp="1"/>
          </p:cNvSpPr>
          <p:nvPr>
            <p:ph type="sldNum" sz="quarter" idx="12"/>
          </p:nvPr>
        </p:nvSpPr>
        <p:spPr/>
        <p:txBody>
          <a:bodyPr/>
          <a:lstStyle/>
          <a:p>
            <a:fld id="{4FB56AD0-552A-4DF0-9907-8C9B00084AE3}" type="slidenum">
              <a:rPr lang="en-US" smtClean="0"/>
              <a:t>‹#›</a:t>
            </a:fld>
            <a:endParaRPr lang="en-US"/>
          </a:p>
        </p:txBody>
      </p:sp>
    </p:spTree>
    <p:extLst>
      <p:ext uri="{BB962C8B-B14F-4D97-AF65-F5344CB8AC3E}">
        <p14:creationId xmlns:p14="http://schemas.microsoft.com/office/powerpoint/2010/main" val="3154871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10DCF1-2EC8-417E-815C-7BBF63F8447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6FB60C1-6FEA-40B6-B2CB-3BB78E071CD3}"/>
              </a:ext>
            </a:extLst>
          </p:cNvPr>
          <p:cNvSpPr>
            <a:spLocks noGrp="1"/>
          </p:cNvSpPr>
          <p:nvPr>
            <p:ph type="dt" sz="half" idx="10"/>
          </p:nvPr>
        </p:nvSpPr>
        <p:spPr/>
        <p:txBody>
          <a:bodyPr/>
          <a:lstStyle/>
          <a:p>
            <a:fld id="{38FDA482-AF77-480C-8DB3-DC53AE3AE95A}" type="datetime1">
              <a:rPr lang="en-US" smtClean="0"/>
              <a:t>3/30/2023</a:t>
            </a:fld>
            <a:endParaRPr lang="en-US"/>
          </a:p>
        </p:txBody>
      </p:sp>
      <p:sp>
        <p:nvSpPr>
          <p:cNvPr id="4" name="Footer Placeholder 3">
            <a:extLst>
              <a:ext uri="{FF2B5EF4-FFF2-40B4-BE49-F238E27FC236}">
                <a16:creationId xmlns:a16="http://schemas.microsoft.com/office/drawing/2014/main" id="{691BC3CE-C055-48FA-BDDF-C35984C55B4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3FCD785-5EE2-44BB-B4AB-71E854E92413}"/>
              </a:ext>
            </a:extLst>
          </p:cNvPr>
          <p:cNvSpPr>
            <a:spLocks noGrp="1"/>
          </p:cNvSpPr>
          <p:nvPr>
            <p:ph type="sldNum" sz="quarter" idx="12"/>
          </p:nvPr>
        </p:nvSpPr>
        <p:spPr/>
        <p:txBody>
          <a:bodyPr/>
          <a:lstStyle/>
          <a:p>
            <a:fld id="{4FB56AD0-552A-4DF0-9907-8C9B00084AE3}" type="slidenum">
              <a:rPr lang="en-US" smtClean="0"/>
              <a:t>‹#›</a:t>
            </a:fld>
            <a:endParaRPr lang="en-US"/>
          </a:p>
        </p:txBody>
      </p:sp>
    </p:spTree>
    <p:extLst>
      <p:ext uri="{BB962C8B-B14F-4D97-AF65-F5344CB8AC3E}">
        <p14:creationId xmlns:p14="http://schemas.microsoft.com/office/powerpoint/2010/main" val="36298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B0BFD8-5258-49CC-9169-11AF504B03E1}"/>
              </a:ext>
            </a:extLst>
          </p:cNvPr>
          <p:cNvSpPr>
            <a:spLocks noGrp="1"/>
          </p:cNvSpPr>
          <p:nvPr>
            <p:ph type="dt" sz="half" idx="10"/>
          </p:nvPr>
        </p:nvSpPr>
        <p:spPr/>
        <p:txBody>
          <a:bodyPr/>
          <a:lstStyle/>
          <a:p>
            <a:fld id="{64EE5E4E-BF9C-496F-AC64-BBA5FD826858}" type="datetime1">
              <a:rPr lang="en-US" smtClean="0"/>
              <a:t>3/30/2023</a:t>
            </a:fld>
            <a:endParaRPr lang="en-US"/>
          </a:p>
        </p:txBody>
      </p:sp>
      <p:sp>
        <p:nvSpPr>
          <p:cNvPr id="3" name="Footer Placeholder 2">
            <a:extLst>
              <a:ext uri="{FF2B5EF4-FFF2-40B4-BE49-F238E27FC236}">
                <a16:creationId xmlns:a16="http://schemas.microsoft.com/office/drawing/2014/main" id="{A43C2B41-9B62-49CD-83D1-39BAE023732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C9FD0D0-B39E-4A15-9782-AF33D97B4CB1}"/>
              </a:ext>
            </a:extLst>
          </p:cNvPr>
          <p:cNvSpPr>
            <a:spLocks noGrp="1"/>
          </p:cNvSpPr>
          <p:nvPr>
            <p:ph type="sldNum" sz="quarter" idx="12"/>
          </p:nvPr>
        </p:nvSpPr>
        <p:spPr/>
        <p:txBody>
          <a:bodyPr/>
          <a:lstStyle/>
          <a:p>
            <a:fld id="{4FB56AD0-552A-4DF0-9907-8C9B00084AE3}" type="slidenum">
              <a:rPr lang="en-US" smtClean="0"/>
              <a:t>‹#›</a:t>
            </a:fld>
            <a:endParaRPr lang="en-US"/>
          </a:p>
        </p:txBody>
      </p:sp>
    </p:spTree>
    <p:extLst>
      <p:ext uri="{BB962C8B-B14F-4D97-AF65-F5344CB8AC3E}">
        <p14:creationId xmlns:p14="http://schemas.microsoft.com/office/powerpoint/2010/main" val="554130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15E35-0CC3-4CC8-BC4F-461BA936C74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5485E2A-B2BA-407E-9B8B-50947CFC2CB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55241EB-26B7-4813-B1F1-C3843083A4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A7AFCB-FA36-461F-9545-F756BD4D6BA9}"/>
              </a:ext>
            </a:extLst>
          </p:cNvPr>
          <p:cNvSpPr>
            <a:spLocks noGrp="1"/>
          </p:cNvSpPr>
          <p:nvPr>
            <p:ph type="dt" sz="half" idx="10"/>
          </p:nvPr>
        </p:nvSpPr>
        <p:spPr/>
        <p:txBody>
          <a:bodyPr/>
          <a:lstStyle/>
          <a:p>
            <a:fld id="{969CE403-328B-42A4-BC44-98B6F7FE6538}" type="datetime1">
              <a:rPr lang="en-US" smtClean="0"/>
              <a:t>3/30/2023</a:t>
            </a:fld>
            <a:endParaRPr lang="en-US"/>
          </a:p>
        </p:txBody>
      </p:sp>
      <p:sp>
        <p:nvSpPr>
          <p:cNvPr id="6" name="Footer Placeholder 5">
            <a:extLst>
              <a:ext uri="{FF2B5EF4-FFF2-40B4-BE49-F238E27FC236}">
                <a16:creationId xmlns:a16="http://schemas.microsoft.com/office/drawing/2014/main" id="{03C34770-AAEF-4FC4-A516-5E4A69C29D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57706A3-31D2-49E7-A67A-E9329CBE75E7}"/>
              </a:ext>
            </a:extLst>
          </p:cNvPr>
          <p:cNvSpPr>
            <a:spLocks noGrp="1"/>
          </p:cNvSpPr>
          <p:nvPr>
            <p:ph type="sldNum" sz="quarter" idx="12"/>
          </p:nvPr>
        </p:nvSpPr>
        <p:spPr/>
        <p:txBody>
          <a:bodyPr/>
          <a:lstStyle/>
          <a:p>
            <a:fld id="{4FB56AD0-552A-4DF0-9907-8C9B00084AE3}" type="slidenum">
              <a:rPr lang="en-US" smtClean="0"/>
              <a:t>‹#›</a:t>
            </a:fld>
            <a:endParaRPr lang="en-US"/>
          </a:p>
        </p:txBody>
      </p:sp>
    </p:spTree>
    <p:extLst>
      <p:ext uri="{BB962C8B-B14F-4D97-AF65-F5344CB8AC3E}">
        <p14:creationId xmlns:p14="http://schemas.microsoft.com/office/powerpoint/2010/main" val="11968108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A1F72A-CA4C-43B2-890B-07C9E256F8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1C69436-459C-4E95-BFA6-E4F5B1FDFE4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DDCEA48-7872-41D0-8CE5-54B90676438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CE709F9-5CE4-4AAD-9847-D1DD7A067D79}"/>
              </a:ext>
            </a:extLst>
          </p:cNvPr>
          <p:cNvSpPr>
            <a:spLocks noGrp="1"/>
          </p:cNvSpPr>
          <p:nvPr>
            <p:ph type="dt" sz="half" idx="10"/>
          </p:nvPr>
        </p:nvSpPr>
        <p:spPr/>
        <p:txBody>
          <a:bodyPr/>
          <a:lstStyle/>
          <a:p>
            <a:fld id="{D05FCD83-4DEC-46E1-99E2-E9E9F1AC824F}" type="datetime1">
              <a:rPr lang="en-US" smtClean="0"/>
              <a:t>3/30/2023</a:t>
            </a:fld>
            <a:endParaRPr lang="en-US"/>
          </a:p>
        </p:txBody>
      </p:sp>
      <p:sp>
        <p:nvSpPr>
          <p:cNvPr id="6" name="Footer Placeholder 5">
            <a:extLst>
              <a:ext uri="{FF2B5EF4-FFF2-40B4-BE49-F238E27FC236}">
                <a16:creationId xmlns:a16="http://schemas.microsoft.com/office/drawing/2014/main" id="{1886E41D-4912-4468-90BB-A319ACF5968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3B41F0-95FD-4FA5-BB69-3E38153D12D7}"/>
              </a:ext>
            </a:extLst>
          </p:cNvPr>
          <p:cNvSpPr>
            <a:spLocks noGrp="1"/>
          </p:cNvSpPr>
          <p:nvPr>
            <p:ph type="sldNum" sz="quarter" idx="12"/>
          </p:nvPr>
        </p:nvSpPr>
        <p:spPr/>
        <p:txBody>
          <a:bodyPr/>
          <a:lstStyle/>
          <a:p>
            <a:fld id="{4FB56AD0-552A-4DF0-9907-8C9B00084AE3}" type="slidenum">
              <a:rPr lang="en-US" smtClean="0"/>
              <a:t>‹#›</a:t>
            </a:fld>
            <a:endParaRPr lang="en-US"/>
          </a:p>
        </p:txBody>
      </p:sp>
    </p:spTree>
    <p:extLst>
      <p:ext uri="{BB962C8B-B14F-4D97-AF65-F5344CB8AC3E}">
        <p14:creationId xmlns:p14="http://schemas.microsoft.com/office/powerpoint/2010/main" val="2582062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9000" b="-9000"/>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C09865-3527-4769-8408-10C512B24D0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78829F8-8CFE-4551-A948-BCE0A42E0E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2A36A0-F9D2-4E16-BEEC-338A39442C8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4E2E28-E10D-47B6-ABBE-B4C4169F31DB}" type="datetime1">
              <a:rPr lang="en-US" smtClean="0"/>
              <a:t>3/30/2023</a:t>
            </a:fld>
            <a:endParaRPr lang="en-US"/>
          </a:p>
        </p:txBody>
      </p:sp>
      <p:sp>
        <p:nvSpPr>
          <p:cNvPr id="5" name="Footer Placeholder 4">
            <a:extLst>
              <a:ext uri="{FF2B5EF4-FFF2-40B4-BE49-F238E27FC236}">
                <a16:creationId xmlns:a16="http://schemas.microsoft.com/office/drawing/2014/main" id="{94F35230-7620-46A7-BBA5-0B4416F62F4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456925C-4B22-472D-A9C0-9B19827E01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B56AD0-552A-4DF0-9907-8C9B00084AE3}" type="slidenum">
              <a:rPr lang="en-US" smtClean="0"/>
              <a:t>‹#›</a:t>
            </a:fld>
            <a:endParaRPr lang="en-US"/>
          </a:p>
        </p:txBody>
      </p:sp>
    </p:spTree>
    <p:extLst>
      <p:ext uri="{BB962C8B-B14F-4D97-AF65-F5344CB8AC3E}">
        <p14:creationId xmlns:p14="http://schemas.microsoft.com/office/powerpoint/2010/main" val="11199986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Picture 2" descr="Como saber se uma marca já existe - Registro de Marca em São Paulo">
            <a:extLst>
              <a:ext uri="{FF2B5EF4-FFF2-40B4-BE49-F238E27FC236}">
                <a16:creationId xmlns:a16="http://schemas.microsoft.com/office/drawing/2014/main" id="{69BF4E52-2DA8-B023-FD78-F725AF9F9E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4379" y="444615"/>
            <a:ext cx="10401323" cy="5745170"/>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0F7FD022-7DB4-BAAD-D19A-76B78D482241}"/>
              </a:ext>
            </a:extLst>
          </p:cNvPr>
          <p:cNvSpPr>
            <a:spLocks noGrp="1"/>
          </p:cNvSpPr>
          <p:nvPr>
            <p:ph type="sldNum" sz="quarter" idx="12"/>
          </p:nvPr>
        </p:nvSpPr>
        <p:spPr/>
        <p:txBody>
          <a:bodyPr/>
          <a:lstStyle/>
          <a:p>
            <a:fld id="{4FB56AD0-552A-4DF0-9907-8C9B00084AE3}" type="slidenum">
              <a:rPr lang="en-US" smtClean="0"/>
              <a:t>1</a:t>
            </a:fld>
            <a:endParaRPr lang="en-US"/>
          </a:p>
        </p:txBody>
      </p:sp>
    </p:spTree>
    <p:extLst>
      <p:ext uri="{BB962C8B-B14F-4D97-AF65-F5344CB8AC3E}">
        <p14:creationId xmlns:p14="http://schemas.microsoft.com/office/powerpoint/2010/main" val="3132286135"/>
      </p:ext>
    </p:extLst>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CAD8674-2478-4B64-269E-B42C9AF1EEC1}"/>
              </a:ext>
            </a:extLst>
          </p:cNvPr>
          <p:cNvPicPr>
            <a:picLocks noChangeAspect="1"/>
          </p:cNvPicPr>
          <p:nvPr/>
        </p:nvPicPr>
        <p:blipFill>
          <a:blip r:embed="rId3"/>
          <a:stretch>
            <a:fillRect/>
          </a:stretch>
        </p:blipFill>
        <p:spPr>
          <a:xfrm>
            <a:off x="1094509" y="1385454"/>
            <a:ext cx="9822873" cy="5357933"/>
          </a:xfrm>
          <a:prstGeom prst="rect">
            <a:avLst/>
          </a:prstGeom>
        </p:spPr>
      </p:pic>
      <p:sp>
        <p:nvSpPr>
          <p:cNvPr id="3" name="Rectangle 2">
            <a:extLst>
              <a:ext uri="{FF2B5EF4-FFF2-40B4-BE49-F238E27FC236}">
                <a16:creationId xmlns:a16="http://schemas.microsoft.com/office/drawing/2014/main" id="{F3E9F9CB-2AB1-ADE2-3647-47C68500BE72}"/>
              </a:ext>
            </a:extLst>
          </p:cNvPr>
          <p:cNvSpPr/>
          <p:nvPr/>
        </p:nvSpPr>
        <p:spPr>
          <a:xfrm>
            <a:off x="1447801" y="204569"/>
            <a:ext cx="3049232" cy="923330"/>
          </a:xfrm>
          <a:prstGeom prst="rect">
            <a:avLst/>
          </a:prstGeom>
          <a:noFill/>
        </p:spPr>
        <p:txBody>
          <a:bodyPr wrap="none" lIns="91440" tIns="45720" rIns="91440" bIns="45720">
            <a:spAutoFit/>
          </a:bodyPr>
          <a:lstStyle/>
          <a:p>
            <a:pPr algn="ctr"/>
            <a:r>
              <a:rPr lang="en-US" sz="5400" b="1" cap="none" spc="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rPr>
              <a:t>Thời</a:t>
            </a:r>
            <a:r>
              <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rPr>
              <a:t> </a:t>
            </a:r>
            <a:r>
              <a:rPr lang="en-US" sz="5400" b="1" cap="none" spc="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rPr>
              <a:t>gian</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endParaRPr>
          </a:p>
        </p:txBody>
      </p:sp>
      <p:sp>
        <p:nvSpPr>
          <p:cNvPr id="4" name="Rectangle: Rounded Corners 186">
            <a:extLst>
              <a:ext uri="{FF2B5EF4-FFF2-40B4-BE49-F238E27FC236}">
                <a16:creationId xmlns:a16="http://schemas.microsoft.com/office/drawing/2014/main" id="{3DD195FA-E631-5D52-397D-38C7C367A150}"/>
              </a:ext>
            </a:extLst>
          </p:cNvPr>
          <p:cNvSpPr/>
          <p:nvPr/>
        </p:nvSpPr>
        <p:spPr>
          <a:xfrm>
            <a:off x="4724400" y="114612"/>
            <a:ext cx="2292627" cy="110324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FF00"/>
                </a:solidFill>
                <a:latin typeface="Times New Roman" panose="02020603050405020304" pitchFamily="18" charset="0"/>
                <a:cs typeface="Times New Roman" panose="02020603050405020304" pitchFamily="18" charset="0"/>
              </a:rPr>
              <a:t>HẾT GIỜ</a:t>
            </a:r>
          </a:p>
        </p:txBody>
      </p:sp>
      <p:sp>
        <p:nvSpPr>
          <p:cNvPr id="5" name="Slide Number Placeholder 4">
            <a:extLst>
              <a:ext uri="{FF2B5EF4-FFF2-40B4-BE49-F238E27FC236}">
                <a16:creationId xmlns:a16="http://schemas.microsoft.com/office/drawing/2014/main" id="{E0B701BB-90AA-385B-B98F-1E5F2F280E1D}"/>
              </a:ext>
            </a:extLst>
          </p:cNvPr>
          <p:cNvSpPr>
            <a:spLocks noGrp="1"/>
          </p:cNvSpPr>
          <p:nvPr>
            <p:ph type="sldNum" sz="quarter" idx="12"/>
          </p:nvPr>
        </p:nvSpPr>
        <p:spPr/>
        <p:txBody>
          <a:bodyPr/>
          <a:lstStyle/>
          <a:p>
            <a:fld id="{4FB56AD0-552A-4DF0-9907-8C9B00084AE3}" type="slidenum">
              <a:rPr lang="en-US" smtClean="0"/>
              <a:t>10</a:t>
            </a:fld>
            <a:endParaRPr lang="en-US"/>
          </a:p>
        </p:txBody>
      </p:sp>
    </p:spTree>
    <p:extLst>
      <p:ext uri="{BB962C8B-B14F-4D97-AF65-F5344CB8AC3E}">
        <p14:creationId xmlns:p14="http://schemas.microsoft.com/office/powerpoint/2010/main" val="92725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999"/>
                                          </p:stCondLst>
                                        </p:cTn>
                                        <p:tgtEl>
                                          <p:spTgt spid="4"/>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alarm clo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618968" y="1434608"/>
            <a:ext cx="9227007" cy="3988784"/>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lnSpc>
                <a:spcPct val="115000"/>
              </a:lnSpc>
              <a:spcBef>
                <a:spcPts val="600"/>
              </a:spcBef>
              <a:spcAft>
                <a:spcPts val="600"/>
              </a:spcAft>
            </a:pPr>
            <a:r>
              <a:rPr lang="en-US" sz="2400" i="1" dirty="0" err="1">
                <a:latin typeface="Times New Roman" panose="02020603050405020304" pitchFamily="18" charset="0"/>
                <a:ea typeface="Times New Roman" panose="02020603050405020304" pitchFamily="18" charset="0"/>
              </a:rPr>
              <a:t>Bước</a:t>
            </a:r>
            <a:r>
              <a:rPr lang="en-US" sz="2400" i="1" dirty="0">
                <a:latin typeface="Times New Roman" panose="02020603050405020304" pitchFamily="18" charset="0"/>
                <a:ea typeface="Times New Roman" panose="02020603050405020304" pitchFamily="18" charset="0"/>
              </a:rPr>
              <a:t> 1.</a:t>
            </a:r>
            <a:r>
              <a:rPr lang="en-US" sz="2400" dirty="0">
                <a:latin typeface="Times New Roman" panose="02020603050405020304" pitchFamily="18" charset="0"/>
                <a:ea typeface="Times New Roman" panose="02020603050405020304" pitchFamily="18" charset="0"/>
              </a:rPr>
              <a:t> </a:t>
            </a:r>
            <a:r>
              <a:rPr lang="en-US" sz="2400" i="1" dirty="0" err="1">
                <a:solidFill>
                  <a:srgbClr val="C00000"/>
                </a:solidFill>
                <a:latin typeface="Times New Roman" panose="02020603050405020304" pitchFamily="18" charset="0"/>
                <a:ea typeface="Times New Roman" panose="02020603050405020304" pitchFamily="18" charset="0"/>
              </a:rPr>
              <a:t>Số</a:t>
            </a:r>
            <a:r>
              <a:rPr lang="en-US" sz="2400" i="1" dirty="0">
                <a:solidFill>
                  <a:srgbClr val="C00000"/>
                </a:solidFill>
                <a:latin typeface="Times New Roman" panose="02020603050405020304" pitchFamily="18" charset="0"/>
                <a:ea typeface="Times New Roman" panose="02020603050405020304" pitchFamily="18" charset="0"/>
              </a:rPr>
              <a:t> </a:t>
            </a:r>
            <a:r>
              <a:rPr lang="en-US" sz="2400" i="1" dirty="0" err="1">
                <a:solidFill>
                  <a:srgbClr val="C00000"/>
                </a:solidFill>
                <a:latin typeface="Times New Roman" panose="02020603050405020304" pitchFamily="18" charset="0"/>
                <a:ea typeface="Times New Roman" panose="02020603050405020304" pitchFamily="18" charset="0"/>
              </a:rPr>
              <a:t>đang</a:t>
            </a:r>
            <a:r>
              <a:rPr lang="en-US" sz="2400" i="1" dirty="0">
                <a:solidFill>
                  <a:srgbClr val="C00000"/>
                </a:solidFill>
                <a:latin typeface="Times New Roman" panose="02020603050405020304" pitchFamily="18" charset="0"/>
                <a:ea typeface="Times New Roman" panose="02020603050405020304" pitchFamily="18" charset="0"/>
              </a:rPr>
              <a:t> </a:t>
            </a:r>
            <a:r>
              <a:rPr lang="en-US" sz="2400" i="1" dirty="0" err="1">
                <a:solidFill>
                  <a:srgbClr val="C00000"/>
                </a:solidFill>
                <a:latin typeface="Times New Roman" panose="02020603050405020304" pitchFamily="18" charset="0"/>
                <a:ea typeface="Times New Roman" panose="02020603050405020304" pitchFamily="18" charset="0"/>
              </a:rPr>
              <a:t>xét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là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số</a:t>
            </a:r>
            <a:r>
              <a:rPr lang="en-US" sz="2400" dirty="0">
                <a:latin typeface="Times New Roman" panose="02020603050405020304" pitchFamily="18" charset="0"/>
                <a:ea typeface="Times New Roman" panose="02020603050405020304" pitchFamily="18" charset="0"/>
              </a:rPr>
              <a:t> ở </a:t>
            </a:r>
            <a:r>
              <a:rPr lang="en-US" sz="2400" dirty="0" err="1">
                <a:latin typeface="Times New Roman" panose="02020603050405020304" pitchFamily="18" charset="0"/>
                <a:ea typeface="Times New Roman" panose="02020603050405020304" pitchFamily="18" charset="0"/>
              </a:rPr>
              <a:t>đầu</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dãy</a:t>
            </a:r>
            <a:endParaRPr lang="en-US" sz="2400" dirty="0">
              <a:latin typeface="Times New Roman" panose="02020603050405020304" pitchFamily="18" charset="0"/>
              <a:ea typeface="Times New Roman" panose="02020603050405020304" pitchFamily="18" charset="0"/>
            </a:endParaRPr>
          </a:p>
          <a:p>
            <a:pPr algn="just">
              <a:lnSpc>
                <a:spcPct val="115000"/>
              </a:lnSpc>
              <a:spcBef>
                <a:spcPts val="600"/>
              </a:spcBef>
              <a:spcAft>
                <a:spcPts val="600"/>
              </a:spcAft>
            </a:pPr>
            <a:r>
              <a:rPr lang="en-US" sz="2400" i="1" dirty="0" err="1">
                <a:latin typeface="Times New Roman" panose="02020603050405020304" pitchFamily="18" charset="0"/>
                <a:ea typeface="Times New Roman" panose="02020603050405020304" pitchFamily="18" charset="0"/>
              </a:rPr>
              <a:t>Bước</a:t>
            </a:r>
            <a:r>
              <a:rPr lang="en-US" sz="2400" i="1" dirty="0">
                <a:latin typeface="Times New Roman" panose="02020603050405020304" pitchFamily="18" charset="0"/>
                <a:ea typeface="Times New Roman" panose="02020603050405020304" pitchFamily="18" charset="0"/>
              </a:rPr>
              <a:t> 2.</a:t>
            </a:r>
            <a:r>
              <a:rPr lang="en-US" sz="2400"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Lặp</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khi</a:t>
            </a:r>
            <a:r>
              <a:rPr lang="en-US" sz="2400"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chưa</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xét</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hết</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dãy</a:t>
            </a:r>
            <a:r>
              <a:rPr lang="en-US" sz="2400" i="1" dirty="0">
                <a:latin typeface="Times New Roman" panose="02020603050405020304" pitchFamily="18" charset="0"/>
                <a:ea typeface="Times New Roman" panose="02020603050405020304" pitchFamily="18" charset="0"/>
              </a:rPr>
              <a:t> </a:t>
            </a:r>
            <a:r>
              <a:rPr lang="en-US" sz="2400" i="1" dirty="0" err="1">
                <a:latin typeface="Times New Roman" panose="02020603050405020304" pitchFamily="18" charset="0"/>
                <a:ea typeface="Times New Roman" panose="02020603050405020304" pitchFamily="18" charset="0"/>
              </a:rPr>
              <a:t>số</a:t>
            </a:r>
            <a:r>
              <a:rPr lang="en-US" sz="2400" dirty="0">
                <a:latin typeface="Times New Roman" panose="02020603050405020304" pitchFamily="18" charset="0"/>
                <a:ea typeface="Times New Roman" panose="02020603050405020304" pitchFamily="18" charset="0"/>
              </a:rPr>
              <a:t>)</a:t>
            </a:r>
          </a:p>
          <a:p>
            <a:pPr algn="just">
              <a:lnSpc>
                <a:spcPct val="115000"/>
              </a:lnSpc>
              <a:spcBef>
                <a:spcPts val="600"/>
              </a:spcBef>
              <a:spcAft>
                <a:spcPts val="600"/>
              </a:spcAft>
            </a:pP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Nếu</a:t>
            </a:r>
            <a:r>
              <a:rPr lang="en-US" sz="2400" dirty="0">
                <a:latin typeface="Times New Roman" panose="02020603050405020304" pitchFamily="18" charset="0"/>
                <a:ea typeface="Times New Roman" panose="02020603050405020304" pitchFamily="18" charset="0"/>
              </a:rPr>
              <a:t> </a:t>
            </a:r>
            <a:r>
              <a:rPr lang="en-US" sz="2400" i="1" dirty="0" err="1">
                <a:solidFill>
                  <a:srgbClr val="C00000"/>
                </a:solidFill>
                <a:latin typeface="Times New Roman" panose="02020603050405020304" pitchFamily="18" charset="0"/>
                <a:ea typeface="Times New Roman" panose="02020603050405020304" pitchFamily="18" charset="0"/>
              </a:rPr>
              <a:t>Số</a:t>
            </a:r>
            <a:r>
              <a:rPr lang="en-US" sz="2400" i="1" dirty="0">
                <a:solidFill>
                  <a:srgbClr val="C00000"/>
                </a:solidFill>
                <a:latin typeface="Times New Roman" panose="02020603050405020304" pitchFamily="18" charset="0"/>
                <a:ea typeface="Times New Roman" panose="02020603050405020304" pitchFamily="18" charset="0"/>
              </a:rPr>
              <a:t> </a:t>
            </a:r>
            <a:r>
              <a:rPr lang="en-US" sz="2400" i="1" dirty="0" err="1">
                <a:solidFill>
                  <a:srgbClr val="C00000"/>
                </a:solidFill>
                <a:latin typeface="Times New Roman" panose="02020603050405020304" pitchFamily="18" charset="0"/>
                <a:ea typeface="Times New Roman" panose="02020603050405020304" pitchFamily="18" charset="0"/>
              </a:rPr>
              <a:t>đang</a:t>
            </a:r>
            <a:r>
              <a:rPr lang="en-US" sz="2400" i="1" dirty="0">
                <a:solidFill>
                  <a:srgbClr val="C00000"/>
                </a:solidFill>
                <a:latin typeface="Times New Roman" panose="02020603050405020304" pitchFamily="18" charset="0"/>
                <a:ea typeface="Times New Roman" panose="02020603050405020304" pitchFamily="18" charset="0"/>
              </a:rPr>
              <a:t> </a:t>
            </a:r>
            <a:r>
              <a:rPr lang="en-US" sz="2400" i="1" dirty="0" err="1">
                <a:solidFill>
                  <a:srgbClr val="C00000"/>
                </a:solidFill>
                <a:latin typeface="Times New Roman" panose="02020603050405020304" pitchFamily="18" charset="0"/>
                <a:ea typeface="Times New Roman" panose="02020603050405020304" pitchFamily="18" charset="0"/>
              </a:rPr>
              <a:t>xét</a:t>
            </a:r>
            <a:r>
              <a:rPr lang="en-US" sz="2400" dirty="0">
                <a:latin typeface="Times New Roman" panose="02020603050405020304" pitchFamily="18" charset="0"/>
                <a:ea typeface="Times New Roman" panose="02020603050405020304" pitchFamily="18" charset="0"/>
              </a:rPr>
              <a:t> ≠ x. </a:t>
            </a:r>
            <a:r>
              <a:rPr lang="en-US" sz="2400" dirty="0" err="1">
                <a:latin typeface="Times New Roman" panose="02020603050405020304" pitchFamily="18" charset="0"/>
                <a:ea typeface="Times New Roman" panose="02020603050405020304" pitchFamily="18" charset="0"/>
              </a:rPr>
              <a:t>Chuyển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đến</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xét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số</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tiếp</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theo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trong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dãy</a:t>
            </a:r>
            <a:endParaRPr lang="en-US" sz="2400" dirty="0">
              <a:latin typeface="Times New Roman" panose="02020603050405020304" pitchFamily="18" charset="0"/>
              <a:ea typeface="Times New Roman" panose="02020603050405020304" pitchFamily="18" charset="0"/>
            </a:endParaRPr>
          </a:p>
          <a:p>
            <a:pPr algn="just">
              <a:lnSpc>
                <a:spcPct val="115000"/>
              </a:lnSpc>
              <a:spcBef>
                <a:spcPts val="600"/>
              </a:spcBef>
              <a:spcAft>
                <a:spcPts val="600"/>
              </a:spcAft>
            </a:pP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Trái</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lại</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báo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vị</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trí</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tìm</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thấy</a:t>
            </a:r>
            <a:r>
              <a:rPr lang="en-US" sz="2400" dirty="0">
                <a:latin typeface="Times New Roman" panose="02020603050405020304" pitchFamily="18" charset="0"/>
                <a:ea typeface="Times New Roman" panose="02020603050405020304" pitchFamily="18" charset="0"/>
              </a:rPr>
              <a:t> x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kết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thúc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thuật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toán</a:t>
            </a:r>
            <a:r>
              <a:rPr lang="en-US" sz="2400" dirty="0">
                <a:latin typeface="Times New Roman" panose="02020603050405020304" pitchFamily="18" charset="0"/>
                <a:ea typeface="Times New Roman" panose="02020603050405020304" pitchFamily="18" charset="0"/>
              </a:rPr>
              <a:t> </a:t>
            </a:r>
          </a:p>
          <a:p>
            <a:pPr algn="just">
              <a:lnSpc>
                <a:spcPct val="115000"/>
              </a:lnSpc>
              <a:spcBef>
                <a:spcPts val="600"/>
              </a:spcBef>
              <a:spcAft>
                <a:spcPts val="600"/>
              </a:spcAft>
            </a:pP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Hết</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nhánh</a:t>
            </a:r>
            <a:endParaRPr lang="en-US" sz="2400" dirty="0">
              <a:latin typeface="Times New Roman" panose="02020603050405020304" pitchFamily="18" charset="0"/>
              <a:ea typeface="Times New Roman" panose="02020603050405020304" pitchFamily="18" charset="0"/>
            </a:endParaRPr>
          </a:p>
          <a:p>
            <a:pPr algn="just">
              <a:lnSpc>
                <a:spcPct val="115000"/>
              </a:lnSpc>
              <a:spcBef>
                <a:spcPts val="600"/>
              </a:spcBef>
              <a:spcAft>
                <a:spcPts val="600"/>
              </a:spcAft>
            </a:pP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Hết</a:t>
            </a:r>
            <a:r>
              <a:rPr lang="en-US" sz="2400" b="1" dirty="0">
                <a:latin typeface="Times New Roman" panose="02020603050405020304" pitchFamily="18" charset="0"/>
                <a:ea typeface="Times New Roman" panose="02020603050405020304" pitchFamily="18" charset="0"/>
              </a:rPr>
              <a:t> </a:t>
            </a:r>
            <a:r>
              <a:rPr lang="en-US" sz="2400" b="1" dirty="0" err="1">
                <a:latin typeface="Times New Roman" panose="02020603050405020304" pitchFamily="18" charset="0"/>
                <a:ea typeface="Times New Roman" panose="02020603050405020304" pitchFamily="18" charset="0"/>
              </a:rPr>
              <a:t>lặp</a:t>
            </a:r>
            <a:endParaRPr lang="en-US" sz="2400" dirty="0">
              <a:latin typeface="Times New Roman" panose="02020603050405020304" pitchFamily="18" charset="0"/>
              <a:ea typeface="Times New Roman" panose="02020603050405020304" pitchFamily="18" charset="0"/>
            </a:endParaRPr>
          </a:p>
          <a:p>
            <a:pPr algn="just">
              <a:lnSpc>
                <a:spcPct val="115000"/>
              </a:lnSpc>
              <a:spcBef>
                <a:spcPts val="600"/>
              </a:spcBef>
              <a:spcAft>
                <a:spcPts val="600"/>
              </a:spcAft>
            </a:pPr>
            <a:r>
              <a:rPr lang="en-US" sz="2400" i="1" dirty="0" err="1">
                <a:latin typeface="Times New Roman" panose="02020603050405020304" pitchFamily="18" charset="0"/>
                <a:ea typeface="Times New Roman" panose="02020603050405020304" pitchFamily="18" charset="0"/>
              </a:rPr>
              <a:t>Bước</a:t>
            </a:r>
            <a:r>
              <a:rPr lang="en-US" sz="2400" i="1" dirty="0">
                <a:latin typeface="Times New Roman" panose="02020603050405020304" pitchFamily="18" charset="0"/>
                <a:ea typeface="Times New Roman" panose="02020603050405020304" pitchFamily="18" charset="0"/>
              </a:rPr>
              <a:t> 3.</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báo</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không</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tìm</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thấy</a:t>
            </a:r>
            <a:r>
              <a:rPr lang="en-US" sz="2400" dirty="0">
                <a:latin typeface="Times New Roman" panose="02020603050405020304" pitchFamily="18" charset="0"/>
                <a:ea typeface="Times New Roman" panose="02020603050405020304" pitchFamily="18" charset="0"/>
              </a:rPr>
              <a:t> x </a:t>
            </a:r>
            <a:r>
              <a:rPr lang="en-US" sz="2400" dirty="0" err="1">
                <a:latin typeface="Times New Roman" panose="02020603050405020304" pitchFamily="18" charset="0"/>
                <a:ea typeface="Times New Roman" panose="02020603050405020304" pitchFamily="18" charset="0"/>
              </a:rPr>
              <a:t>và</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kết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thúc</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thuật</a:t>
            </a:r>
            <a:r>
              <a:rPr lang="en-US" sz="2400" dirty="0">
                <a:latin typeface="Times New Roman" panose="02020603050405020304" pitchFamily="18" charset="0"/>
                <a:ea typeface="Times New Roman" panose="02020603050405020304" pitchFamily="18" charset="0"/>
              </a:rPr>
              <a:t> </a:t>
            </a:r>
            <a:r>
              <a:rPr lang="en-US" sz="2400" dirty="0" err="1">
                <a:latin typeface="Times New Roman" panose="02020603050405020304" pitchFamily="18" charset="0"/>
                <a:ea typeface="Times New Roman" panose="02020603050405020304" pitchFamily="18" charset="0"/>
              </a:rPr>
              <a:t>toán</a:t>
            </a:r>
            <a:r>
              <a:rPr lang="en-US" sz="2400" dirty="0">
                <a:latin typeface="Times New Roman" panose="02020603050405020304" pitchFamily="18" charset="0"/>
                <a:ea typeface="Times New Roman" panose="02020603050405020304" pitchFamily="18" charset="0"/>
              </a:rPr>
              <a:t> </a:t>
            </a:r>
          </a:p>
        </p:txBody>
      </p:sp>
      <p:sp>
        <p:nvSpPr>
          <p:cNvPr id="5" name="Rectangle 4">
            <a:extLst>
              <a:ext uri="{FF2B5EF4-FFF2-40B4-BE49-F238E27FC236}">
                <a16:creationId xmlns:a16="http://schemas.microsoft.com/office/drawing/2014/main" id="{5068FD75-617E-4943-803C-6669570DF948}"/>
              </a:ext>
            </a:extLst>
          </p:cNvPr>
          <p:cNvSpPr/>
          <p:nvPr/>
        </p:nvSpPr>
        <p:spPr>
          <a:xfrm>
            <a:off x="1535841" y="447881"/>
            <a:ext cx="8857700"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a:spAutoFit/>
          </a:bodyPr>
          <a:lstStyle/>
          <a:p>
            <a:pPr algn="ctr">
              <a:defRPr/>
            </a:pPr>
            <a:r>
              <a:rPr lang="en-US" sz="3600" b="1" kern="10" dirty="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THUẬT TOÁN TÌM KIẾM TUẦN TỰ</a:t>
            </a:r>
          </a:p>
        </p:txBody>
      </p:sp>
      <p:sp>
        <p:nvSpPr>
          <p:cNvPr id="3" name="Slide Number Placeholder 2">
            <a:extLst>
              <a:ext uri="{FF2B5EF4-FFF2-40B4-BE49-F238E27FC236}">
                <a16:creationId xmlns:a16="http://schemas.microsoft.com/office/drawing/2014/main" id="{1125CF2C-5D3D-AF68-CE22-A9384D527FA4}"/>
              </a:ext>
            </a:extLst>
          </p:cNvPr>
          <p:cNvSpPr>
            <a:spLocks noGrp="1"/>
          </p:cNvSpPr>
          <p:nvPr>
            <p:ph type="sldNum" sz="quarter" idx="12"/>
          </p:nvPr>
        </p:nvSpPr>
        <p:spPr/>
        <p:txBody>
          <a:bodyPr/>
          <a:lstStyle/>
          <a:p>
            <a:fld id="{4FB56AD0-552A-4DF0-9907-8C9B00084AE3}" type="slidenum">
              <a:rPr lang="en-US" smtClean="0"/>
              <a:t>11</a:t>
            </a:fld>
            <a:endParaRPr lang="en-US"/>
          </a:p>
        </p:txBody>
      </p:sp>
    </p:spTree>
    <p:extLst>
      <p:ext uri="{BB962C8B-B14F-4D97-AF65-F5344CB8AC3E}">
        <p14:creationId xmlns:p14="http://schemas.microsoft.com/office/powerpoint/2010/main" val="4200063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a:xfrm>
            <a:off x="678453" y="1240852"/>
            <a:ext cx="10676484" cy="1384995"/>
          </a:xfrm>
          <a:prstGeom prst="rect">
            <a:avLst/>
          </a:prstGeom>
        </p:spPr>
        <p:txBody>
          <a:bodyPr wrap="square">
            <a:spAutoFit/>
          </a:bodyPr>
          <a:lstStyle/>
          <a:p>
            <a:pPr algn="just"/>
            <a:r>
              <a:rPr lang="en-US" sz="2800">
                <a:latin typeface="Times New Roman" panose="02020603050405020304" pitchFamily="18" charset="0"/>
                <a:ea typeface="Times New Roman" panose="02020603050405020304" pitchFamily="18" charset="0"/>
              </a:rPr>
              <a:t>- </a:t>
            </a:r>
            <a:r>
              <a:rPr lang="en-US" sz="2800" i="1">
                <a:solidFill>
                  <a:srgbClr val="0070C0"/>
                </a:solidFill>
                <a:latin typeface="Times New Roman" panose="02020603050405020304" pitchFamily="18" charset="0"/>
                <a:ea typeface="Times New Roman" panose="02020603050405020304" pitchFamily="18" charset="0"/>
              </a:rPr>
              <a:t>Ý tưởng: </a:t>
            </a:r>
            <a:r>
              <a:rPr lang="en-US" sz="2800">
                <a:latin typeface="Times New Roman" panose="02020603050405020304" pitchFamily="18" charset="0"/>
                <a:ea typeface="Times New Roman" panose="02020603050405020304" pitchFamily="18" charset="0"/>
              </a:rPr>
              <a:t>Xuất phát từ đầu dãy, nếu số ở đầu dãy không phải là số cần tìm thì chuyển sang số tiếp theo trong dãy xem có phải là số cần tìm không. Cứ như thế cho đến khi tìm thấy hoặc đã xét hết dãy.</a:t>
            </a:r>
            <a:endParaRPr lang="en-US" sz="2800"/>
          </a:p>
        </p:txBody>
      </p:sp>
      <p:sp>
        <p:nvSpPr>
          <p:cNvPr id="3" name="TextBox 2">
            <a:extLst>
              <a:ext uri="{FF2B5EF4-FFF2-40B4-BE49-F238E27FC236}">
                <a16:creationId xmlns:a16="http://schemas.microsoft.com/office/drawing/2014/main" id="{E5216C1E-83CC-4E52-9D12-5AC29A5AD54B}"/>
              </a:ext>
            </a:extLst>
          </p:cNvPr>
          <p:cNvSpPr txBox="1"/>
          <p:nvPr/>
        </p:nvSpPr>
        <p:spPr>
          <a:xfrm>
            <a:off x="1221113" y="425900"/>
            <a:ext cx="7185908"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a:spAutoFit/>
          </a:bodyPr>
          <a:lstStyle>
            <a:defPPr>
              <a:defRPr lang="en-US"/>
            </a:defPPr>
            <a:lvl1pPr algn="just">
              <a:defRPr sz="3600" b="1" kern="1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t>2. Thuật toán kiếm tuần tự</a:t>
            </a:r>
          </a:p>
        </p:txBody>
      </p:sp>
      <p:pic>
        <p:nvPicPr>
          <p:cNvPr id="5" name="Picture 4">
            <a:extLst>
              <a:ext uri="{FF2B5EF4-FFF2-40B4-BE49-F238E27FC236}">
                <a16:creationId xmlns:a16="http://schemas.microsoft.com/office/drawing/2014/main" id="{A7E22513-2C04-443E-BE2B-8A9D4CA4C8F9}"/>
              </a:ext>
            </a:extLst>
          </p:cNvPr>
          <p:cNvPicPr>
            <a:picLocks noChangeAspect="1"/>
          </p:cNvPicPr>
          <p:nvPr/>
        </p:nvPicPr>
        <p:blipFill>
          <a:blip r:embed="rId2"/>
          <a:stretch>
            <a:fillRect/>
          </a:stretch>
        </p:blipFill>
        <p:spPr>
          <a:xfrm>
            <a:off x="678453" y="455360"/>
            <a:ext cx="554148" cy="495343"/>
          </a:xfrm>
          <a:prstGeom prst="rect">
            <a:avLst/>
          </a:prstGeom>
        </p:spPr>
      </p:pic>
      <p:sp>
        <p:nvSpPr>
          <p:cNvPr id="6" name="Rectangle 5"/>
          <p:cNvSpPr/>
          <p:nvPr/>
        </p:nvSpPr>
        <p:spPr>
          <a:xfrm>
            <a:off x="1687001" y="2856025"/>
            <a:ext cx="9227007" cy="3988784"/>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lnSpc>
                <a:spcPct val="115000"/>
              </a:lnSpc>
              <a:spcBef>
                <a:spcPts val="600"/>
              </a:spcBef>
              <a:spcAft>
                <a:spcPts val="600"/>
              </a:spcAft>
            </a:pPr>
            <a:r>
              <a:rPr lang="en-US" sz="2400" i="1">
                <a:latin typeface="Times New Roman" panose="02020603050405020304" pitchFamily="18" charset="0"/>
                <a:ea typeface="Times New Roman" panose="02020603050405020304" pitchFamily="18" charset="0"/>
              </a:rPr>
              <a:t>Bước 1.</a:t>
            </a:r>
            <a:r>
              <a:rPr lang="en-US" sz="2400">
                <a:latin typeface="Times New Roman" panose="02020603050405020304" pitchFamily="18" charset="0"/>
                <a:ea typeface="Times New Roman" panose="02020603050405020304" pitchFamily="18" charset="0"/>
              </a:rPr>
              <a:t> </a:t>
            </a:r>
            <a:r>
              <a:rPr lang="en-US" sz="2400" i="1">
                <a:solidFill>
                  <a:srgbClr val="C00000"/>
                </a:solidFill>
                <a:latin typeface="Times New Roman" panose="02020603050405020304" pitchFamily="18" charset="0"/>
                <a:ea typeface="Times New Roman" panose="02020603050405020304" pitchFamily="18" charset="0"/>
              </a:rPr>
              <a:t>Số đang xét</a:t>
            </a:r>
            <a:r>
              <a:rPr lang="en-US" sz="2400">
                <a:latin typeface="Times New Roman" panose="02020603050405020304" pitchFamily="18" charset="0"/>
                <a:ea typeface="Times New Roman" panose="02020603050405020304" pitchFamily="18" charset="0"/>
              </a:rPr>
              <a:t> là số ở đầu dãy</a:t>
            </a:r>
          </a:p>
          <a:p>
            <a:pPr algn="just">
              <a:lnSpc>
                <a:spcPct val="115000"/>
              </a:lnSpc>
              <a:spcBef>
                <a:spcPts val="600"/>
              </a:spcBef>
              <a:spcAft>
                <a:spcPts val="600"/>
              </a:spcAft>
            </a:pPr>
            <a:r>
              <a:rPr lang="en-US" sz="2400" i="1">
                <a:latin typeface="Times New Roman" panose="02020603050405020304" pitchFamily="18" charset="0"/>
                <a:ea typeface="Times New Roman" panose="02020603050405020304" pitchFamily="18" charset="0"/>
              </a:rPr>
              <a:t>Bước 2.</a:t>
            </a:r>
            <a:r>
              <a:rPr lang="en-US" sz="2400">
                <a:latin typeface="Times New Roman" panose="02020603050405020304" pitchFamily="18" charset="0"/>
                <a:ea typeface="Times New Roman" panose="02020603050405020304" pitchFamily="18" charset="0"/>
              </a:rPr>
              <a:t> </a:t>
            </a:r>
            <a:r>
              <a:rPr lang="en-US" sz="2400" b="1">
                <a:latin typeface="Times New Roman" panose="02020603050405020304" pitchFamily="18" charset="0"/>
                <a:ea typeface="Times New Roman" panose="02020603050405020304" pitchFamily="18" charset="0"/>
              </a:rPr>
              <a:t>Lặp khi</a:t>
            </a:r>
            <a:r>
              <a:rPr lang="en-US" sz="2400">
                <a:latin typeface="Times New Roman" panose="02020603050405020304" pitchFamily="18" charset="0"/>
                <a:ea typeface="Times New Roman" panose="02020603050405020304" pitchFamily="18" charset="0"/>
              </a:rPr>
              <a:t> (</a:t>
            </a:r>
            <a:r>
              <a:rPr lang="en-US" sz="2400" i="1">
                <a:latin typeface="Times New Roman" panose="02020603050405020304" pitchFamily="18" charset="0"/>
                <a:ea typeface="Times New Roman" panose="02020603050405020304" pitchFamily="18" charset="0"/>
              </a:rPr>
              <a:t>chưa xét hết dãy số</a:t>
            </a:r>
            <a:r>
              <a:rPr lang="en-US" sz="2400">
                <a:latin typeface="Times New Roman" panose="02020603050405020304" pitchFamily="18" charset="0"/>
                <a:ea typeface="Times New Roman" panose="02020603050405020304" pitchFamily="18" charset="0"/>
              </a:rPr>
              <a:t>)</a:t>
            </a:r>
          </a:p>
          <a:p>
            <a:pPr algn="just">
              <a:lnSpc>
                <a:spcPct val="115000"/>
              </a:lnSpc>
              <a:spcBef>
                <a:spcPts val="600"/>
              </a:spcBef>
              <a:spcAft>
                <a:spcPts val="600"/>
              </a:spcAft>
            </a:pPr>
            <a:r>
              <a:rPr lang="en-US" sz="2400" b="1">
                <a:latin typeface="Times New Roman" panose="02020603050405020304" pitchFamily="18" charset="0"/>
                <a:ea typeface="Times New Roman" panose="02020603050405020304" pitchFamily="18" charset="0"/>
              </a:rPr>
              <a:t>                   Nếu</a:t>
            </a:r>
            <a:r>
              <a:rPr lang="en-US" sz="2400">
                <a:latin typeface="Times New Roman" panose="02020603050405020304" pitchFamily="18" charset="0"/>
                <a:ea typeface="Times New Roman" panose="02020603050405020304" pitchFamily="18" charset="0"/>
              </a:rPr>
              <a:t> </a:t>
            </a:r>
            <a:r>
              <a:rPr lang="en-US" sz="2400" i="1">
                <a:solidFill>
                  <a:srgbClr val="C00000"/>
                </a:solidFill>
                <a:latin typeface="Times New Roman" panose="02020603050405020304" pitchFamily="18" charset="0"/>
                <a:ea typeface="Times New Roman" panose="02020603050405020304" pitchFamily="18" charset="0"/>
              </a:rPr>
              <a:t>Số đang xét</a:t>
            </a:r>
            <a:r>
              <a:rPr lang="en-US" sz="2400">
                <a:latin typeface="Times New Roman" panose="02020603050405020304" pitchFamily="18" charset="0"/>
                <a:ea typeface="Times New Roman" panose="02020603050405020304" pitchFamily="18" charset="0"/>
              </a:rPr>
              <a:t> ≠ x. Chuyển đến xét số tiếp theo trong dãy</a:t>
            </a:r>
          </a:p>
          <a:p>
            <a:pPr algn="just">
              <a:lnSpc>
                <a:spcPct val="115000"/>
              </a:lnSpc>
              <a:spcBef>
                <a:spcPts val="600"/>
              </a:spcBef>
              <a:spcAft>
                <a:spcPts val="600"/>
              </a:spcAft>
            </a:pPr>
            <a:r>
              <a:rPr lang="en-US" sz="2400" b="1">
                <a:latin typeface="Times New Roman" panose="02020603050405020304" pitchFamily="18" charset="0"/>
                <a:ea typeface="Times New Roman" panose="02020603050405020304" pitchFamily="18" charset="0"/>
              </a:rPr>
              <a:t>                   Trái lại</a:t>
            </a:r>
            <a:r>
              <a:rPr lang="en-US" sz="2400">
                <a:latin typeface="Times New Roman" panose="02020603050405020304" pitchFamily="18" charset="0"/>
                <a:ea typeface="Times New Roman" panose="02020603050405020304" pitchFamily="18" charset="0"/>
              </a:rPr>
              <a:t> Thông báo vị trí tìm thấy x và kết thúc thuật toán </a:t>
            </a:r>
          </a:p>
          <a:p>
            <a:pPr algn="just">
              <a:lnSpc>
                <a:spcPct val="115000"/>
              </a:lnSpc>
              <a:spcBef>
                <a:spcPts val="600"/>
              </a:spcBef>
              <a:spcAft>
                <a:spcPts val="600"/>
              </a:spcAft>
            </a:pPr>
            <a:r>
              <a:rPr lang="en-US" sz="2400" b="1">
                <a:latin typeface="Times New Roman" panose="02020603050405020304" pitchFamily="18" charset="0"/>
                <a:ea typeface="Times New Roman" panose="02020603050405020304" pitchFamily="18" charset="0"/>
              </a:rPr>
              <a:t>                   Hết nhánh</a:t>
            </a:r>
            <a:endParaRPr lang="en-US" sz="2400">
              <a:latin typeface="Times New Roman" panose="02020603050405020304" pitchFamily="18" charset="0"/>
              <a:ea typeface="Times New Roman" panose="02020603050405020304" pitchFamily="18" charset="0"/>
            </a:endParaRPr>
          </a:p>
          <a:p>
            <a:pPr algn="just">
              <a:lnSpc>
                <a:spcPct val="115000"/>
              </a:lnSpc>
              <a:spcBef>
                <a:spcPts val="600"/>
              </a:spcBef>
              <a:spcAft>
                <a:spcPts val="600"/>
              </a:spcAft>
            </a:pPr>
            <a:r>
              <a:rPr lang="en-US" sz="2400" b="1">
                <a:latin typeface="Times New Roman" panose="02020603050405020304" pitchFamily="18" charset="0"/>
                <a:ea typeface="Times New Roman" panose="02020603050405020304" pitchFamily="18" charset="0"/>
              </a:rPr>
              <a:t>              Hết lặp</a:t>
            </a:r>
            <a:endParaRPr lang="en-US" sz="2400">
              <a:latin typeface="Times New Roman" panose="02020603050405020304" pitchFamily="18" charset="0"/>
              <a:ea typeface="Times New Roman" panose="02020603050405020304" pitchFamily="18" charset="0"/>
            </a:endParaRPr>
          </a:p>
          <a:p>
            <a:pPr algn="just">
              <a:lnSpc>
                <a:spcPct val="115000"/>
              </a:lnSpc>
              <a:spcBef>
                <a:spcPts val="600"/>
              </a:spcBef>
              <a:spcAft>
                <a:spcPts val="600"/>
              </a:spcAft>
            </a:pPr>
            <a:r>
              <a:rPr lang="en-US" sz="2400" i="1">
                <a:latin typeface="Times New Roman" panose="02020603050405020304" pitchFamily="18" charset="0"/>
                <a:ea typeface="Times New Roman" panose="02020603050405020304" pitchFamily="18" charset="0"/>
              </a:rPr>
              <a:t>Bước 3.</a:t>
            </a:r>
            <a:r>
              <a:rPr lang="en-US" sz="2400">
                <a:latin typeface="Times New Roman" panose="02020603050405020304" pitchFamily="18" charset="0"/>
                <a:ea typeface="Times New Roman" panose="02020603050405020304" pitchFamily="18" charset="0"/>
              </a:rPr>
              <a:t> Thông báo không tìm thấy x và kết thúc thuật toán </a:t>
            </a:r>
          </a:p>
        </p:txBody>
      </p:sp>
      <p:sp>
        <p:nvSpPr>
          <p:cNvPr id="2" name="Slide Number Placeholder 1">
            <a:extLst>
              <a:ext uri="{FF2B5EF4-FFF2-40B4-BE49-F238E27FC236}">
                <a16:creationId xmlns:a16="http://schemas.microsoft.com/office/drawing/2014/main" id="{7BE17609-FC98-C12F-1189-074F71FA414E}"/>
              </a:ext>
            </a:extLst>
          </p:cNvPr>
          <p:cNvSpPr>
            <a:spLocks noGrp="1"/>
          </p:cNvSpPr>
          <p:nvPr>
            <p:ph type="sldNum" sz="quarter" idx="12"/>
          </p:nvPr>
        </p:nvSpPr>
        <p:spPr/>
        <p:txBody>
          <a:bodyPr/>
          <a:lstStyle/>
          <a:p>
            <a:fld id="{4FB56AD0-552A-4DF0-9907-8C9B00084AE3}" type="slidenum">
              <a:rPr lang="en-US" smtClean="0"/>
              <a:t>12</a:t>
            </a:fld>
            <a:endParaRPr lang="en-US"/>
          </a:p>
        </p:txBody>
      </p:sp>
    </p:spTree>
    <p:extLst>
      <p:ext uri="{BB962C8B-B14F-4D97-AF65-F5344CB8AC3E}">
        <p14:creationId xmlns:p14="http://schemas.microsoft.com/office/powerpoint/2010/main" val="164878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7E22513-2C04-443E-BE2B-8A9D4CA4C8F9}"/>
              </a:ext>
            </a:extLst>
          </p:cNvPr>
          <p:cNvPicPr>
            <a:picLocks noChangeAspect="1"/>
          </p:cNvPicPr>
          <p:nvPr/>
        </p:nvPicPr>
        <p:blipFill>
          <a:blip r:embed="rId2"/>
          <a:stretch>
            <a:fillRect/>
          </a:stretch>
        </p:blipFill>
        <p:spPr>
          <a:xfrm>
            <a:off x="678453" y="455360"/>
            <a:ext cx="554148" cy="495343"/>
          </a:xfrm>
          <a:prstGeom prst="rect">
            <a:avLst/>
          </a:prstGeom>
        </p:spPr>
      </p:pic>
      <p:sp>
        <p:nvSpPr>
          <p:cNvPr id="2" name="Slide Number Placeholder 1">
            <a:extLst>
              <a:ext uri="{FF2B5EF4-FFF2-40B4-BE49-F238E27FC236}">
                <a16:creationId xmlns:a16="http://schemas.microsoft.com/office/drawing/2014/main" id="{7BE17609-FC98-C12F-1189-074F71FA414E}"/>
              </a:ext>
            </a:extLst>
          </p:cNvPr>
          <p:cNvSpPr>
            <a:spLocks noGrp="1"/>
          </p:cNvSpPr>
          <p:nvPr>
            <p:ph type="sldNum" sz="quarter" idx="12"/>
          </p:nvPr>
        </p:nvSpPr>
        <p:spPr/>
        <p:txBody>
          <a:bodyPr/>
          <a:lstStyle/>
          <a:p>
            <a:fld id="{4FB56AD0-552A-4DF0-9907-8C9B00084AE3}" type="slidenum">
              <a:rPr lang="en-US" smtClean="0"/>
              <a:t>13</a:t>
            </a:fld>
            <a:endParaRPr lang="en-US"/>
          </a:p>
        </p:txBody>
      </p:sp>
      <p:pic>
        <p:nvPicPr>
          <p:cNvPr id="7" name="Picture 2" descr="Tham luận về chủ đề &amp;quot;Đổi mới, sáng tạo trong dạy và học ...">
            <a:extLst>
              <a:ext uri="{FF2B5EF4-FFF2-40B4-BE49-F238E27FC236}">
                <a16:creationId xmlns:a16="http://schemas.microsoft.com/office/drawing/2014/main" id="{38AF0F69-9527-172C-ACD4-C78B5595B7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38" y="153681"/>
            <a:ext cx="3598333" cy="1611630"/>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ular Callout 191">
            <a:extLst>
              <a:ext uri="{FF2B5EF4-FFF2-40B4-BE49-F238E27FC236}">
                <a16:creationId xmlns:a16="http://schemas.microsoft.com/office/drawing/2014/main" id="{09E0052A-B202-FD03-635E-3CAF2344F740}"/>
              </a:ext>
            </a:extLst>
          </p:cNvPr>
          <p:cNvSpPr/>
          <p:nvPr/>
        </p:nvSpPr>
        <p:spPr>
          <a:xfrm>
            <a:off x="146538" y="2094170"/>
            <a:ext cx="4157914" cy="2405575"/>
          </a:xfrm>
          <a:prstGeom prst="wedgeRoundRectCallou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Nhiệm</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vụ</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Hoàn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thiện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phiếu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thảo</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luận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số</a:t>
            </a:r>
            <a:r>
              <a:rPr lang="en-US" sz="2800" dirty="0">
                <a:solidFill>
                  <a:schemeClr val="tx1"/>
                </a:solidFill>
                <a:latin typeface="Times New Roman" pitchFamily="18" charset="0"/>
                <a:cs typeface="Times New Roman" pitchFamily="18" charset="0"/>
              </a:rPr>
              <a:t> 2.</a:t>
            </a:r>
          </a:p>
          <a:p>
            <a:pPr algn="just"/>
            <a:r>
              <a:rPr lang="en-US" sz="2800" b="1" dirty="0" err="1">
                <a:solidFill>
                  <a:schemeClr val="tx1"/>
                </a:solidFill>
                <a:latin typeface="Times New Roman" pitchFamily="18" charset="0"/>
                <a:cs typeface="Times New Roman" pitchFamily="18" charset="0"/>
              </a:rPr>
              <a:t>Thời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gian</a:t>
            </a:r>
            <a:r>
              <a:rPr lang="en-US" sz="2800" b="1" dirty="0">
                <a:solidFill>
                  <a:schemeClr val="tx1"/>
                </a:solidFill>
                <a:latin typeface="Times New Roman" pitchFamily="18" charset="0"/>
                <a:cs typeface="Times New Roman" pitchFamily="18" charset="0"/>
              </a:rPr>
              <a:t>: 3 </a:t>
            </a:r>
            <a:r>
              <a:rPr lang="en-US" sz="2800" b="1" dirty="0" err="1">
                <a:solidFill>
                  <a:schemeClr val="tx1"/>
                </a:solidFill>
                <a:latin typeface="Times New Roman" pitchFamily="18" charset="0"/>
                <a:cs typeface="Times New Roman" pitchFamily="18" charset="0"/>
              </a:rPr>
              <a:t>phút</a:t>
            </a:r>
            <a:endParaRPr lang="en-US" sz="3000" b="1" dirty="0">
              <a:solidFill>
                <a:schemeClr val="tx1"/>
              </a:solidFill>
              <a:latin typeface="Times New Roman" pitchFamily="18" charset="0"/>
              <a:cs typeface="Times New Roman" pitchFamily="18" charset="0"/>
            </a:endParaRPr>
          </a:p>
        </p:txBody>
      </p:sp>
      <p:cxnSp>
        <p:nvCxnSpPr>
          <p:cNvPr id="9" name="Straight Connector 8">
            <a:extLst>
              <a:ext uri="{FF2B5EF4-FFF2-40B4-BE49-F238E27FC236}">
                <a16:creationId xmlns:a16="http://schemas.microsoft.com/office/drawing/2014/main" id="{B10B86B3-A33A-B2EF-EE08-3C175E113B76}"/>
              </a:ext>
            </a:extLst>
          </p:cNvPr>
          <p:cNvCxnSpPr>
            <a:cxnSpLocks/>
          </p:cNvCxnSpPr>
          <p:nvPr/>
        </p:nvCxnSpPr>
        <p:spPr>
          <a:xfrm>
            <a:off x="4557932" y="281354"/>
            <a:ext cx="0" cy="64401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D6F4C63A-2A6F-3C17-BD71-150474C1686F}"/>
              </a:ext>
            </a:extLst>
          </p:cNvPr>
          <p:cNvPicPr>
            <a:picLocks noChangeAspect="1"/>
          </p:cNvPicPr>
          <p:nvPr/>
        </p:nvPicPr>
        <p:blipFill>
          <a:blip r:embed="rId4"/>
          <a:stretch>
            <a:fillRect/>
          </a:stretch>
        </p:blipFill>
        <p:spPr>
          <a:xfrm>
            <a:off x="5117512" y="768759"/>
            <a:ext cx="5471823" cy="5952716"/>
          </a:xfrm>
          <a:prstGeom prst="rect">
            <a:avLst/>
          </a:prstGeom>
          <a:ln>
            <a:solidFill>
              <a:schemeClr val="tx1"/>
            </a:solidFill>
          </a:ln>
        </p:spPr>
      </p:pic>
    </p:spTree>
    <p:extLst>
      <p:ext uri="{BB962C8B-B14F-4D97-AF65-F5344CB8AC3E}">
        <p14:creationId xmlns:p14="http://schemas.microsoft.com/office/powerpoint/2010/main" val="65134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4C572D0-4FC7-A4B2-4BFC-FC3A2C2975F3}"/>
              </a:ext>
            </a:extLst>
          </p:cNvPr>
          <p:cNvSpPr/>
          <p:nvPr/>
        </p:nvSpPr>
        <p:spPr>
          <a:xfrm>
            <a:off x="1447801" y="204569"/>
            <a:ext cx="3049232" cy="923330"/>
          </a:xfrm>
          <a:prstGeom prst="rect">
            <a:avLst/>
          </a:prstGeom>
          <a:noFill/>
        </p:spPr>
        <p:txBody>
          <a:bodyPr wrap="none" lIns="91440" tIns="45720" rIns="91440" bIns="45720">
            <a:spAutoFit/>
          </a:bodyPr>
          <a:lstStyle/>
          <a:p>
            <a:pPr algn="ctr"/>
            <a:r>
              <a:rPr lang="en-US" sz="5400" b="1" cap="none" spc="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rPr>
              <a:t>Thời</a:t>
            </a:r>
            <a:r>
              <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rPr>
              <a:t> </a:t>
            </a:r>
            <a:r>
              <a:rPr lang="en-US" sz="5400" b="1" cap="none" spc="0"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rPr>
              <a:t>gian</a:t>
            </a:r>
            <a:endParaRPr lang="en-US"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latin typeface="Times New Roman" pitchFamily="18" charset="0"/>
              <a:cs typeface="Times New Roman" pitchFamily="18" charset="0"/>
            </a:endParaRPr>
          </a:p>
        </p:txBody>
      </p:sp>
      <p:sp>
        <p:nvSpPr>
          <p:cNvPr id="4" name="Rectangle: Rounded Corners 186">
            <a:extLst>
              <a:ext uri="{FF2B5EF4-FFF2-40B4-BE49-F238E27FC236}">
                <a16:creationId xmlns:a16="http://schemas.microsoft.com/office/drawing/2014/main" id="{222B2C2A-2838-76E6-4279-DCA166B493D9}"/>
              </a:ext>
            </a:extLst>
          </p:cNvPr>
          <p:cNvSpPr/>
          <p:nvPr/>
        </p:nvSpPr>
        <p:spPr>
          <a:xfrm>
            <a:off x="4724400" y="114612"/>
            <a:ext cx="2292627" cy="1103243"/>
          </a:xfrm>
          <a:prstGeom prst="roundRect">
            <a:avLst/>
          </a:prstGeom>
          <a:solidFill>
            <a:srgbClr val="FF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FF00"/>
                </a:solidFill>
                <a:latin typeface="Times New Roman" panose="02020603050405020304" pitchFamily="18" charset="0"/>
                <a:cs typeface="Times New Roman" panose="02020603050405020304" pitchFamily="18" charset="0"/>
              </a:rPr>
              <a:t>HẾT GIỜ</a:t>
            </a:r>
          </a:p>
        </p:txBody>
      </p:sp>
      <p:sp>
        <p:nvSpPr>
          <p:cNvPr id="6" name="Slide Number Placeholder 4">
            <a:extLst>
              <a:ext uri="{FF2B5EF4-FFF2-40B4-BE49-F238E27FC236}">
                <a16:creationId xmlns:a16="http://schemas.microsoft.com/office/drawing/2014/main" id="{BACC4428-4C71-B53C-3459-CBFF25166CFE}"/>
              </a:ext>
            </a:extLst>
          </p:cNvPr>
          <p:cNvSpPr>
            <a:spLocks noGrp="1"/>
          </p:cNvSpPr>
          <p:nvPr>
            <p:ph type="sldNum" sz="quarter" idx="12"/>
          </p:nvPr>
        </p:nvSpPr>
        <p:spPr>
          <a:xfrm>
            <a:off x="8610600" y="6356350"/>
            <a:ext cx="2743200" cy="365125"/>
          </a:xfrm>
        </p:spPr>
        <p:txBody>
          <a:bodyPr/>
          <a:lstStyle/>
          <a:p>
            <a:fld id="{4FB56AD0-552A-4DF0-9907-8C9B00084AE3}" type="slidenum">
              <a:rPr lang="en-US" smtClean="0"/>
              <a:t>14</a:t>
            </a:fld>
            <a:endParaRPr lang="en-US"/>
          </a:p>
        </p:txBody>
      </p:sp>
      <p:pic>
        <p:nvPicPr>
          <p:cNvPr id="10" name="Picture 9">
            <a:extLst>
              <a:ext uri="{FF2B5EF4-FFF2-40B4-BE49-F238E27FC236}">
                <a16:creationId xmlns:a16="http://schemas.microsoft.com/office/drawing/2014/main" id="{09D8CFB0-6515-115C-0A5C-749C09995D31}"/>
              </a:ext>
            </a:extLst>
          </p:cNvPr>
          <p:cNvPicPr>
            <a:picLocks noChangeAspect="1"/>
          </p:cNvPicPr>
          <p:nvPr/>
        </p:nvPicPr>
        <p:blipFill>
          <a:blip r:embed="rId3"/>
          <a:stretch>
            <a:fillRect/>
          </a:stretch>
        </p:blipFill>
        <p:spPr>
          <a:xfrm>
            <a:off x="1447801" y="1549286"/>
            <a:ext cx="9568543" cy="3759427"/>
          </a:xfrm>
          <a:prstGeom prst="rect">
            <a:avLst/>
          </a:prstGeom>
        </p:spPr>
      </p:pic>
    </p:spTree>
    <p:extLst>
      <p:ext uri="{BB962C8B-B14F-4D97-AF65-F5344CB8AC3E}">
        <p14:creationId xmlns:p14="http://schemas.microsoft.com/office/powerpoint/2010/main" val="3499206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999"/>
                                          </p:stCondLst>
                                        </p:cTn>
                                        <p:tgtEl>
                                          <p:spTgt spid="4"/>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alarm clo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948160" y="1750478"/>
            <a:ext cx="10543248" cy="3293209"/>
          </a:xfrm>
          <a:prstGeom prst="rect">
            <a:avLst/>
          </a:prstGeom>
        </p:spPr>
        <p:txBody>
          <a:bodyPr wrap="square">
            <a:spAutoFit/>
          </a:bodyPr>
          <a:lstStyle/>
          <a:p>
            <a:pPr algn="just">
              <a:spcBef>
                <a:spcPts val="1200"/>
              </a:spcBef>
              <a:spcAft>
                <a:spcPts val="1200"/>
              </a:spcAft>
            </a:pPr>
            <a:r>
              <a:rPr lang="en-US" sz="2800" b="1" i="1">
                <a:latin typeface="Times New Roman" panose="02020603050405020304" pitchFamily="18" charset="0"/>
                <a:ea typeface="Times New Roman" panose="02020603050405020304" pitchFamily="18" charset="0"/>
              </a:rPr>
              <a:t>Bài toán tìm kiếm trong dãy không sắp thứ tự</a:t>
            </a:r>
            <a:endParaRPr lang="en-US" sz="2800">
              <a:latin typeface="Times New Roman" panose="02020603050405020304" pitchFamily="18" charset="0"/>
              <a:ea typeface="Times New Roman" panose="02020603050405020304" pitchFamily="18" charset="0"/>
            </a:endParaRPr>
          </a:p>
          <a:p>
            <a:pPr algn="just">
              <a:spcBef>
                <a:spcPts val="1200"/>
              </a:spcBef>
              <a:spcAft>
                <a:spcPts val="1200"/>
              </a:spcAft>
            </a:pPr>
            <a:r>
              <a:rPr lang="en-US" sz="2800" i="1">
                <a:solidFill>
                  <a:srgbClr val="0070C0"/>
                </a:solidFill>
                <a:latin typeface="Times New Roman" panose="02020603050405020304" pitchFamily="18" charset="0"/>
                <a:ea typeface="Times New Roman" panose="02020603050405020304" pitchFamily="18" charset="0"/>
              </a:rPr>
              <a:t>Ví dụ: </a:t>
            </a:r>
            <a:r>
              <a:rPr lang="en-US" sz="2800">
                <a:latin typeface="Times New Roman" panose="02020603050405020304" pitchFamily="18" charset="0"/>
                <a:ea typeface="Times New Roman" panose="02020603050405020304" pitchFamily="18" charset="0"/>
              </a:rPr>
              <a:t>Tập bài kiểm tra của lớp chưa được sắp xếp theo thứ tự bảng chữ cái đối với tên học sinh. Muốn tìm bài làm của em, giáo viên phải xem tên học sinh ghi trên từng bài, lần lượt từ bài đầu tiên cho đến khi tìm thấy bài của em</a:t>
            </a:r>
          </a:p>
          <a:p>
            <a:pPr algn="just">
              <a:spcBef>
                <a:spcPts val="1200"/>
              </a:spcBef>
              <a:spcAft>
                <a:spcPts val="1200"/>
              </a:spcAft>
            </a:pPr>
            <a:r>
              <a:rPr lang="en-US" sz="2800" b="1" i="1">
                <a:solidFill>
                  <a:srgbClr val="0070C0"/>
                </a:solidFill>
                <a:latin typeface="Times New Roman" panose="02020603050405020304" pitchFamily="18" charset="0"/>
                <a:ea typeface="Times New Roman" panose="02020603050405020304" pitchFamily="18" charset="0"/>
              </a:rPr>
              <a:t>=&gt; Khi dãy không sắp thứ tự cần thực hiện tìm kiếm tuần tự</a:t>
            </a:r>
          </a:p>
        </p:txBody>
      </p:sp>
      <p:sp>
        <p:nvSpPr>
          <p:cNvPr id="3" name="TextBox 2">
            <a:extLst>
              <a:ext uri="{FF2B5EF4-FFF2-40B4-BE49-F238E27FC236}">
                <a16:creationId xmlns:a16="http://schemas.microsoft.com/office/drawing/2014/main" id="{E5216C1E-83CC-4E52-9D12-5AC29A5AD54B}"/>
              </a:ext>
            </a:extLst>
          </p:cNvPr>
          <p:cNvSpPr txBox="1"/>
          <p:nvPr/>
        </p:nvSpPr>
        <p:spPr>
          <a:xfrm>
            <a:off x="948160" y="315852"/>
            <a:ext cx="10543248"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a:spAutoFit/>
          </a:bodyPr>
          <a:lstStyle>
            <a:defPPr>
              <a:defRPr lang="en-US"/>
            </a:defPPr>
            <a:lvl1pPr algn="just">
              <a:defRPr sz="3600" b="1" kern="1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t>3. Bài toán tìm kiếm</a:t>
            </a:r>
          </a:p>
        </p:txBody>
      </p:sp>
      <p:pic>
        <p:nvPicPr>
          <p:cNvPr id="4" name="Picture 3">
            <a:extLst>
              <a:ext uri="{FF2B5EF4-FFF2-40B4-BE49-F238E27FC236}">
                <a16:creationId xmlns:a16="http://schemas.microsoft.com/office/drawing/2014/main" id="{A7E22513-2C04-443E-BE2B-8A9D4CA4C8F9}"/>
              </a:ext>
            </a:extLst>
          </p:cNvPr>
          <p:cNvPicPr>
            <a:picLocks noChangeAspect="1"/>
          </p:cNvPicPr>
          <p:nvPr/>
        </p:nvPicPr>
        <p:blipFill>
          <a:blip r:embed="rId2"/>
          <a:stretch>
            <a:fillRect/>
          </a:stretch>
        </p:blipFill>
        <p:spPr>
          <a:xfrm>
            <a:off x="391852" y="345312"/>
            <a:ext cx="556308" cy="495343"/>
          </a:xfrm>
          <a:prstGeom prst="rect">
            <a:avLst/>
          </a:prstGeom>
        </p:spPr>
      </p:pic>
      <p:sp>
        <p:nvSpPr>
          <p:cNvPr id="5" name="Slide Number Placeholder 4">
            <a:extLst>
              <a:ext uri="{FF2B5EF4-FFF2-40B4-BE49-F238E27FC236}">
                <a16:creationId xmlns:a16="http://schemas.microsoft.com/office/drawing/2014/main" id="{3BAC2F98-E1A4-15A3-D127-0DA8C2FF10B9}"/>
              </a:ext>
            </a:extLst>
          </p:cNvPr>
          <p:cNvSpPr>
            <a:spLocks noGrp="1"/>
          </p:cNvSpPr>
          <p:nvPr>
            <p:ph type="sldNum" sz="quarter" idx="12"/>
          </p:nvPr>
        </p:nvSpPr>
        <p:spPr/>
        <p:txBody>
          <a:bodyPr/>
          <a:lstStyle/>
          <a:p>
            <a:fld id="{4FB56AD0-552A-4DF0-9907-8C9B00084AE3}" type="slidenum">
              <a:rPr lang="en-US" smtClean="0"/>
              <a:t>15</a:t>
            </a:fld>
            <a:endParaRPr lang="en-US"/>
          </a:p>
        </p:txBody>
      </p:sp>
    </p:spTree>
    <p:extLst>
      <p:ext uri="{BB962C8B-B14F-4D97-AF65-F5344CB8AC3E}">
        <p14:creationId xmlns:p14="http://schemas.microsoft.com/office/powerpoint/2010/main" val="2039651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1"/>
          <p:cNvSpPr/>
          <p:nvPr/>
        </p:nvSpPr>
        <p:spPr>
          <a:xfrm>
            <a:off x="1006548" y="818727"/>
            <a:ext cx="10157637" cy="1732782"/>
          </a:xfrm>
          <a:prstGeom prst="rect">
            <a:avLst/>
          </a:prstGeom>
        </p:spPr>
        <p:txBody>
          <a:bodyPr wrap="square">
            <a:spAutoFit/>
          </a:bodyPr>
          <a:lstStyle/>
          <a:p>
            <a:pPr algn="just">
              <a:lnSpc>
                <a:spcPct val="115000"/>
              </a:lnSpc>
              <a:spcBef>
                <a:spcPts val="600"/>
              </a:spcBef>
              <a:spcAft>
                <a:spcPts val="600"/>
              </a:spcAft>
            </a:pPr>
            <a:r>
              <a:rPr lang="en-US" sz="2800" b="1" i="1">
                <a:latin typeface="Times New Roman" panose="02020603050405020304" pitchFamily="18" charset="0"/>
                <a:ea typeface="Times New Roman" panose="02020603050405020304" pitchFamily="18" charset="0"/>
              </a:rPr>
              <a:t>Bài toán tìm kiếm trong dãy đã sắp thứ tự</a:t>
            </a:r>
            <a:endParaRPr lang="en-US" sz="2800">
              <a:latin typeface="Times New Roman" panose="02020603050405020304" pitchFamily="18" charset="0"/>
              <a:ea typeface="Times New Roman" panose="02020603050405020304" pitchFamily="18" charset="0"/>
            </a:endParaRPr>
          </a:p>
          <a:p>
            <a:pPr algn="just">
              <a:lnSpc>
                <a:spcPct val="115000"/>
              </a:lnSpc>
              <a:spcBef>
                <a:spcPts val="600"/>
              </a:spcBef>
              <a:spcAft>
                <a:spcPts val="600"/>
              </a:spcAft>
            </a:pPr>
            <a:r>
              <a:rPr lang="en-US" sz="2800" i="1">
                <a:solidFill>
                  <a:srgbClr val="0070C0"/>
                </a:solidFill>
                <a:latin typeface="Times New Roman" panose="02020603050405020304" pitchFamily="18" charset="0"/>
                <a:ea typeface="Times New Roman" panose="02020603050405020304" pitchFamily="18" charset="0"/>
              </a:rPr>
              <a:t>Ví dụ: </a:t>
            </a:r>
            <a:r>
              <a:rPr lang="en-US" sz="2800">
                <a:latin typeface="Times New Roman" panose="02020603050405020304" pitchFamily="18" charset="0"/>
                <a:ea typeface="Times New Roman" panose="02020603050405020304" pitchFamily="18" charset="0"/>
              </a:rPr>
              <a:t>Danh sách tên học sinh trong lớp đã sắp thứ tự theo chữ cái trong từ điển thì ta có thể nhanh chóng tìm thấy bài kiểm tra của em</a:t>
            </a:r>
          </a:p>
        </p:txBody>
      </p:sp>
      <p:sp>
        <p:nvSpPr>
          <p:cNvPr id="3" name="Rectangle 2"/>
          <p:cNvSpPr/>
          <p:nvPr/>
        </p:nvSpPr>
        <p:spPr>
          <a:xfrm>
            <a:off x="1155404" y="3325280"/>
            <a:ext cx="10157637" cy="1886670"/>
          </a:xfrm>
          <a:prstGeom prst="rect">
            <a:avLst/>
          </a:prstGeom>
        </p:spPr>
        <p:txBody>
          <a:bodyPr wrap="square">
            <a:spAutoFit/>
          </a:bodyPr>
          <a:lstStyle/>
          <a:p>
            <a:pPr algn="just">
              <a:lnSpc>
                <a:spcPct val="115000"/>
              </a:lnSpc>
              <a:spcBef>
                <a:spcPts val="600"/>
              </a:spcBef>
              <a:spcAft>
                <a:spcPts val="600"/>
              </a:spcAft>
            </a:pPr>
            <a:r>
              <a:rPr lang="en-US" sz="2800">
                <a:solidFill>
                  <a:srgbClr val="002060"/>
                </a:solidFill>
                <a:latin typeface="Times New Roman" panose="02020603050405020304" pitchFamily="18" charset="0"/>
                <a:ea typeface="Times New Roman" panose="02020603050405020304" pitchFamily="18" charset="0"/>
              </a:rPr>
              <a:t>Kết luận: Có hai loại bài toán tìm kiếm:</a:t>
            </a:r>
          </a:p>
          <a:p>
            <a:pPr algn="just">
              <a:lnSpc>
                <a:spcPct val="115000"/>
              </a:lnSpc>
              <a:spcBef>
                <a:spcPts val="600"/>
              </a:spcBef>
              <a:spcAft>
                <a:spcPts val="600"/>
              </a:spcAft>
            </a:pPr>
            <a:r>
              <a:rPr lang="en-US" sz="2800">
                <a:solidFill>
                  <a:srgbClr val="002060"/>
                </a:solidFill>
                <a:latin typeface="Times New Roman" panose="02020603050405020304" pitchFamily="18" charset="0"/>
                <a:ea typeface="Times New Roman" panose="02020603050405020304" pitchFamily="18" charset="0"/>
              </a:rPr>
              <a:t>1) Tìm kiếm trong dãy không sắp thứ tự</a:t>
            </a:r>
          </a:p>
          <a:p>
            <a:pPr algn="just">
              <a:lnSpc>
                <a:spcPct val="115000"/>
              </a:lnSpc>
              <a:spcBef>
                <a:spcPts val="600"/>
              </a:spcBef>
              <a:spcAft>
                <a:spcPts val="600"/>
              </a:spcAft>
            </a:pPr>
            <a:r>
              <a:rPr lang="en-US" sz="2800">
                <a:solidFill>
                  <a:srgbClr val="002060"/>
                </a:solidFill>
                <a:latin typeface="Times New Roman" panose="02020603050405020304" pitchFamily="18" charset="0"/>
                <a:ea typeface="Times New Roman" panose="02020603050405020304" pitchFamily="18" charset="0"/>
              </a:rPr>
              <a:t>2) Tìm kiếm trong dãy đã sắp thứ tự</a:t>
            </a:r>
          </a:p>
        </p:txBody>
      </p:sp>
      <p:sp>
        <p:nvSpPr>
          <p:cNvPr id="4" name="Slide Number Placeholder 3">
            <a:extLst>
              <a:ext uri="{FF2B5EF4-FFF2-40B4-BE49-F238E27FC236}">
                <a16:creationId xmlns:a16="http://schemas.microsoft.com/office/drawing/2014/main" id="{F66FAC50-AF42-788E-ADA2-E5BF18619975}"/>
              </a:ext>
            </a:extLst>
          </p:cNvPr>
          <p:cNvSpPr>
            <a:spLocks noGrp="1"/>
          </p:cNvSpPr>
          <p:nvPr>
            <p:ph type="sldNum" sz="quarter" idx="12"/>
          </p:nvPr>
        </p:nvSpPr>
        <p:spPr/>
        <p:txBody>
          <a:bodyPr/>
          <a:lstStyle/>
          <a:p>
            <a:fld id="{4FB56AD0-552A-4DF0-9907-8C9B00084AE3}" type="slidenum">
              <a:rPr lang="en-US" smtClean="0"/>
              <a:t>16</a:t>
            </a:fld>
            <a:endParaRPr lang="en-US"/>
          </a:p>
        </p:txBody>
      </p:sp>
    </p:spTree>
    <p:extLst>
      <p:ext uri="{BB962C8B-B14F-4D97-AF65-F5344CB8AC3E}">
        <p14:creationId xmlns:p14="http://schemas.microsoft.com/office/powerpoint/2010/main" val="3397077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1"/>
          <p:cNvPicPr/>
          <p:nvPr/>
        </p:nvPicPr>
        <p:blipFill rotWithShape="1">
          <a:blip r:embed="rId2"/>
          <a:srcRect l="56555" t="69579" r="5994" b="14509"/>
          <a:stretch/>
        </p:blipFill>
        <p:spPr bwMode="auto">
          <a:xfrm>
            <a:off x="850605" y="1274932"/>
            <a:ext cx="10408831" cy="4126408"/>
          </a:xfrm>
          <a:prstGeom prst="rect">
            <a:avLst/>
          </a:prstGeom>
          <a:ln>
            <a:noFill/>
          </a:ln>
          <a:extLst>
            <a:ext uri="{53640926-AAD7-44D8-BBD7-CCE9431645EC}">
              <a14:shadowObscured xmlns:a14="http://schemas.microsoft.com/office/drawing/2010/main"/>
            </a:ext>
          </a:extLst>
        </p:spPr>
      </p:pic>
      <p:sp>
        <p:nvSpPr>
          <p:cNvPr id="3" name="Slide Number Placeholder 2">
            <a:extLst>
              <a:ext uri="{FF2B5EF4-FFF2-40B4-BE49-F238E27FC236}">
                <a16:creationId xmlns:a16="http://schemas.microsoft.com/office/drawing/2014/main" id="{E1D8CC70-3BA8-0415-EC77-F6359B1C3CF6}"/>
              </a:ext>
            </a:extLst>
          </p:cNvPr>
          <p:cNvSpPr>
            <a:spLocks noGrp="1"/>
          </p:cNvSpPr>
          <p:nvPr>
            <p:ph type="sldNum" sz="quarter" idx="12"/>
          </p:nvPr>
        </p:nvSpPr>
        <p:spPr>
          <a:xfrm>
            <a:off x="10681854" y="6356350"/>
            <a:ext cx="671945" cy="365125"/>
          </a:xfrm>
        </p:spPr>
        <p:txBody>
          <a:bodyPr/>
          <a:lstStyle/>
          <a:p>
            <a:fld id="{4FB56AD0-552A-4DF0-9907-8C9B00084AE3}" type="slidenum">
              <a:rPr lang="en-US" smtClean="0"/>
              <a:t>17</a:t>
            </a:fld>
            <a:endParaRPr lang="en-US"/>
          </a:p>
        </p:txBody>
      </p:sp>
    </p:spTree>
    <p:extLst>
      <p:ext uri="{BB962C8B-B14F-4D97-AF65-F5344CB8AC3E}">
        <p14:creationId xmlns:p14="http://schemas.microsoft.com/office/powerpoint/2010/main" val="35222955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5216C1E-83CC-4E52-9D12-5AC29A5AD54B}"/>
              </a:ext>
            </a:extLst>
          </p:cNvPr>
          <p:cNvSpPr txBox="1"/>
          <p:nvPr/>
        </p:nvSpPr>
        <p:spPr>
          <a:xfrm>
            <a:off x="5169190" y="410436"/>
            <a:ext cx="2927609"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a:spAutoFit/>
          </a:bodyPr>
          <a:lstStyle>
            <a:defPPr>
              <a:defRPr lang="en-US"/>
            </a:defPPr>
            <a:lvl1pPr algn="just">
              <a:defRPr sz="3600" b="1" kern="1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t>LUYỆN TẬP</a:t>
            </a:r>
          </a:p>
        </p:txBody>
      </p:sp>
      <p:pic>
        <p:nvPicPr>
          <p:cNvPr id="12" name="Picture 11">
            <a:extLst>
              <a:ext uri="{FF2B5EF4-FFF2-40B4-BE49-F238E27FC236}">
                <a16:creationId xmlns:a16="http://schemas.microsoft.com/office/drawing/2014/main" id="{8AC66289-0E87-40E8-9E33-10968DB0633C}"/>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040039" y="258360"/>
            <a:ext cx="996694" cy="900000"/>
          </a:xfrm>
          <a:prstGeom prst="rect">
            <a:avLst/>
          </a:prstGeom>
        </p:spPr>
      </p:pic>
      <p:sp>
        <p:nvSpPr>
          <p:cNvPr id="2" name="Rectangle 1"/>
          <p:cNvSpPr/>
          <p:nvPr/>
        </p:nvSpPr>
        <p:spPr>
          <a:xfrm>
            <a:off x="770604" y="1214418"/>
            <a:ext cx="3413114" cy="587853"/>
          </a:xfrm>
          <a:prstGeom prst="rect">
            <a:avLst/>
          </a:prstGeom>
        </p:spPr>
        <p:txBody>
          <a:bodyPr wrap="none">
            <a:spAutoFit/>
          </a:bodyPr>
          <a:lstStyle/>
          <a:p>
            <a:pPr>
              <a:lnSpc>
                <a:spcPct val="115000"/>
              </a:lnSpc>
              <a:spcBef>
                <a:spcPts val="600"/>
              </a:spcBef>
              <a:spcAft>
                <a:spcPts val="600"/>
              </a:spcAft>
            </a:pPr>
            <a:r>
              <a:rPr lang="en-US" sz="2800" b="1" i="1" dirty="0" err="1">
                <a:solidFill>
                  <a:srgbClr val="C00000"/>
                </a:solidFill>
                <a:latin typeface="Times New Roman" panose="02020603050405020304" pitchFamily="18" charset="0"/>
                <a:ea typeface="Times New Roman" panose="02020603050405020304" pitchFamily="18" charset="0"/>
              </a:rPr>
              <a:t>Bài</a:t>
            </a:r>
            <a:r>
              <a:rPr lang="en-US" sz="2800" b="1" i="1" dirty="0">
                <a:solidFill>
                  <a:srgbClr val="C00000"/>
                </a:solidFill>
                <a:latin typeface="Times New Roman" panose="02020603050405020304" pitchFamily="18" charset="0"/>
                <a:ea typeface="Times New Roman" panose="02020603050405020304" pitchFamily="18" charset="0"/>
              </a:rPr>
              <a:t> 1. </a:t>
            </a:r>
            <a:r>
              <a:rPr lang="en-US" sz="2800" dirty="0">
                <a:latin typeface="Times New Roman" panose="02020603050405020304" pitchFamily="18" charset="0"/>
                <a:ea typeface="Times New Roman" panose="02020603050405020304" pitchFamily="18" charset="0"/>
              </a:rPr>
              <a:t>Cho </a:t>
            </a:r>
            <a:r>
              <a:rPr lang="en-US" sz="2800" dirty="0" err="1">
                <a:latin typeface="Times New Roman" panose="02020603050405020304" pitchFamily="18" charset="0"/>
                <a:ea typeface="Times New Roman" panose="02020603050405020304" pitchFamily="18" charset="0"/>
              </a:rPr>
              <a:t>một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dãy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số</a:t>
            </a:r>
            <a:endParaRPr lang="en-US" sz="2800" dirty="0">
              <a:latin typeface="Times New Roman" panose="02020603050405020304" pitchFamily="18" charset="0"/>
              <a:ea typeface="Times New Roman" panose="02020603050405020304"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267198939"/>
              </p:ext>
            </p:extLst>
          </p:nvPr>
        </p:nvGraphicFramePr>
        <p:xfrm>
          <a:off x="1394255" y="1863109"/>
          <a:ext cx="9426139" cy="1383418"/>
        </p:xfrm>
        <a:graphic>
          <a:graphicData uri="http://schemas.openxmlformats.org/drawingml/2006/table">
            <a:tbl>
              <a:tblPr firstRow="1" firstCol="1" bandRow="1">
                <a:tableStyleId>{72833802-FEF1-4C79-8D5D-14CF1EAF98D9}</a:tableStyleId>
              </a:tblPr>
              <a:tblGrid>
                <a:gridCol w="856181">
                  <a:extLst>
                    <a:ext uri="{9D8B030D-6E8A-4147-A177-3AD203B41FA5}">
                      <a16:colId xmlns:a16="http://schemas.microsoft.com/office/drawing/2014/main" val="3686140052"/>
                    </a:ext>
                  </a:extLst>
                </a:gridCol>
                <a:gridCol w="856181">
                  <a:extLst>
                    <a:ext uri="{9D8B030D-6E8A-4147-A177-3AD203B41FA5}">
                      <a16:colId xmlns:a16="http://schemas.microsoft.com/office/drawing/2014/main" val="180205700"/>
                    </a:ext>
                  </a:extLst>
                </a:gridCol>
                <a:gridCol w="856181">
                  <a:extLst>
                    <a:ext uri="{9D8B030D-6E8A-4147-A177-3AD203B41FA5}">
                      <a16:colId xmlns:a16="http://schemas.microsoft.com/office/drawing/2014/main" val="2678570503"/>
                    </a:ext>
                  </a:extLst>
                </a:gridCol>
                <a:gridCol w="856181">
                  <a:extLst>
                    <a:ext uri="{9D8B030D-6E8A-4147-A177-3AD203B41FA5}">
                      <a16:colId xmlns:a16="http://schemas.microsoft.com/office/drawing/2014/main" val="1888491612"/>
                    </a:ext>
                  </a:extLst>
                </a:gridCol>
                <a:gridCol w="857345">
                  <a:extLst>
                    <a:ext uri="{9D8B030D-6E8A-4147-A177-3AD203B41FA5}">
                      <a16:colId xmlns:a16="http://schemas.microsoft.com/office/drawing/2014/main" val="2941868701"/>
                    </a:ext>
                  </a:extLst>
                </a:gridCol>
                <a:gridCol w="857345">
                  <a:extLst>
                    <a:ext uri="{9D8B030D-6E8A-4147-A177-3AD203B41FA5}">
                      <a16:colId xmlns:a16="http://schemas.microsoft.com/office/drawing/2014/main" val="14196746"/>
                    </a:ext>
                  </a:extLst>
                </a:gridCol>
                <a:gridCol w="857345">
                  <a:extLst>
                    <a:ext uri="{9D8B030D-6E8A-4147-A177-3AD203B41FA5}">
                      <a16:colId xmlns:a16="http://schemas.microsoft.com/office/drawing/2014/main" val="1186378022"/>
                    </a:ext>
                  </a:extLst>
                </a:gridCol>
                <a:gridCol w="857345">
                  <a:extLst>
                    <a:ext uri="{9D8B030D-6E8A-4147-A177-3AD203B41FA5}">
                      <a16:colId xmlns:a16="http://schemas.microsoft.com/office/drawing/2014/main" val="2366959973"/>
                    </a:ext>
                  </a:extLst>
                </a:gridCol>
                <a:gridCol w="857345">
                  <a:extLst>
                    <a:ext uri="{9D8B030D-6E8A-4147-A177-3AD203B41FA5}">
                      <a16:colId xmlns:a16="http://schemas.microsoft.com/office/drawing/2014/main" val="3415714176"/>
                    </a:ext>
                  </a:extLst>
                </a:gridCol>
                <a:gridCol w="857345">
                  <a:extLst>
                    <a:ext uri="{9D8B030D-6E8A-4147-A177-3AD203B41FA5}">
                      <a16:colId xmlns:a16="http://schemas.microsoft.com/office/drawing/2014/main" val="932413262"/>
                    </a:ext>
                  </a:extLst>
                </a:gridCol>
                <a:gridCol w="857345">
                  <a:extLst>
                    <a:ext uri="{9D8B030D-6E8A-4147-A177-3AD203B41FA5}">
                      <a16:colId xmlns:a16="http://schemas.microsoft.com/office/drawing/2014/main" val="1492589793"/>
                    </a:ext>
                  </a:extLst>
                </a:gridCol>
              </a:tblGrid>
              <a:tr h="691709">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1</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6</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dirty="0">
                          <a:effectLst/>
                          <a:latin typeface="Times New Roman" panose="02020603050405020304" pitchFamily="18" charset="0"/>
                          <a:cs typeface="Times New Roman" panose="02020603050405020304" pitchFamily="18" charset="0"/>
                        </a:rPr>
                        <a:t>a</a:t>
                      </a:r>
                      <a:r>
                        <a:rPr lang="en-US" sz="2800" baseline="-25000" dirty="0">
                          <a:effectLst/>
                          <a:latin typeface="Times New Roman" panose="02020603050405020304" pitchFamily="18" charset="0"/>
                          <a:cs typeface="Times New Roman" panose="02020603050405020304" pitchFamily="18" charset="0"/>
                        </a:rPr>
                        <a:t>7</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8</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9</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10</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11</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64078321"/>
                  </a:ext>
                </a:extLst>
              </a:tr>
              <a:tr h="691709">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27</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63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12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dirty="0">
                          <a:effectLst/>
                          <a:latin typeface="Times New Roman" panose="02020603050405020304" pitchFamily="18" charset="0"/>
                          <a:cs typeface="Times New Roman" panose="02020603050405020304" pitchFamily="18" charset="0"/>
                        </a:rPr>
                        <a:t>59</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67</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45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97</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35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13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34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algn="ctr">
                        <a:lnSpc>
                          <a:spcPct val="115000"/>
                        </a:lnSpc>
                        <a:spcBef>
                          <a:spcPts val="600"/>
                        </a:spcBef>
                        <a:spcAft>
                          <a:spcPts val="600"/>
                        </a:spcAft>
                      </a:pPr>
                      <a:r>
                        <a:rPr lang="en-US" sz="2800" dirty="0">
                          <a:effectLst/>
                          <a:latin typeface="Times New Roman" panose="02020603050405020304" pitchFamily="18" charset="0"/>
                          <a:cs typeface="Times New Roman" panose="02020603050405020304" pitchFamily="18" charset="0"/>
                        </a:rPr>
                        <a:t>11</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31629549"/>
                  </a:ext>
                </a:extLst>
              </a:tr>
            </a:tbl>
          </a:graphicData>
        </a:graphic>
      </p:graphicFrame>
      <p:sp>
        <p:nvSpPr>
          <p:cNvPr id="4" name="Rectangle 3"/>
          <p:cNvSpPr/>
          <p:nvPr/>
        </p:nvSpPr>
        <p:spPr>
          <a:xfrm>
            <a:off x="660353" y="3777020"/>
            <a:ext cx="10908191" cy="1083374"/>
          </a:xfrm>
          <a:prstGeom prst="rect">
            <a:avLst/>
          </a:prstGeom>
        </p:spPr>
        <p:txBody>
          <a:bodyPr wrap="square">
            <a:spAutoFit/>
          </a:bodyPr>
          <a:lstStyle/>
          <a:p>
            <a:pPr indent="457200" algn="just">
              <a:lnSpc>
                <a:spcPct val="115000"/>
              </a:lnSpc>
              <a:spcBef>
                <a:spcPts val="600"/>
              </a:spcBef>
              <a:spcAft>
                <a:spcPts val="600"/>
              </a:spcAft>
            </a:pPr>
            <a:r>
              <a:rPr lang="en-US" sz="2800" dirty="0" err="1">
                <a:latin typeface="Times New Roman" panose="02020603050405020304" pitchFamily="18" charset="0"/>
                <a:ea typeface="Times New Roman" panose="02020603050405020304" pitchFamily="18" charset="0"/>
              </a:rPr>
              <a:t>Em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hãy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thể</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hiện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từng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bước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của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thuật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toán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giải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bài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toán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xem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rPr>
              <a:t> 45 </a:t>
            </a:r>
            <a:r>
              <a:rPr lang="en-US" sz="2800" dirty="0" err="1">
                <a:latin typeface="Times New Roman" panose="02020603050405020304" pitchFamily="18" charset="0"/>
                <a:ea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dãy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này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không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Nếu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thì</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nằm</a:t>
            </a:r>
            <a:r>
              <a:rPr lang="en-US" sz="2800" dirty="0">
                <a:latin typeface="Times New Roman" panose="02020603050405020304" pitchFamily="18" charset="0"/>
                <a:ea typeface="Times New Roman" panose="02020603050405020304" pitchFamily="18" charset="0"/>
              </a:rPr>
              <a:t> ở </a:t>
            </a:r>
            <a:r>
              <a:rPr lang="en-US" sz="2800" dirty="0" err="1">
                <a:latin typeface="Times New Roman" panose="02020603050405020304" pitchFamily="18" charset="0"/>
                <a:ea typeface="Times New Roman" panose="02020603050405020304" pitchFamily="18" charset="0"/>
              </a:rPr>
              <a:t>vị</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trí</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nào</a:t>
            </a:r>
            <a:r>
              <a:rPr lang="en-US" sz="2800" dirty="0">
                <a:latin typeface="Times New Roman" panose="02020603050405020304" pitchFamily="18" charset="0"/>
                <a:ea typeface="Times New Roman" panose="02020603050405020304" pitchFamily="18" charset="0"/>
              </a:rPr>
              <a:t>?”</a:t>
            </a:r>
          </a:p>
        </p:txBody>
      </p:sp>
      <p:sp>
        <p:nvSpPr>
          <p:cNvPr id="5" name="Slide Number Placeholder 4">
            <a:extLst>
              <a:ext uri="{FF2B5EF4-FFF2-40B4-BE49-F238E27FC236}">
                <a16:creationId xmlns:a16="http://schemas.microsoft.com/office/drawing/2014/main" id="{88729AF9-6412-E5C4-5CA8-B3BD6F42C2CA}"/>
              </a:ext>
            </a:extLst>
          </p:cNvPr>
          <p:cNvSpPr>
            <a:spLocks noGrp="1"/>
          </p:cNvSpPr>
          <p:nvPr>
            <p:ph type="sldNum" sz="quarter" idx="12"/>
          </p:nvPr>
        </p:nvSpPr>
        <p:spPr/>
        <p:txBody>
          <a:bodyPr/>
          <a:lstStyle/>
          <a:p>
            <a:fld id="{4FB56AD0-552A-4DF0-9907-8C9B00084AE3}" type="slidenum">
              <a:rPr lang="en-US" smtClean="0"/>
              <a:t>18</a:t>
            </a:fld>
            <a:endParaRPr lang="en-US"/>
          </a:p>
        </p:txBody>
      </p:sp>
    </p:spTree>
    <p:extLst>
      <p:ext uri="{BB962C8B-B14F-4D97-AF65-F5344CB8AC3E}">
        <p14:creationId xmlns:p14="http://schemas.microsoft.com/office/powerpoint/2010/main" val="4217830392"/>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86291462"/>
              </p:ext>
            </p:extLst>
          </p:nvPr>
        </p:nvGraphicFramePr>
        <p:xfrm>
          <a:off x="3294798" y="626538"/>
          <a:ext cx="8674289" cy="5377120"/>
        </p:xfrm>
        <a:graphic>
          <a:graphicData uri="http://schemas.openxmlformats.org/drawingml/2006/table">
            <a:tbl>
              <a:tblPr firstRow="1" firstCol="1" bandRow="1">
                <a:tableStyleId>{5940675A-B579-460E-94D1-54222C63F5DA}</a:tableStyleId>
              </a:tblPr>
              <a:tblGrid>
                <a:gridCol w="1139802">
                  <a:extLst>
                    <a:ext uri="{9D8B030D-6E8A-4147-A177-3AD203B41FA5}">
                      <a16:colId xmlns:a16="http://schemas.microsoft.com/office/drawing/2014/main" val="505721574"/>
                    </a:ext>
                  </a:extLst>
                </a:gridCol>
                <a:gridCol w="7534487">
                  <a:extLst>
                    <a:ext uri="{9D8B030D-6E8A-4147-A177-3AD203B41FA5}">
                      <a16:colId xmlns:a16="http://schemas.microsoft.com/office/drawing/2014/main" val="1037446880"/>
                    </a:ext>
                  </a:extLst>
                </a:gridCol>
              </a:tblGrid>
              <a:tr h="0">
                <a:tc>
                  <a:txBody>
                    <a:bodyPr/>
                    <a:lstStyle/>
                    <a:p>
                      <a:pPr marL="0" marR="0" algn="ctr">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STT</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tc>
                <a:tc>
                  <a:txBody>
                    <a:bodyPr/>
                    <a:lstStyle/>
                    <a:p>
                      <a:pPr marL="0" marR="0" algn="ctr">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Nội dung</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tc>
                <a:extLst>
                  <a:ext uri="{0D108BD9-81ED-4DB2-BD59-A6C34878D82A}">
                    <a16:rowId xmlns:a16="http://schemas.microsoft.com/office/drawing/2014/main" val="673737684"/>
                  </a:ext>
                </a:extLst>
              </a:tr>
              <a:tr h="0">
                <a:tc>
                  <a:txBody>
                    <a:bodyPr/>
                    <a:lstStyle/>
                    <a:p>
                      <a:pPr marL="0" marR="0" algn="ctr">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1</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nchor="ctr"/>
                </a:tc>
                <a:tc>
                  <a:txBody>
                    <a:bodyPr/>
                    <a:lstStyle/>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So sánh số ở đầu dãy với x:</a:t>
                      </a:r>
                    </a:p>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Vì a</a:t>
                      </a:r>
                      <a:r>
                        <a:rPr lang="en-US" sz="2000" baseline="-25000">
                          <a:effectLst/>
                          <a:latin typeface="Times New Roman" panose="02020603050405020304" pitchFamily="18" charset="0"/>
                          <a:cs typeface="Times New Roman" panose="02020603050405020304" pitchFamily="18" charset="0"/>
                        </a:rPr>
                        <a:t>1</a:t>
                      </a:r>
                      <a:r>
                        <a:rPr lang="en-US" sz="2000">
                          <a:effectLst/>
                          <a:latin typeface="Times New Roman" panose="02020603050405020304" pitchFamily="18" charset="0"/>
                          <a:cs typeface="Times New Roman" panose="02020603050405020304" pitchFamily="18" charset="0"/>
                        </a:rPr>
                        <a:t> = 27 ≠ x nên chuyển sang xét số tiếp theo a</a:t>
                      </a:r>
                      <a:r>
                        <a:rPr lang="en-US" sz="2000" baseline="-25000">
                          <a:effectLst/>
                          <a:latin typeface="Times New Roman" panose="02020603050405020304" pitchFamily="18" charset="0"/>
                          <a:cs typeface="Times New Roman" panose="02020603050405020304" pitchFamily="18" charset="0"/>
                        </a:rPr>
                        <a:t>2</a:t>
                      </a:r>
                      <a:r>
                        <a:rPr lang="en-US" sz="2000">
                          <a:effectLst/>
                          <a:latin typeface="Times New Roman" panose="02020603050405020304" pitchFamily="18" charset="0"/>
                          <a:cs typeface="Times New Roman" panose="02020603050405020304" pitchFamily="18" charset="0"/>
                        </a:rPr>
                        <a:t> trong dãy.</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tc>
                <a:extLst>
                  <a:ext uri="{0D108BD9-81ED-4DB2-BD59-A6C34878D82A}">
                    <a16:rowId xmlns:a16="http://schemas.microsoft.com/office/drawing/2014/main" val="36165570"/>
                  </a:ext>
                </a:extLst>
              </a:tr>
              <a:tr h="0">
                <a:tc>
                  <a:txBody>
                    <a:bodyPr/>
                    <a:lstStyle/>
                    <a:p>
                      <a:pPr marL="0" marR="0" algn="ctr">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2</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nchor="ctr"/>
                </a:tc>
                <a:tc>
                  <a:txBody>
                    <a:bodyPr/>
                    <a:lstStyle/>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So sánh số đang xét với x:</a:t>
                      </a:r>
                    </a:p>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Vì a</a:t>
                      </a:r>
                      <a:r>
                        <a:rPr lang="en-US" sz="2000" baseline="-25000">
                          <a:effectLst/>
                          <a:latin typeface="Times New Roman" panose="02020603050405020304" pitchFamily="18" charset="0"/>
                          <a:cs typeface="Times New Roman" panose="02020603050405020304" pitchFamily="18" charset="0"/>
                        </a:rPr>
                        <a:t>2</a:t>
                      </a:r>
                      <a:r>
                        <a:rPr lang="en-US" sz="2000">
                          <a:effectLst/>
                          <a:latin typeface="Times New Roman" panose="02020603050405020304" pitchFamily="18" charset="0"/>
                          <a:cs typeface="Times New Roman" panose="02020603050405020304" pitchFamily="18" charset="0"/>
                        </a:rPr>
                        <a:t> = 63 ≠ x nên chuyển sang xét số tiếp theo a</a:t>
                      </a:r>
                      <a:r>
                        <a:rPr lang="en-US" sz="2000" baseline="-25000">
                          <a:effectLst/>
                          <a:latin typeface="Times New Roman" panose="02020603050405020304" pitchFamily="18" charset="0"/>
                          <a:cs typeface="Times New Roman" panose="02020603050405020304" pitchFamily="18" charset="0"/>
                        </a:rPr>
                        <a:t>3</a:t>
                      </a:r>
                      <a:r>
                        <a:rPr lang="en-US" sz="2000">
                          <a:effectLst/>
                          <a:latin typeface="Times New Roman" panose="02020603050405020304" pitchFamily="18" charset="0"/>
                          <a:cs typeface="Times New Roman" panose="02020603050405020304" pitchFamily="18" charset="0"/>
                        </a:rPr>
                        <a:t> trong dãy.</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tc>
                <a:extLst>
                  <a:ext uri="{0D108BD9-81ED-4DB2-BD59-A6C34878D82A}">
                    <a16:rowId xmlns:a16="http://schemas.microsoft.com/office/drawing/2014/main" val="376053143"/>
                  </a:ext>
                </a:extLst>
              </a:tr>
              <a:tr h="0">
                <a:tc>
                  <a:txBody>
                    <a:bodyPr/>
                    <a:lstStyle/>
                    <a:p>
                      <a:pPr marL="0" marR="0" algn="ctr">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3</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nchor="ctr"/>
                </a:tc>
                <a:tc>
                  <a:txBody>
                    <a:bodyPr/>
                    <a:lstStyle/>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So sánh số đang xét với x:</a:t>
                      </a:r>
                    </a:p>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Vì a</a:t>
                      </a:r>
                      <a:r>
                        <a:rPr lang="en-US" sz="2000" baseline="-25000">
                          <a:effectLst/>
                          <a:latin typeface="Times New Roman" panose="02020603050405020304" pitchFamily="18" charset="0"/>
                          <a:cs typeface="Times New Roman" panose="02020603050405020304" pitchFamily="18" charset="0"/>
                        </a:rPr>
                        <a:t>3</a:t>
                      </a:r>
                      <a:r>
                        <a:rPr lang="en-US" sz="2000">
                          <a:effectLst/>
                          <a:latin typeface="Times New Roman" panose="02020603050405020304" pitchFamily="18" charset="0"/>
                          <a:cs typeface="Times New Roman" panose="02020603050405020304" pitchFamily="18" charset="0"/>
                        </a:rPr>
                        <a:t> = 12 ≠ x nên chuyển sang xét số tiếp theo a</a:t>
                      </a:r>
                      <a:r>
                        <a:rPr lang="en-US" sz="2000" baseline="-25000">
                          <a:effectLst/>
                          <a:latin typeface="Times New Roman" panose="02020603050405020304" pitchFamily="18" charset="0"/>
                          <a:cs typeface="Times New Roman" panose="02020603050405020304" pitchFamily="18" charset="0"/>
                        </a:rPr>
                        <a:t>4</a:t>
                      </a:r>
                      <a:r>
                        <a:rPr lang="en-US" sz="2000">
                          <a:effectLst/>
                          <a:latin typeface="Times New Roman" panose="02020603050405020304" pitchFamily="18" charset="0"/>
                          <a:cs typeface="Times New Roman" panose="02020603050405020304" pitchFamily="18" charset="0"/>
                        </a:rPr>
                        <a:t> trong dãy.</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tc>
                <a:extLst>
                  <a:ext uri="{0D108BD9-81ED-4DB2-BD59-A6C34878D82A}">
                    <a16:rowId xmlns:a16="http://schemas.microsoft.com/office/drawing/2014/main" val="2557225774"/>
                  </a:ext>
                </a:extLst>
              </a:tr>
              <a:tr h="0">
                <a:tc>
                  <a:txBody>
                    <a:bodyPr/>
                    <a:lstStyle/>
                    <a:p>
                      <a:pPr marL="0" marR="0" algn="ctr">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4</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nchor="ctr"/>
                </a:tc>
                <a:tc>
                  <a:txBody>
                    <a:bodyPr/>
                    <a:lstStyle/>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So sánh số đang xét với x:</a:t>
                      </a:r>
                    </a:p>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Vì a</a:t>
                      </a:r>
                      <a:r>
                        <a:rPr lang="en-US" sz="2000" baseline="-25000">
                          <a:effectLst/>
                          <a:latin typeface="Times New Roman" panose="02020603050405020304" pitchFamily="18" charset="0"/>
                          <a:cs typeface="Times New Roman" panose="02020603050405020304" pitchFamily="18" charset="0"/>
                        </a:rPr>
                        <a:t>4</a:t>
                      </a:r>
                      <a:r>
                        <a:rPr lang="en-US" sz="2000">
                          <a:effectLst/>
                          <a:latin typeface="Times New Roman" panose="02020603050405020304" pitchFamily="18" charset="0"/>
                          <a:cs typeface="Times New Roman" panose="02020603050405020304" pitchFamily="18" charset="0"/>
                        </a:rPr>
                        <a:t> = 59 ≠ x nên chuyển sang xét số tiếp theo a</a:t>
                      </a:r>
                      <a:r>
                        <a:rPr lang="en-US" sz="2000" baseline="-25000">
                          <a:effectLst/>
                          <a:latin typeface="Times New Roman" panose="02020603050405020304" pitchFamily="18" charset="0"/>
                          <a:cs typeface="Times New Roman" panose="02020603050405020304" pitchFamily="18" charset="0"/>
                        </a:rPr>
                        <a:t>5</a:t>
                      </a:r>
                      <a:r>
                        <a:rPr lang="en-US" sz="2000">
                          <a:effectLst/>
                          <a:latin typeface="Times New Roman" panose="02020603050405020304" pitchFamily="18" charset="0"/>
                          <a:cs typeface="Times New Roman" panose="02020603050405020304" pitchFamily="18" charset="0"/>
                        </a:rPr>
                        <a:t> trong dãy.</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tc>
                <a:extLst>
                  <a:ext uri="{0D108BD9-81ED-4DB2-BD59-A6C34878D82A}">
                    <a16:rowId xmlns:a16="http://schemas.microsoft.com/office/drawing/2014/main" val="508486404"/>
                  </a:ext>
                </a:extLst>
              </a:tr>
              <a:tr h="0">
                <a:tc>
                  <a:txBody>
                    <a:bodyPr/>
                    <a:lstStyle/>
                    <a:p>
                      <a:pPr marL="0" marR="0" algn="ctr">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5</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nchor="ctr"/>
                </a:tc>
                <a:tc>
                  <a:txBody>
                    <a:bodyPr/>
                    <a:lstStyle/>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So sánh số đang xét với x:</a:t>
                      </a:r>
                    </a:p>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Vì a</a:t>
                      </a:r>
                      <a:r>
                        <a:rPr lang="en-US" sz="2000" baseline="-25000">
                          <a:effectLst/>
                          <a:latin typeface="Times New Roman" panose="02020603050405020304" pitchFamily="18" charset="0"/>
                          <a:cs typeface="Times New Roman" panose="02020603050405020304" pitchFamily="18" charset="0"/>
                        </a:rPr>
                        <a:t>5</a:t>
                      </a:r>
                      <a:r>
                        <a:rPr lang="en-US" sz="2000">
                          <a:effectLst/>
                          <a:latin typeface="Times New Roman" panose="02020603050405020304" pitchFamily="18" charset="0"/>
                          <a:cs typeface="Times New Roman" panose="02020603050405020304" pitchFamily="18" charset="0"/>
                        </a:rPr>
                        <a:t> = 67 ≠ x nên chuyển sang xét số tiếp theo a</a:t>
                      </a:r>
                      <a:r>
                        <a:rPr lang="en-US" sz="2000" baseline="-25000">
                          <a:effectLst/>
                          <a:latin typeface="Times New Roman" panose="02020603050405020304" pitchFamily="18" charset="0"/>
                          <a:cs typeface="Times New Roman" panose="02020603050405020304" pitchFamily="18" charset="0"/>
                        </a:rPr>
                        <a:t>6</a:t>
                      </a:r>
                      <a:r>
                        <a:rPr lang="en-US" sz="2000">
                          <a:effectLst/>
                          <a:latin typeface="Times New Roman" panose="02020603050405020304" pitchFamily="18" charset="0"/>
                          <a:cs typeface="Times New Roman" panose="02020603050405020304" pitchFamily="18" charset="0"/>
                        </a:rPr>
                        <a:t> trong dãy.</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tc>
                <a:extLst>
                  <a:ext uri="{0D108BD9-81ED-4DB2-BD59-A6C34878D82A}">
                    <a16:rowId xmlns:a16="http://schemas.microsoft.com/office/drawing/2014/main" val="209411080"/>
                  </a:ext>
                </a:extLst>
              </a:tr>
              <a:tr h="0">
                <a:tc>
                  <a:txBody>
                    <a:bodyPr/>
                    <a:lstStyle/>
                    <a:p>
                      <a:pPr marL="0" marR="0" algn="ctr">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6</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nchor="ctr"/>
                </a:tc>
                <a:tc>
                  <a:txBody>
                    <a:bodyPr/>
                    <a:lstStyle/>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So sánh số đang xét với x:</a:t>
                      </a:r>
                    </a:p>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Vì a</a:t>
                      </a:r>
                      <a:r>
                        <a:rPr lang="en-US" sz="2000" baseline="-25000">
                          <a:effectLst/>
                          <a:latin typeface="Times New Roman" panose="02020603050405020304" pitchFamily="18" charset="0"/>
                          <a:cs typeface="Times New Roman" panose="02020603050405020304" pitchFamily="18" charset="0"/>
                        </a:rPr>
                        <a:t>6</a:t>
                      </a:r>
                      <a:r>
                        <a:rPr lang="en-US" sz="2000">
                          <a:effectLst/>
                          <a:latin typeface="Times New Roman" panose="02020603050405020304" pitchFamily="18" charset="0"/>
                          <a:cs typeface="Times New Roman" panose="02020603050405020304" pitchFamily="18" charset="0"/>
                        </a:rPr>
                        <a:t> = 45 = x.</a:t>
                      </a:r>
                    </a:p>
                    <a:p>
                      <a:pPr marL="0" marR="0" algn="just">
                        <a:lnSpc>
                          <a:spcPct val="115000"/>
                        </a:lnSpc>
                        <a:spcBef>
                          <a:spcPts val="0"/>
                        </a:spcBef>
                        <a:spcAft>
                          <a:spcPts val="0"/>
                        </a:spcAft>
                      </a:pPr>
                      <a:r>
                        <a:rPr lang="en-US" sz="2000">
                          <a:effectLst/>
                          <a:latin typeface="Times New Roman" panose="02020603050405020304" pitchFamily="18" charset="0"/>
                          <a:cs typeface="Times New Roman" panose="02020603050405020304" pitchFamily="18" charset="0"/>
                        </a:rPr>
                        <a:t>Kết luận: Tìm thấy x ở vị trí thứ sáu trong dãy; kết thúc thuật toán.</a:t>
                      </a:r>
                      <a:endParaRPr lang="en-US"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7625" marR="47625" marT="47625" marB="47625"/>
                </a:tc>
                <a:extLst>
                  <a:ext uri="{0D108BD9-81ED-4DB2-BD59-A6C34878D82A}">
                    <a16:rowId xmlns:a16="http://schemas.microsoft.com/office/drawing/2014/main" val="3200456960"/>
                  </a:ext>
                </a:extLst>
              </a:tr>
            </a:tbl>
          </a:graphicData>
        </a:graphic>
      </p:graphicFrame>
      <p:sp>
        <p:nvSpPr>
          <p:cNvPr id="5" name="Rectangle 1"/>
          <p:cNvSpPr>
            <a:spLocks noChangeArrowheads="1"/>
          </p:cNvSpPr>
          <p:nvPr/>
        </p:nvSpPr>
        <p:spPr bwMode="auto">
          <a:xfrm>
            <a:off x="701724" y="1636425"/>
            <a:ext cx="2109716" cy="21236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ts val="1200"/>
              </a:spcBef>
              <a:spcAft>
                <a:spcPts val="1200"/>
              </a:spcAft>
              <a:buClrTx/>
              <a:buSzTx/>
              <a:buFontTx/>
              <a:buNone/>
              <a:tabLst/>
            </a:pPr>
            <a:r>
              <a:rPr kumimoji="0" lang="en-US" altLang="en-US" sz="2800" b="1" i="1"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Hướng dẫn</a:t>
            </a:r>
            <a:endParaRPr kumimoji="0" lang="en-US" altLang="en-US" sz="28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ts val="1200"/>
              </a:spcBef>
              <a:spcAft>
                <a:spcPts val="1200"/>
              </a:spcAft>
              <a:buClrTx/>
              <a:buSzTx/>
              <a:tabLst/>
            </a:pPr>
            <a:r>
              <a:rPr kumimoji="0" lang="en-US" altLang="en-US" sz="2800" b="0" i="0" u="none" strike="noStrike" cap="none" normalizeH="0" baseline="0">
                <a:ln>
                  <a:noFill/>
                </a:ln>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Gọi số phải tìm là x (x=45)</a:t>
            </a:r>
            <a:endParaRPr kumimoji="0" lang="en-US" altLang="en-US" sz="2800" b="0" i="0" u="none" strike="noStrike" cap="none" normalizeH="0" baseline="0">
              <a:ln>
                <a:noFill/>
              </a:ln>
              <a:solidFill>
                <a:schemeClr val="tx1"/>
              </a:solidFill>
              <a:effectLst/>
              <a:latin typeface="Times New Roman" panose="02020603050405020304" pitchFamily="18"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4902E294-D4A8-4B03-BA09-AE5408ABA123}"/>
              </a:ext>
            </a:extLst>
          </p:cNvPr>
          <p:cNvSpPr>
            <a:spLocks noGrp="1"/>
          </p:cNvSpPr>
          <p:nvPr>
            <p:ph type="sldNum" sz="quarter" idx="12"/>
          </p:nvPr>
        </p:nvSpPr>
        <p:spPr/>
        <p:txBody>
          <a:bodyPr/>
          <a:lstStyle/>
          <a:p>
            <a:fld id="{4FB56AD0-552A-4DF0-9907-8C9B00084AE3}" type="slidenum">
              <a:rPr lang="en-US" smtClean="0"/>
              <a:t>19</a:t>
            </a:fld>
            <a:endParaRPr lang="en-US"/>
          </a:p>
        </p:txBody>
      </p:sp>
    </p:spTree>
    <p:extLst>
      <p:ext uri="{BB962C8B-B14F-4D97-AF65-F5344CB8AC3E}">
        <p14:creationId xmlns:p14="http://schemas.microsoft.com/office/powerpoint/2010/main" val="1577685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ext Box 5">
            <a:extLst>
              <a:ext uri="{FF2B5EF4-FFF2-40B4-BE49-F238E27FC236}">
                <a16:creationId xmlns:a16="http://schemas.microsoft.com/office/drawing/2014/main" id="{6162A8D3-89AF-8949-F8DE-2E44D302410A}"/>
              </a:ext>
            </a:extLst>
          </p:cNvPr>
          <p:cNvSpPr txBox="1">
            <a:spLocks noChangeArrowheads="1"/>
          </p:cNvSpPr>
          <p:nvPr/>
        </p:nvSpPr>
        <p:spPr bwMode="auto">
          <a:xfrm>
            <a:off x="2873076" y="5146807"/>
            <a:ext cx="6866389"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a:spcBef>
                <a:spcPct val="50000"/>
              </a:spcBef>
            </a:pPr>
            <a:r>
              <a:rPr lang="en-US" sz="2800" b="1" dirty="0" err="1">
                <a:solidFill>
                  <a:srgbClr val="002060"/>
                </a:solidFill>
                <a:latin typeface="Times New Roman" pitchFamily="18" charset="0"/>
                <a:ea typeface="Lucida Sans Unicode" pitchFamily="34" charset="0"/>
                <a:cs typeface="Times New Roman" pitchFamily="18" charset="0"/>
              </a:rPr>
              <a:t>Giáo</a:t>
            </a:r>
            <a:r>
              <a:rPr lang="en-US" sz="2800" b="1" dirty="0">
                <a:solidFill>
                  <a:srgbClr val="002060"/>
                </a:solidFill>
                <a:latin typeface="Times New Roman" pitchFamily="18" charset="0"/>
                <a:ea typeface="Lucida Sans Unicode" pitchFamily="34" charset="0"/>
                <a:cs typeface="Times New Roman" pitchFamily="18" charset="0"/>
              </a:rPr>
              <a:t> </a:t>
            </a:r>
            <a:r>
              <a:rPr lang="en-US" sz="2800" b="1" err="1">
                <a:solidFill>
                  <a:srgbClr val="002060"/>
                </a:solidFill>
                <a:latin typeface="Times New Roman" pitchFamily="18" charset="0"/>
                <a:ea typeface="Lucida Sans Unicode" pitchFamily="34" charset="0"/>
                <a:cs typeface="Times New Roman" pitchFamily="18" charset="0"/>
              </a:rPr>
              <a:t>viên</a:t>
            </a:r>
            <a:r>
              <a:rPr lang="en-US" sz="2800" b="1" smtClean="0">
                <a:solidFill>
                  <a:srgbClr val="002060"/>
                </a:solidFill>
                <a:latin typeface="Times New Roman" pitchFamily="18" charset="0"/>
                <a:ea typeface="Lucida Sans Unicode" pitchFamily="34" charset="0"/>
                <a:cs typeface="Times New Roman" pitchFamily="18" charset="0"/>
              </a:rPr>
              <a:t>: LÊ NGỌC LAN ANH</a:t>
            </a:r>
            <a:endParaRPr lang="en-US" sz="2800" b="1" dirty="0">
              <a:solidFill>
                <a:srgbClr val="002060"/>
              </a:solidFill>
              <a:latin typeface="Times New Roman" pitchFamily="18" charset="0"/>
              <a:ea typeface="Lucida Sans Unicode" pitchFamily="34" charset="0"/>
              <a:cs typeface="Times New Roman" pitchFamily="18" charset="0"/>
            </a:endParaRPr>
          </a:p>
          <a:p>
            <a:pPr algn="ctr">
              <a:spcBef>
                <a:spcPct val="50000"/>
              </a:spcBef>
            </a:pPr>
            <a:r>
              <a:rPr lang="en-HK" sz="2800" b="1" err="1">
                <a:solidFill>
                  <a:srgbClr val="002060"/>
                </a:solidFill>
                <a:latin typeface="Times New Roman" pitchFamily="18" charset="0"/>
                <a:ea typeface="Lucida Sans Unicode" pitchFamily="34" charset="0"/>
                <a:cs typeface="Times New Roman" pitchFamily="18" charset="0"/>
              </a:rPr>
              <a:t>Trường</a:t>
            </a:r>
            <a:r>
              <a:rPr lang="en-HK" sz="2800" b="1" smtClean="0">
                <a:solidFill>
                  <a:srgbClr val="002060"/>
                </a:solidFill>
                <a:latin typeface="Times New Roman" pitchFamily="18" charset="0"/>
                <a:ea typeface="Lucida Sans Unicode" pitchFamily="34" charset="0"/>
                <a:cs typeface="Times New Roman" pitchFamily="18" charset="0"/>
              </a:rPr>
              <a:t>: THCS TÂN QUÝ TÂY</a:t>
            </a:r>
            <a:endParaRPr lang="en-US" dirty="0">
              <a:solidFill>
                <a:srgbClr val="002060"/>
              </a:solidFill>
              <a:latin typeface="Times New Roman" pitchFamily="18" charset="0"/>
              <a:ea typeface="Lucida Sans Unicode" pitchFamily="34" charset="0"/>
              <a:cs typeface="Times New Roman" pitchFamily="18" charset="0"/>
            </a:endParaRPr>
          </a:p>
        </p:txBody>
      </p:sp>
      <p:sp>
        <p:nvSpPr>
          <p:cNvPr id="6" name="Text Box 5">
            <a:extLst>
              <a:ext uri="{FF2B5EF4-FFF2-40B4-BE49-F238E27FC236}">
                <a16:creationId xmlns:a16="http://schemas.microsoft.com/office/drawing/2014/main" id="{95B0A092-4D12-94DF-7737-0CDC96D860CC}"/>
              </a:ext>
            </a:extLst>
          </p:cNvPr>
          <p:cNvSpPr txBox="1">
            <a:spLocks noChangeArrowheads="1"/>
          </p:cNvSpPr>
          <p:nvPr/>
        </p:nvSpPr>
        <p:spPr bwMode="auto">
          <a:xfrm>
            <a:off x="740043" y="570670"/>
            <a:ext cx="1113245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a:spcBef>
                <a:spcPct val="50000"/>
              </a:spcBef>
            </a:pPr>
            <a:r>
              <a:rPr lang="en-GB" sz="2800" b="1" dirty="0">
                <a:solidFill>
                  <a:srgbClr val="002060"/>
                </a:solidFill>
                <a:latin typeface="Times New Roman" pitchFamily="18" charset="0"/>
                <a:ea typeface="Lucida Sans Unicode" pitchFamily="34" charset="0"/>
                <a:cs typeface="Times New Roman" pitchFamily="18" charset="0"/>
              </a:rPr>
              <a:t>CHỦ ĐỀ F: </a:t>
            </a:r>
          </a:p>
          <a:p>
            <a:pPr>
              <a:spcBef>
                <a:spcPct val="50000"/>
              </a:spcBef>
            </a:pPr>
            <a:r>
              <a:rPr lang="en-GB" sz="2800" b="1" dirty="0">
                <a:solidFill>
                  <a:srgbClr val="002060"/>
                </a:solidFill>
                <a:latin typeface="Times New Roman" pitchFamily="18" charset="0"/>
                <a:ea typeface="Lucida Sans Unicode" pitchFamily="34" charset="0"/>
                <a:cs typeface="Times New Roman" pitchFamily="18" charset="0"/>
              </a:rPr>
              <a:t>GIẢI QUYẾT VẤN ĐỀ VỚI SỰ TRỢ GIÚP CỦA MÁY TÍNH</a:t>
            </a:r>
          </a:p>
          <a:p>
            <a:pPr algn="ctr">
              <a:spcBef>
                <a:spcPct val="50000"/>
              </a:spcBef>
            </a:pPr>
            <a:r>
              <a:rPr lang="en-GB" sz="2800" b="1" dirty="0">
                <a:solidFill>
                  <a:srgbClr val="002060"/>
                </a:solidFill>
                <a:latin typeface="Times New Roman" pitchFamily="18" charset="0"/>
                <a:ea typeface="Lucida Sans Unicode" pitchFamily="34" charset="0"/>
                <a:cs typeface="Times New Roman" pitchFamily="18" charset="0"/>
              </a:rPr>
              <a:t>MỘT SỐ THUẬT TOÁN SẮP XẾP VÀ TÌM KIẾM CƠ BẢN</a:t>
            </a:r>
            <a:endParaRPr lang="en-US" dirty="0">
              <a:solidFill>
                <a:srgbClr val="002060"/>
              </a:solidFill>
              <a:latin typeface="Times New Roman" pitchFamily="18" charset="0"/>
              <a:ea typeface="Lucida Sans Unicode" pitchFamily="34" charset="0"/>
              <a:cs typeface="Times New Roman" pitchFamily="18" charset="0"/>
            </a:endParaRPr>
          </a:p>
        </p:txBody>
      </p:sp>
      <p:sp>
        <p:nvSpPr>
          <p:cNvPr id="7" name="Text Box 5">
            <a:extLst>
              <a:ext uri="{FF2B5EF4-FFF2-40B4-BE49-F238E27FC236}">
                <a16:creationId xmlns:a16="http://schemas.microsoft.com/office/drawing/2014/main" id="{5E5E653F-C9B0-E89A-6BDF-004963200143}"/>
              </a:ext>
            </a:extLst>
          </p:cNvPr>
          <p:cNvSpPr txBox="1">
            <a:spLocks noChangeArrowheads="1"/>
          </p:cNvSpPr>
          <p:nvPr/>
        </p:nvSpPr>
        <p:spPr bwMode="auto">
          <a:xfrm>
            <a:off x="740043" y="3044279"/>
            <a:ext cx="1113245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sz="2400">
                <a:solidFill>
                  <a:schemeClr val="tx1"/>
                </a:solidFill>
                <a:latin typeface="Arial" charset="0"/>
              </a:defRPr>
            </a:lvl1pPr>
            <a:lvl2pPr marL="742950" indent="-285750">
              <a:defRPr sz="2400">
                <a:solidFill>
                  <a:schemeClr val="tx1"/>
                </a:solidFill>
                <a:latin typeface="Arial" charset="0"/>
              </a:defRPr>
            </a:lvl2pPr>
            <a:lvl3pPr marL="1143000" indent="-228600">
              <a:defRPr sz="2400">
                <a:solidFill>
                  <a:schemeClr val="tx1"/>
                </a:solidFill>
                <a:latin typeface="Arial" charset="0"/>
              </a:defRPr>
            </a:lvl3pPr>
            <a:lvl4pPr marL="1600200" indent="-228600">
              <a:defRPr sz="2400">
                <a:solidFill>
                  <a:schemeClr val="tx1"/>
                </a:solidFill>
                <a:latin typeface="Arial" charset="0"/>
              </a:defRPr>
            </a:lvl4pPr>
            <a:lvl5pPr marL="2057400" indent="-22860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a:spcBef>
                <a:spcPct val="50000"/>
              </a:spcBef>
            </a:pPr>
            <a:r>
              <a:rPr lang="en-GB" sz="4400" b="1" dirty="0">
                <a:solidFill>
                  <a:srgbClr val="FF0000"/>
                </a:solidFill>
                <a:latin typeface="Times New Roman" pitchFamily="18" charset="0"/>
                <a:ea typeface="Lucida Sans Unicode" pitchFamily="34" charset="0"/>
                <a:cs typeface="Times New Roman" pitchFamily="18" charset="0"/>
              </a:rPr>
              <a:t>BÀI 1: TÌM KIẾM TUẦN TỰ</a:t>
            </a:r>
            <a:endParaRPr lang="en-US" sz="4400" dirty="0">
              <a:solidFill>
                <a:srgbClr val="FF0000"/>
              </a:solidFill>
              <a:latin typeface="Times New Roman" pitchFamily="18" charset="0"/>
              <a:ea typeface="Lucida Sans Unicode" pitchFamily="34" charset="0"/>
              <a:cs typeface="Times New Roman" pitchFamily="18" charset="0"/>
            </a:endParaRPr>
          </a:p>
        </p:txBody>
      </p:sp>
      <p:sp>
        <p:nvSpPr>
          <p:cNvPr id="2" name="Slide Number Placeholder 1">
            <a:extLst>
              <a:ext uri="{FF2B5EF4-FFF2-40B4-BE49-F238E27FC236}">
                <a16:creationId xmlns:a16="http://schemas.microsoft.com/office/drawing/2014/main" id="{1094FB9C-6106-8084-05C0-0ACE899D1993}"/>
              </a:ext>
            </a:extLst>
          </p:cNvPr>
          <p:cNvSpPr>
            <a:spLocks noGrp="1"/>
          </p:cNvSpPr>
          <p:nvPr>
            <p:ph type="sldNum" sz="quarter" idx="12"/>
          </p:nvPr>
        </p:nvSpPr>
        <p:spPr/>
        <p:txBody>
          <a:bodyPr/>
          <a:lstStyle/>
          <a:p>
            <a:fld id="{4FB56AD0-552A-4DF0-9907-8C9B00084AE3}" type="slidenum">
              <a:rPr lang="en-US" smtClean="0"/>
              <a:t>2</a:t>
            </a:fld>
            <a:endParaRPr lang="en-US"/>
          </a:p>
        </p:txBody>
      </p:sp>
    </p:spTree>
    <p:extLst>
      <p:ext uri="{BB962C8B-B14F-4D97-AF65-F5344CB8AC3E}">
        <p14:creationId xmlns:p14="http://schemas.microsoft.com/office/powerpoint/2010/main" val="3791371148"/>
      </p:ext>
    </p:extLst>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2EB817-1613-420C-BA3A-1B3904F0F66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283078" y="201693"/>
            <a:ext cx="690077" cy="854598"/>
          </a:xfrm>
          <a:prstGeom prst="rect">
            <a:avLst/>
          </a:prstGeom>
        </p:spPr>
      </p:pic>
      <p:pic>
        <p:nvPicPr>
          <p:cNvPr id="7" name="图片 5">
            <a:extLst>
              <a:ext uri="{FF2B5EF4-FFF2-40B4-BE49-F238E27FC236}">
                <a16:creationId xmlns:a16="http://schemas.microsoft.com/office/drawing/2014/main" id="{EB4B0F71-524E-4BFA-8742-798CC6F8FD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93381" y="4004478"/>
            <a:ext cx="2798619" cy="2798619"/>
          </a:xfrm>
          <a:prstGeom prst="rect">
            <a:avLst/>
          </a:prstGeom>
        </p:spPr>
      </p:pic>
      <p:sp>
        <p:nvSpPr>
          <p:cNvPr id="5" name="TextBox 4">
            <a:extLst>
              <a:ext uri="{FF2B5EF4-FFF2-40B4-BE49-F238E27FC236}">
                <a16:creationId xmlns:a16="http://schemas.microsoft.com/office/drawing/2014/main" id="{E5216C1E-83CC-4E52-9D12-5AC29A5AD54B}"/>
              </a:ext>
            </a:extLst>
          </p:cNvPr>
          <p:cNvSpPr txBox="1"/>
          <p:nvPr/>
        </p:nvSpPr>
        <p:spPr>
          <a:xfrm>
            <a:off x="5068691" y="336604"/>
            <a:ext cx="2927609"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a:spAutoFit/>
          </a:bodyPr>
          <a:lstStyle>
            <a:defPPr>
              <a:defRPr lang="en-US"/>
            </a:defPPr>
            <a:lvl1pPr algn="just">
              <a:defRPr sz="3600" b="1" kern="1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t>VẬN DỤNG</a:t>
            </a:r>
          </a:p>
        </p:txBody>
      </p:sp>
      <p:sp>
        <p:nvSpPr>
          <p:cNvPr id="3" name="Rectangle 2">
            <a:extLst>
              <a:ext uri="{FF2B5EF4-FFF2-40B4-BE49-F238E27FC236}">
                <a16:creationId xmlns:a16="http://schemas.microsoft.com/office/drawing/2014/main" id="{8B1206F1-3CFF-56CA-7291-647DAE6F840C}"/>
              </a:ext>
            </a:extLst>
          </p:cNvPr>
          <p:cNvSpPr/>
          <p:nvPr/>
        </p:nvSpPr>
        <p:spPr>
          <a:xfrm>
            <a:off x="841612" y="1317630"/>
            <a:ext cx="10508776" cy="954107"/>
          </a:xfrm>
          <a:prstGeom prst="rect">
            <a:avLst/>
          </a:prstGeom>
        </p:spPr>
        <p:txBody>
          <a:bodyPr wrap="square">
            <a:spAutoFit/>
          </a:bodyPr>
          <a:lstStyle/>
          <a:p>
            <a:pPr algn="just">
              <a:spcBef>
                <a:spcPts val="1200"/>
              </a:spcBef>
              <a:spcAft>
                <a:spcPts val="1200"/>
              </a:spcAft>
            </a:pPr>
            <a:r>
              <a:rPr lang="en-US" sz="2800" b="1" i="1" dirty="0" err="1">
                <a:solidFill>
                  <a:srgbClr val="C00000"/>
                </a:solidFill>
                <a:latin typeface="Times New Roman" panose="02020603050405020304" pitchFamily="18" charset="0"/>
                <a:ea typeface="Times New Roman" panose="02020603050405020304" pitchFamily="18" charset="0"/>
              </a:rPr>
              <a:t>Câu</a:t>
            </a:r>
            <a:r>
              <a:rPr lang="en-US" sz="2800" b="1" i="1" dirty="0">
                <a:solidFill>
                  <a:srgbClr val="C00000"/>
                </a:solidFill>
                <a:latin typeface="Times New Roman" panose="02020603050405020304" pitchFamily="18" charset="0"/>
                <a:ea typeface="Times New Roman" panose="02020603050405020304" pitchFamily="18" charset="0"/>
              </a:rPr>
              <a:t> 1. </a:t>
            </a:r>
            <a:r>
              <a:rPr lang="en-US" sz="2800" dirty="0" err="1">
                <a:latin typeface="Times New Roman" panose="02020603050405020304" pitchFamily="18" charset="0"/>
                <a:ea typeface="Times New Roman" panose="02020603050405020304" pitchFamily="18" charset="0"/>
              </a:rPr>
              <a:t>Em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cách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nào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khác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giải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bài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toán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kiếm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dãy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không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sắp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thứ</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tự</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không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Tại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sao</a:t>
            </a:r>
            <a:r>
              <a:rPr lang="en-US" sz="2800" dirty="0">
                <a:latin typeface="Times New Roman" panose="02020603050405020304" pitchFamily="18" charset="0"/>
                <a:ea typeface="Times New Roman" panose="02020603050405020304" pitchFamily="18" charset="0"/>
              </a:rPr>
              <a:t>?</a:t>
            </a:r>
          </a:p>
        </p:txBody>
      </p:sp>
      <p:sp>
        <p:nvSpPr>
          <p:cNvPr id="6" name="Rectangle 5">
            <a:extLst>
              <a:ext uri="{FF2B5EF4-FFF2-40B4-BE49-F238E27FC236}">
                <a16:creationId xmlns:a16="http://schemas.microsoft.com/office/drawing/2014/main" id="{576B5BC7-1F01-367D-D2F8-7C90CC5E8686}"/>
              </a:ext>
            </a:extLst>
          </p:cNvPr>
          <p:cNvSpPr/>
          <p:nvPr/>
        </p:nvSpPr>
        <p:spPr>
          <a:xfrm>
            <a:off x="841612" y="2633808"/>
            <a:ext cx="10508776" cy="1815882"/>
          </a:xfrm>
          <a:prstGeom prst="rect">
            <a:avLst/>
          </a:prstGeom>
        </p:spPr>
        <p:txBody>
          <a:bodyPr wrap="square">
            <a:spAutoFit/>
          </a:bodyPr>
          <a:lstStyle/>
          <a:p>
            <a:pPr algn="just">
              <a:spcBef>
                <a:spcPts val="1200"/>
              </a:spcBef>
              <a:spcAft>
                <a:spcPts val="1200"/>
              </a:spcAft>
            </a:pPr>
            <a:r>
              <a:rPr lang="en-GB" sz="2800" b="1" u="sng" dirty="0" err="1">
                <a:effectLst/>
                <a:latin typeface="Times New Roman" panose="02020603050405020304" pitchFamily="18" charset="0"/>
                <a:ea typeface="Times New Roman" panose="02020603050405020304" pitchFamily="18" charset="0"/>
              </a:rPr>
              <a:t>Trả</a:t>
            </a:r>
            <a:r>
              <a:rPr lang="en-GB" sz="2800" b="1" u="sng" dirty="0">
                <a:effectLst/>
                <a:latin typeface="Times New Roman" panose="02020603050405020304" pitchFamily="18" charset="0"/>
                <a:ea typeface="Times New Roman" panose="02020603050405020304" pitchFamily="18" charset="0"/>
              </a:rPr>
              <a:t> </a:t>
            </a:r>
            <a:r>
              <a:rPr lang="en-GB" sz="2800" b="1" u="sng" dirty="0" err="1">
                <a:effectLst/>
                <a:latin typeface="Times New Roman" panose="02020603050405020304" pitchFamily="18" charset="0"/>
                <a:ea typeface="Times New Roman" panose="02020603050405020304" pitchFamily="18" charset="0"/>
              </a:rPr>
              <a:t>lời</a:t>
            </a:r>
            <a:r>
              <a:rPr lang="en-GB" sz="2800" b="1" u="sng" dirty="0">
                <a:effectLst/>
                <a:latin typeface="Times New Roman" panose="02020603050405020304" pitchFamily="18" charset="0"/>
                <a:ea typeface="Times New Roman" panose="02020603050405020304" pitchFamily="18" charset="0"/>
              </a:rPr>
              <a:t>: </a:t>
            </a:r>
            <a:r>
              <a:rPr lang="vi-VN" sz="2800" dirty="0">
                <a:effectLst/>
                <a:latin typeface="Times New Roman" panose="02020603050405020304" pitchFamily="18" charset="0"/>
                <a:ea typeface="Times New Roman" panose="02020603050405020304" pitchFamily="18" charset="0"/>
              </a:rPr>
              <a:t>Để giải bài toán tìm kiếm trong dãy không sắp thứ tự chỉ có thể thực hiện tìm kiếm tuần tự cho đến khi tìm được ra kết quả mong muốn vì nếu không thực hiện tìm kiếm tuần tự có thể sẽ bỏ sót kết quả mình cần tìm. </a:t>
            </a:r>
            <a:endParaRPr lang="en-US" sz="2800" dirty="0">
              <a:latin typeface="Times New Roman" panose="02020603050405020304" pitchFamily="18" charset="0"/>
              <a:ea typeface="Times New Roman" panose="02020603050405020304" pitchFamily="18" charset="0"/>
            </a:endParaRPr>
          </a:p>
        </p:txBody>
      </p:sp>
      <p:sp>
        <p:nvSpPr>
          <p:cNvPr id="8" name="Slide Number Placeholder 7">
            <a:extLst>
              <a:ext uri="{FF2B5EF4-FFF2-40B4-BE49-F238E27FC236}">
                <a16:creationId xmlns:a16="http://schemas.microsoft.com/office/drawing/2014/main" id="{49D62F52-EEB7-F36E-EA63-0299BDCF0BAB}"/>
              </a:ext>
            </a:extLst>
          </p:cNvPr>
          <p:cNvSpPr>
            <a:spLocks noGrp="1"/>
          </p:cNvSpPr>
          <p:nvPr>
            <p:ph type="sldNum" sz="quarter" idx="12"/>
          </p:nvPr>
        </p:nvSpPr>
        <p:spPr/>
        <p:txBody>
          <a:bodyPr/>
          <a:lstStyle/>
          <a:p>
            <a:fld id="{4FB56AD0-552A-4DF0-9907-8C9B00084AE3}" type="slidenum">
              <a:rPr lang="en-US" smtClean="0"/>
              <a:t>20</a:t>
            </a:fld>
            <a:endParaRPr lang="en-US"/>
          </a:p>
        </p:txBody>
      </p:sp>
    </p:spTree>
    <p:extLst>
      <p:ext uri="{BB962C8B-B14F-4D97-AF65-F5344CB8AC3E}">
        <p14:creationId xmlns:p14="http://schemas.microsoft.com/office/powerpoint/2010/main" val="13925466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2EB817-1613-420C-BA3A-1B3904F0F66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283078" y="201693"/>
            <a:ext cx="690077" cy="854598"/>
          </a:xfrm>
          <a:prstGeom prst="rect">
            <a:avLst/>
          </a:prstGeom>
        </p:spPr>
      </p:pic>
      <p:pic>
        <p:nvPicPr>
          <p:cNvPr id="7" name="图片 5">
            <a:extLst>
              <a:ext uri="{FF2B5EF4-FFF2-40B4-BE49-F238E27FC236}">
                <a16:creationId xmlns:a16="http://schemas.microsoft.com/office/drawing/2014/main" id="{EB4B0F71-524E-4BFA-8742-798CC6F8FDE6}"/>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712036" y="4323133"/>
            <a:ext cx="2479964" cy="2479964"/>
          </a:xfrm>
          <a:prstGeom prst="rect">
            <a:avLst/>
          </a:prstGeom>
        </p:spPr>
      </p:pic>
      <p:sp>
        <p:nvSpPr>
          <p:cNvPr id="5" name="TextBox 4">
            <a:extLst>
              <a:ext uri="{FF2B5EF4-FFF2-40B4-BE49-F238E27FC236}">
                <a16:creationId xmlns:a16="http://schemas.microsoft.com/office/drawing/2014/main" id="{E5216C1E-83CC-4E52-9D12-5AC29A5AD54B}"/>
              </a:ext>
            </a:extLst>
          </p:cNvPr>
          <p:cNvSpPr txBox="1"/>
          <p:nvPr/>
        </p:nvSpPr>
        <p:spPr>
          <a:xfrm>
            <a:off x="5068691" y="336604"/>
            <a:ext cx="2927609"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a:spAutoFit/>
          </a:bodyPr>
          <a:lstStyle>
            <a:defPPr>
              <a:defRPr lang="en-US"/>
            </a:defPPr>
            <a:lvl1pPr algn="just">
              <a:defRPr sz="3600" b="1" kern="1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t>VẬN DỤNG</a:t>
            </a:r>
          </a:p>
        </p:txBody>
      </p:sp>
      <p:sp>
        <p:nvSpPr>
          <p:cNvPr id="3" name="Rectangle 2">
            <a:extLst>
              <a:ext uri="{FF2B5EF4-FFF2-40B4-BE49-F238E27FC236}">
                <a16:creationId xmlns:a16="http://schemas.microsoft.com/office/drawing/2014/main" id="{8B1206F1-3CFF-56CA-7291-647DAE6F840C}"/>
              </a:ext>
            </a:extLst>
          </p:cNvPr>
          <p:cNvSpPr/>
          <p:nvPr/>
        </p:nvSpPr>
        <p:spPr>
          <a:xfrm>
            <a:off x="841612" y="1401972"/>
            <a:ext cx="10508776" cy="954107"/>
          </a:xfrm>
          <a:prstGeom prst="rect">
            <a:avLst/>
          </a:prstGeom>
        </p:spPr>
        <p:txBody>
          <a:bodyPr wrap="square">
            <a:spAutoFit/>
          </a:bodyPr>
          <a:lstStyle/>
          <a:p>
            <a:pPr algn="just">
              <a:spcBef>
                <a:spcPts val="1200"/>
              </a:spcBef>
              <a:spcAft>
                <a:spcPts val="1200"/>
              </a:spcAft>
            </a:pPr>
            <a:r>
              <a:rPr lang="en-US" sz="2800" b="1" i="1" dirty="0" err="1">
                <a:solidFill>
                  <a:srgbClr val="C00000"/>
                </a:solidFill>
                <a:latin typeface="Times New Roman" panose="02020603050405020304" pitchFamily="18" charset="0"/>
                <a:ea typeface="Times New Roman" panose="02020603050405020304" pitchFamily="18" charset="0"/>
              </a:rPr>
              <a:t>Câu</a:t>
            </a:r>
            <a:r>
              <a:rPr lang="en-US" sz="2800" b="1" i="1" dirty="0">
                <a:solidFill>
                  <a:srgbClr val="C00000"/>
                </a:solidFill>
                <a:latin typeface="Times New Roman" panose="02020603050405020304" pitchFamily="18" charset="0"/>
                <a:ea typeface="Times New Roman" panose="02020603050405020304" pitchFamily="18" charset="0"/>
              </a:rPr>
              <a:t> 2. </a:t>
            </a:r>
            <a:r>
              <a:rPr lang="en-US" sz="2800" dirty="0" err="1">
                <a:latin typeface="Times New Roman" panose="02020603050405020304" pitchFamily="18" charset="0"/>
                <a:ea typeface="Times New Roman" panose="02020603050405020304" pitchFamily="18" charset="0"/>
              </a:rPr>
              <a:t>Em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thể</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áp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dụng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thuật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toán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kiếm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tuần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tự</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cho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dãy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đã</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sắp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thứ</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tự</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không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Tại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sao</a:t>
            </a:r>
            <a:r>
              <a:rPr lang="en-US" sz="2800" dirty="0">
                <a:latin typeface="Times New Roman" panose="02020603050405020304" pitchFamily="18" charset="0"/>
                <a:ea typeface="Times New Roman" panose="02020603050405020304" pitchFamily="18" charset="0"/>
              </a:rPr>
              <a:t>?</a:t>
            </a:r>
          </a:p>
        </p:txBody>
      </p:sp>
      <p:sp>
        <p:nvSpPr>
          <p:cNvPr id="2" name="Rectangle 1">
            <a:extLst>
              <a:ext uri="{FF2B5EF4-FFF2-40B4-BE49-F238E27FC236}">
                <a16:creationId xmlns:a16="http://schemas.microsoft.com/office/drawing/2014/main" id="{12885293-1B51-B4FC-E19D-7FF3E23DB3DE}"/>
              </a:ext>
            </a:extLst>
          </p:cNvPr>
          <p:cNvSpPr/>
          <p:nvPr/>
        </p:nvSpPr>
        <p:spPr>
          <a:xfrm>
            <a:off x="841612" y="2701760"/>
            <a:ext cx="10508776" cy="1384995"/>
          </a:xfrm>
          <a:prstGeom prst="rect">
            <a:avLst/>
          </a:prstGeom>
        </p:spPr>
        <p:txBody>
          <a:bodyPr wrap="square">
            <a:spAutoFit/>
          </a:bodyPr>
          <a:lstStyle/>
          <a:p>
            <a:pPr algn="just">
              <a:spcBef>
                <a:spcPts val="1200"/>
              </a:spcBef>
              <a:spcAft>
                <a:spcPts val="1200"/>
              </a:spcAft>
            </a:pPr>
            <a:r>
              <a:rPr lang="en-GB" sz="2800" b="1" u="sng" dirty="0" err="1">
                <a:effectLst/>
                <a:latin typeface="Times New Roman" panose="02020603050405020304" pitchFamily="18" charset="0"/>
                <a:ea typeface="Times New Roman" panose="02020603050405020304" pitchFamily="18" charset="0"/>
              </a:rPr>
              <a:t>Trả</a:t>
            </a:r>
            <a:r>
              <a:rPr lang="en-GB" sz="2800" b="1" u="sng" dirty="0">
                <a:effectLst/>
                <a:latin typeface="Times New Roman" panose="02020603050405020304" pitchFamily="18" charset="0"/>
                <a:ea typeface="Times New Roman" panose="02020603050405020304" pitchFamily="18" charset="0"/>
              </a:rPr>
              <a:t> </a:t>
            </a:r>
            <a:r>
              <a:rPr lang="en-GB" sz="2800" b="1" u="sng" dirty="0" err="1">
                <a:effectLst/>
                <a:latin typeface="Times New Roman" panose="02020603050405020304" pitchFamily="18" charset="0"/>
                <a:ea typeface="Times New Roman" panose="02020603050405020304" pitchFamily="18" charset="0"/>
              </a:rPr>
              <a:t>lời</a:t>
            </a:r>
            <a:r>
              <a:rPr lang="en-GB" sz="2800" b="1" u="sng" dirty="0">
                <a:effectLst/>
                <a:latin typeface="Times New Roman" panose="02020603050405020304" pitchFamily="18" charset="0"/>
                <a:ea typeface="Times New Roman" panose="02020603050405020304" pitchFamily="18" charset="0"/>
              </a:rPr>
              <a:t>: </a:t>
            </a:r>
            <a:r>
              <a:rPr lang="en-GB" sz="2800" b="1" dirty="0">
                <a:effectLst/>
                <a:latin typeface="Times New Roman" panose="02020603050405020304" pitchFamily="18" charset="0"/>
                <a:ea typeface="Times New Roman" panose="02020603050405020304" pitchFamily="18" charset="0"/>
              </a:rPr>
              <a:t> </a:t>
            </a:r>
            <a:r>
              <a:rPr lang="vi-VN" sz="2800" dirty="0">
                <a:effectLst/>
                <a:latin typeface="Times New Roman" panose="02020603050405020304" pitchFamily="18" charset="0"/>
                <a:ea typeface="Times New Roman" panose="02020603050405020304" pitchFamily="18" charset="0"/>
              </a:rPr>
              <a:t>Có thể áp dụng thuật toán tìm kiếm tuần tự cho dãy đã sắp thứ tự vì khi các dãy số được sắp xếp theo quy tắc thì áp dụng thuật toán tìm kiếm tuần tự sẽ nhanh chóng và dễ dàng tìm được kết quả mong muốn.</a:t>
            </a:r>
            <a:endParaRPr lang="en-US" sz="2800" dirty="0">
              <a:latin typeface="Times New Roman" panose="02020603050405020304" pitchFamily="18" charset="0"/>
              <a:ea typeface="Times New Roman" panose="02020603050405020304" pitchFamily="18" charset="0"/>
            </a:endParaRPr>
          </a:p>
        </p:txBody>
      </p:sp>
      <p:sp>
        <p:nvSpPr>
          <p:cNvPr id="6" name="Slide Number Placeholder 5">
            <a:extLst>
              <a:ext uri="{FF2B5EF4-FFF2-40B4-BE49-F238E27FC236}">
                <a16:creationId xmlns:a16="http://schemas.microsoft.com/office/drawing/2014/main" id="{DDCD2ACC-B099-99ED-B308-1D1CCD4B94EF}"/>
              </a:ext>
            </a:extLst>
          </p:cNvPr>
          <p:cNvSpPr>
            <a:spLocks noGrp="1"/>
          </p:cNvSpPr>
          <p:nvPr>
            <p:ph type="sldNum" sz="quarter" idx="12"/>
          </p:nvPr>
        </p:nvSpPr>
        <p:spPr>
          <a:xfrm>
            <a:off x="5895109" y="6338833"/>
            <a:ext cx="2743200" cy="365125"/>
          </a:xfrm>
        </p:spPr>
        <p:txBody>
          <a:bodyPr/>
          <a:lstStyle/>
          <a:p>
            <a:fld id="{4FB56AD0-552A-4DF0-9907-8C9B00084AE3}" type="slidenum">
              <a:rPr lang="en-US" smtClean="0"/>
              <a:t>21</a:t>
            </a:fld>
            <a:endParaRPr lang="en-US"/>
          </a:p>
        </p:txBody>
      </p:sp>
    </p:spTree>
    <p:extLst>
      <p:ext uri="{BB962C8B-B14F-4D97-AF65-F5344CB8AC3E}">
        <p14:creationId xmlns:p14="http://schemas.microsoft.com/office/powerpoint/2010/main" val="215170270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778975-D305-472F-9209-C59052A8CF25}"/>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4244106" y="197941"/>
            <a:ext cx="996257" cy="900000"/>
          </a:xfrm>
          <a:prstGeom prst="rect">
            <a:avLst/>
          </a:prstGeom>
        </p:spPr>
      </p:pic>
      <p:sp>
        <p:nvSpPr>
          <p:cNvPr id="8" name="Rectangle 7">
            <a:extLst>
              <a:ext uri="{FF2B5EF4-FFF2-40B4-BE49-F238E27FC236}">
                <a16:creationId xmlns:a16="http://schemas.microsoft.com/office/drawing/2014/main" id="{5068FD75-617E-4943-803C-6669570DF948}"/>
              </a:ext>
            </a:extLst>
          </p:cNvPr>
          <p:cNvSpPr/>
          <p:nvPr/>
        </p:nvSpPr>
        <p:spPr>
          <a:xfrm>
            <a:off x="5240363" y="280933"/>
            <a:ext cx="3571975"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a:spAutoFit/>
          </a:bodyPr>
          <a:lstStyle/>
          <a:p>
            <a:pPr algn="just">
              <a:defRPr/>
            </a:pPr>
            <a:r>
              <a:rPr lang="en-US" sz="3600" b="1" kern="1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MỞ ĐẦU</a:t>
            </a:r>
            <a:endParaRPr lang="en-US" sz="3600" b="1" kern="10" dirty="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endParaRPr>
          </a:p>
        </p:txBody>
      </p:sp>
      <p:pic>
        <p:nvPicPr>
          <p:cNvPr id="4" name="Picture 3">
            <a:extLst>
              <a:ext uri="{FF2B5EF4-FFF2-40B4-BE49-F238E27FC236}">
                <a16:creationId xmlns:a16="http://schemas.microsoft.com/office/drawing/2014/main" id="{11F73277-5239-1FB4-61F1-C21B9F69B496}"/>
              </a:ext>
            </a:extLst>
          </p:cNvPr>
          <p:cNvPicPr>
            <a:picLocks noChangeAspect="1"/>
          </p:cNvPicPr>
          <p:nvPr/>
        </p:nvPicPr>
        <p:blipFill>
          <a:blip r:embed="rId3"/>
          <a:stretch>
            <a:fillRect/>
          </a:stretch>
        </p:blipFill>
        <p:spPr>
          <a:xfrm>
            <a:off x="531678" y="197188"/>
            <a:ext cx="7132320" cy="6660059"/>
          </a:xfrm>
          <a:prstGeom prst="rect">
            <a:avLst/>
          </a:prstGeom>
        </p:spPr>
      </p:pic>
      <p:sp>
        <p:nvSpPr>
          <p:cNvPr id="2" name="Cloud 1"/>
          <p:cNvSpPr/>
          <p:nvPr/>
        </p:nvSpPr>
        <p:spPr>
          <a:xfrm>
            <a:off x="5438065" y="940128"/>
            <a:ext cx="6222257" cy="3097248"/>
          </a:xfrm>
          <a:prstGeom prst="cloud">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15000"/>
              </a:lnSpc>
              <a:spcBef>
                <a:spcPts val="600"/>
              </a:spcBef>
              <a:spcAft>
                <a:spcPts val="600"/>
              </a:spcAft>
            </a:pPr>
            <a:r>
              <a:rPr lang="en-US" sz="2800" dirty="0" err="1">
                <a:latin typeface="Times New Roman" panose="02020603050405020304" pitchFamily="18" charset="0"/>
                <a:ea typeface="Times New Roman" panose="02020603050405020304" pitchFamily="18" charset="0"/>
              </a:rPr>
              <a:t>Xem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danh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sách</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lớp</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kèm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cột</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điểm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kiểm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sau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em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làm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thế</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nào</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để</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biết</a:t>
            </a:r>
            <a:r>
              <a:rPr lang="en-US" sz="2800" dirty="0">
                <a:latin typeface="Times New Roman" panose="02020603050405020304" pitchFamily="18" charset="0"/>
                <a:ea typeface="Times New Roman" panose="02020603050405020304" pitchFamily="18" charset="0"/>
              </a:rPr>
              <a:t> ai </a:t>
            </a:r>
            <a:r>
              <a:rPr lang="en-US" sz="2800" dirty="0" err="1">
                <a:latin typeface="Times New Roman" panose="02020603050405020304" pitchFamily="18" charset="0"/>
                <a:ea typeface="Times New Roman" panose="02020603050405020304" pitchFamily="18" charset="0"/>
              </a:rPr>
              <a:t>được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điểm</a:t>
            </a:r>
            <a:r>
              <a:rPr lang="en-US" sz="2800" dirty="0">
                <a:latin typeface="Times New Roman" panose="02020603050405020304" pitchFamily="18" charset="0"/>
                <a:ea typeface="Times New Roman" panose="02020603050405020304" pitchFamily="18" charset="0"/>
              </a:rPr>
              <a:t> 10?</a:t>
            </a:r>
          </a:p>
        </p:txBody>
      </p:sp>
      <p:sp>
        <p:nvSpPr>
          <p:cNvPr id="3" name="Slide Number Placeholder 2">
            <a:extLst>
              <a:ext uri="{FF2B5EF4-FFF2-40B4-BE49-F238E27FC236}">
                <a16:creationId xmlns:a16="http://schemas.microsoft.com/office/drawing/2014/main" id="{709D50F5-B09A-34C7-2963-00B52CBF4933}"/>
              </a:ext>
            </a:extLst>
          </p:cNvPr>
          <p:cNvSpPr>
            <a:spLocks noGrp="1"/>
          </p:cNvSpPr>
          <p:nvPr>
            <p:ph type="sldNum" sz="quarter" idx="12"/>
          </p:nvPr>
        </p:nvSpPr>
        <p:spPr/>
        <p:txBody>
          <a:bodyPr/>
          <a:lstStyle/>
          <a:p>
            <a:fld id="{4FB56AD0-552A-4DF0-9907-8C9B00084AE3}" type="slidenum">
              <a:rPr lang="en-US" smtClean="0"/>
              <a:t>3</a:t>
            </a:fld>
            <a:endParaRPr lang="en-US"/>
          </a:p>
        </p:txBody>
      </p:sp>
    </p:spTree>
    <p:extLst>
      <p:ext uri="{BB962C8B-B14F-4D97-AF65-F5344CB8AC3E}">
        <p14:creationId xmlns:p14="http://schemas.microsoft.com/office/powerpoint/2010/main" val="35582971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 presetClass="entr" presetSubtype="1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heckerboard(across)">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Vertic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loud 3"/>
          <p:cNvSpPr/>
          <p:nvPr/>
        </p:nvSpPr>
        <p:spPr>
          <a:xfrm>
            <a:off x="2278966" y="1300995"/>
            <a:ext cx="8131125" cy="3097248"/>
          </a:xfrm>
          <a:prstGeom prst="cloud">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lnSpc>
                <a:spcPct val="115000"/>
              </a:lnSpc>
              <a:spcBef>
                <a:spcPts val="600"/>
              </a:spcBef>
              <a:spcAft>
                <a:spcPts val="600"/>
              </a:spcAft>
            </a:pPr>
            <a:r>
              <a:rPr lang="en-US" sz="2800" dirty="0">
                <a:latin typeface="Times New Roman" panose="02020603050405020304" pitchFamily="18" charset="0"/>
                <a:ea typeface="Times New Roman" panose="02020603050405020304" pitchFamily="18" charset="0"/>
              </a:rPr>
              <a:t>Cho </a:t>
            </a:r>
            <a:r>
              <a:rPr lang="en-US" sz="2800" dirty="0" err="1">
                <a:latin typeface="Times New Roman" panose="02020603050405020304" pitchFamily="18" charset="0"/>
                <a:ea typeface="Times New Roman" panose="02020603050405020304" pitchFamily="18" charset="0"/>
              </a:rPr>
              <a:t>dãy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rPr>
              <a:t> 18, 94, 42, 44, 06, 55, 12, 67. </a:t>
            </a:r>
            <a:r>
              <a:rPr lang="en-US" sz="2800" dirty="0" err="1">
                <a:latin typeface="Times New Roman" panose="02020603050405020304" pitchFamily="18" charset="0"/>
                <a:ea typeface="Times New Roman" panose="02020603050405020304" pitchFamily="18" charset="0"/>
              </a:rPr>
              <a:t>Hãy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xem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rPr>
              <a:t> 44 ở </a:t>
            </a:r>
            <a:r>
              <a:rPr lang="en-US" sz="2800" dirty="0" err="1">
                <a:latin typeface="Times New Roman" panose="02020603050405020304" pitchFamily="18" charset="0"/>
                <a:ea typeface="Times New Roman" panose="02020603050405020304" pitchFamily="18" charset="0"/>
              </a:rPr>
              <a:t>trong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dãy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này</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không</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Nếu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có</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thì</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đưa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ra</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vị</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trí</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đầu</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tiên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thấy</a:t>
            </a:r>
            <a:endParaRPr lang="en-US" sz="2800" dirty="0">
              <a:latin typeface="Times New Roman" panose="02020603050405020304" pitchFamily="18" charset="0"/>
              <a:ea typeface="Times New Roman" panose="02020603050405020304" pitchFamily="18" charset="0"/>
            </a:endParaRPr>
          </a:p>
        </p:txBody>
      </p:sp>
      <p:sp>
        <p:nvSpPr>
          <p:cNvPr id="3" name="Rectangle 2">
            <a:extLst>
              <a:ext uri="{FF2B5EF4-FFF2-40B4-BE49-F238E27FC236}">
                <a16:creationId xmlns:a16="http://schemas.microsoft.com/office/drawing/2014/main" id="{5068FD75-617E-4943-803C-6669570DF948}"/>
              </a:ext>
            </a:extLst>
          </p:cNvPr>
          <p:cNvSpPr/>
          <p:nvPr/>
        </p:nvSpPr>
        <p:spPr>
          <a:xfrm>
            <a:off x="3939701" y="310828"/>
            <a:ext cx="3571975"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a:spAutoFit/>
          </a:bodyPr>
          <a:lstStyle/>
          <a:p>
            <a:pPr algn="ctr">
              <a:defRPr/>
            </a:pPr>
            <a:r>
              <a:rPr lang="en-US" sz="3600" b="1" kern="1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TÌNH HUỐNG</a:t>
            </a:r>
            <a:endParaRPr lang="en-US" sz="3600" b="1" kern="10" dirty="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2" name="Slide Number Placeholder 1">
            <a:extLst>
              <a:ext uri="{FF2B5EF4-FFF2-40B4-BE49-F238E27FC236}">
                <a16:creationId xmlns:a16="http://schemas.microsoft.com/office/drawing/2014/main" id="{4E97B1E8-88DC-8450-58EF-A72103B0D411}"/>
              </a:ext>
            </a:extLst>
          </p:cNvPr>
          <p:cNvSpPr>
            <a:spLocks noGrp="1"/>
          </p:cNvSpPr>
          <p:nvPr>
            <p:ph type="sldNum" sz="quarter" idx="12"/>
          </p:nvPr>
        </p:nvSpPr>
        <p:spPr/>
        <p:txBody>
          <a:bodyPr/>
          <a:lstStyle/>
          <a:p>
            <a:fld id="{4FB56AD0-552A-4DF0-9907-8C9B00084AE3}" type="slidenum">
              <a:rPr lang="en-US" smtClean="0"/>
              <a:t>4</a:t>
            </a:fld>
            <a:endParaRPr lang="en-US"/>
          </a:p>
        </p:txBody>
      </p:sp>
    </p:spTree>
    <p:extLst>
      <p:ext uri="{BB962C8B-B14F-4D97-AF65-F5344CB8AC3E}">
        <p14:creationId xmlns:p14="http://schemas.microsoft.com/office/powerpoint/2010/main" val="29848399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E5216C1E-83CC-4E52-9D12-5AC29A5AD54B}"/>
              </a:ext>
            </a:extLst>
          </p:cNvPr>
          <p:cNvSpPr txBox="1"/>
          <p:nvPr/>
        </p:nvSpPr>
        <p:spPr>
          <a:xfrm>
            <a:off x="811680" y="274908"/>
            <a:ext cx="10543248"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a:spAutoFit/>
          </a:bodyPr>
          <a:lstStyle>
            <a:defPPr>
              <a:defRPr lang="en-US"/>
            </a:defPPr>
            <a:lvl1pPr algn="just">
              <a:defRPr sz="3600" b="1" kern="1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t>1. Tìm kiếm tuần tự một số trong dãy số</a:t>
            </a:r>
          </a:p>
        </p:txBody>
      </p:sp>
      <p:pic>
        <p:nvPicPr>
          <p:cNvPr id="5" name="Picture 4">
            <a:extLst>
              <a:ext uri="{FF2B5EF4-FFF2-40B4-BE49-F238E27FC236}">
                <a16:creationId xmlns:a16="http://schemas.microsoft.com/office/drawing/2014/main" id="{A7E22513-2C04-443E-BE2B-8A9D4CA4C8F9}"/>
              </a:ext>
            </a:extLst>
          </p:cNvPr>
          <p:cNvPicPr>
            <a:picLocks noChangeAspect="1"/>
          </p:cNvPicPr>
          <p:nvPr/>
        </p:nvPicPr>
        <p:blipFill>
          <a:blip r:embed="rId2"/>
          <a:stretch>
            <a:fillRect/>
          </a:stretch>
        </p:blipFill>
        <p:spPr>
          <a:xfrm>
            <a:off x="255372" y="304368"/>
            <a:ext cx="556308" cy="495343"/>
          </a:xfrm>
          <a:prstGeom prst="rect">
            <a:avLst/>
          </a:prstGeom>
        </p:spPr>
      </p:pic>
      <p:sp>
        <p:nvSpPr>
          <p:cNvPr id="2" name="Rectangle 1"/>
          <p:cNvSpPr/>
          <p:nvPr/>
        </p:nvSpPr>
        <p:spPr>
          <a:xfrm>
            <a:off x="507290" y="1320225"/>
            <a:ext cx="2505814" cy="587853"/>
          </a:xfrm>
          <a:prstGeom prst="rect">
            <a:avLst/>
          </a:prstGeom>
        </p:spPr>
        <p:txBody>
          <a:bodyPr wrap="none">
            <a:spAutoFit/>
          </a:bodyPr>
          <a:lstStyle/>
          <a:p>
            <a:pPr algn="just">
              <a:lnSpc>
                <a:spcPct val="115000"/>
              </a:lnSpc>
              <a:spcBef>
                <a:spcPts val="600"/>
              </a:spcBef>
              <a:spcAft>
                <a:spcPts val="600"/>
              </a:spcAft>
            </a:pPr>
            <a:r>
              <a:rPr lang="en-US" sz="2800">
                <a:latin typeface="Times New Roman" panose="02020603050405020304" pitchFamily="18" charset="0"/>
                <a:ea typeface="Times New Roman" panose="02020603050405020304" pitchFamily="18" charset="0"/>
              </a:rPr>
              <a:t>- Dãy xuất phát:</a:t>
            </a:r>
          </a:p>
        </p:txBody>
      </p:sp>
      <p:graphicFrame>
        <p:nvGraphicFramePr>
          <p:cNvPr id="6" name="Table 5"/>
          <p:cNvGraphicFramePr>
            <a:graphicFrameLocks noGrp="1"/>
          </p:cNvGraphicFramePr>
          <p:nvPr>
            <p:extLst>
              <p:ext uri="{D42A27DB-BD31-4B8C-83A1-F6EECF244321}">
                <p14:modId xmlns:p14="http://schemas.microsoft.com/office/powerpoint/2010/main" val="2589584930"/>
              </p:ext>
            </p:extLst>
          </p:nvPr>
        </p:nvGraphicFramePr>
        <p:xfrm>
          <a:off x="2607825" y="2294667"/>
          <a:ext cx="7287884" cy="1147153"/>
        </p:xfrm>
        <a:graphic>
          <a:graphicData uri="http://schemas.openxmlformats.org/drawingml/2006/table">
            <a:tbl>
              <a:tblPr firstRow="1" firstCol="1" bandRow="1">
                <a:tableStyleId>{5940675A-B579-460E-94D1-54222C63F5DA}</a:tableStyleId>
              </a:tblPr>
              <a:tblGrid>
                <a:gridCol w="910366">
                  <a:extLst>
                    <a:ext uri="{9D8B030D-6E8A-4147-A177-3AD203B41FA5}">
                      <a16:colId xmlns:a16="http://schemas.microsoft.com/office/drawing/2014/main" val="3933296090"/>
                    </a:ext>
                  </a:extLst>
                </a:gridCol>
                <a:gridCol w="910366">
                  <a:extLst>
                    <a:ext uri="{9D8B030D-6E8A-4147-A177-3AD203B41FA5}">
                      <a16:colId xmlns:a16="http://schemas.microsoft.com/office/drawing/2014/main" val="1343305601"/>
                    </a:ext>
                  </a:extLst>
                </a:gridCol>
                <a:gridCol w="910366">
                  <a:extLst>
                    <a:ext uri="{9D8B030D-6E8A-4147-A177-3AD203B41FA5}">
                      <a16:colId xmlns:a16="http://schemas.microsoft.com/office/drawing/2014/main" val="3669774095"/>
                    </a:ext>
                  </a:extLst>
                </a:gridCol>
                <a:gridCol w="910366">
                  <a:extLst>
                    <a:ext uri="{9D8B030D-6E8A-4147-A177-3AD203B41FA5}">
                      <a16:colId xmlns:a16="http://schemas.microsoft.com/office/drawing/2014/main" val="1084823072"/>
                    </a:ext>
                  </a:extLst>
                </a:gridCol>
                <a:gridCol w="911605">
                  <a:extLst>
                    <a:ext uri="{9D8B030D-6E8A-4147-A177-3AD203B41FA5}">
                      <a16:colId xmlns:a16="http://schemas.microsoft.com/office/drawing/2014/main" val="3695783779"/>
                    </a:ext>
                  </a:extLst>
                </a:gridCol>
                <a:gridCol w="911605">
                  <a:extLst>
                    <a:ext uri="{9D8B030D-6E8A-4147-A177-3AD203B41FA5}">
                      <a16:colId xmlns:a16="http://schemas.microsoft.com/office/drawing/2014/main" val="1120630528"/>
                    </a:ext>
                  </a:extLst>
                </a:gridCol>
                <a:gridCol w="911605">
                  <a:extLst>
                    <a:ext uri="{9D8B030D-6E8A-4147-A177-3AD203B41FA5}">
                      <a16:colId xmlns:a16="http://schemas.microsoft.com/office/drawing/2014/main" val="359098232"/>
                    </a:ext>
                  </a:extLst>
                </a:gridCol>
                <a:gridCol w="911605">
                  <a:extLst>
                    <a:ext uri="{9D8B030D-6E8A-4147-A177-3AD203B41FA5}">
                      <a16:colId xmlns:a16="http://schemas.microsoft.com/office/drawing/2014/main" val="3042728816"/>
                    </a:ext>
                  </a:extLst>
                </a:gridCol>
              </a:tblGrid>
              <a:tr h="481898">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1</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3</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6</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7</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a</a:t>
                      </a:r>
                      <a:r>
                        <a:rPr lang="en-US" sz="2800" baseline="-25000">
                          <a:effectLst/>
                          <a:latin typeface="Times New Roman" panose="02020603050405020304" pitchFamily="18" charset="0"/>
                          <a:cs typeface="Times New Roman" panose="02020603050405020304" pitchFamily="18" charset="0"/>
                        </a:rPr>
                        <a:t>8</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4227712116"/>
                  </a:ext>
                </a:extLst>
              </a:tr>
              <a:tr h="665255">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18</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94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42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44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06</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55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12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tc>
                  <a:txBody>
                    <a:bodyPr/>
                    <a:lstStyle/>
                    <a:p>
                      <a:pPr marL="0" marR="0" algn="ctr">
                        <a:lnSpc>
                          <a:spcPct val="115000"/>
                        </a:lnSpc>
                        <a:spcBef>
                          <a:spcPts val="600"/>
                        </a:spcBef>
                        <a:spcAft>
                          <a:spcPts val="600"/>
                        </a:spcAft>
                      </a:pPr>
                      <a:r>
                        <a:rPr lang="en-US" sz="2800" dirty="0">
                          <a:effectLst/>
                          <a:latin typeface="Times New Roman" panose="02020603050405020304" pitchFamily="18" charset="0"/>
                          <a:cs typeface="Times New Roman" panose="02020603050405020304" pitchFamily="18" charset="0"/>
                        </a:rPr>
                        <a:t>67</a:t>
                      </a:r>
                      <a:endParaRPr lang="en-US" sz="2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2">
                        <a:lumMod val="20000"/>
                        <a:lumOff val="80000"/>
                      </a:schemeClr>
                    </a:solidFill>
                  </a:tcPr>
                </a:tc>
                <a:extLst>
                  <a:ext uri="{0D108BD9-81ED-4DB2-BD59-A6C34878D82A}">
                    <a16:rowId xmlns:a16="http://schemas.microsoft.com/office/drawing/2014/main" val="656566081"/>
                  </a:ext>
                </a:extLst>
              </a:tr>
            </a:tbl>
          </a:graphicData>
        </a:graphic>
      </p:graphicFrame>
      <p:sp>
        <p:nvSpPr>
          <p:cNvPr id="7" name="Rectangle 6"/>
          <p:cNvSpPr/>
          <p:nvPr/>
        </p:nvSpPr>
        <p:spPr>
          <a:xfrm>
            <a:off x="515631" y="3750379"/>
            <a:ext cx="4915128" cy="1237262"/>
          </a:xfrm>
          <a:prstGeom prst="rect">
            <a:avLst/>
          </a:prstGeom>
        </p:spPr>
        <p:txBody>
          <a:bodyPr wrap="none">
            <a:spAutoFit/>
          </a:bodyPr>
          <a:lstStyle/>
          <a:p>
            <a:pPr marL="457200" indent="-457200" algn="just">
              <a:lnSpc>
                <a:spcPct val="115000"/>
              </a:lnSpc>
              <a:spcBef>
                <a:spcPts val="600"/>
              </a:spcBef>
              <a:spcAft>
                <a:spcPts val="600"/>
              </a:spcAft>
              <a:buFontTx/>
              <a:buChar char="-"/>
            </a:pPr>
            <a:r>
              <a:rPr lang="en-US" sz="2800" dirty="0" err="1">
                <a:latin typeface="Times New Roman" panose="02020603050405020304" pitchFamily="18" charset="0"/>
                <a:ea typeface="Times New Roman" panose="02020603050405020304" pitchFamily="18" charset="0"/>
              </a:rPr>
              <a:t>Gọi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số</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phải</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là</a:t>
            </a:r>
            <a:r>
              <a:rPr lang="en-US" sz="2800" dirty="0">
                <a:latin typeface="Times New Roman" panose="02020603050405020304" pitchFamily="18" charset="0"/>
                <a:ea typeface="Times New Roman" panose="02020603050405020304" pitchFamily="18" charset="0"/>
              </a:rPr>
              <a:t> x (x = 44). </a:t>
            </a:r>
          </a:p>
          <a:p>
            <a:pPr marL="457200" indent="-457200" algn="just">
              <a:lnSpc>
                <a:spcPct val="115000"/>
              </a:lnSpc>
              <a:spcBef>
                <a:spcPts val="600"/>
              </a:spcBef>
              <a:spcAft>
                <a:spcPts val="600"/>
              </a:spcAft>
              <a:buFontTx/>
              <a:buChar char="-"/>
            </a:pPr>
            <a:r>
              <a:rPr lang="en-US" sz="2800" dirty="0" err="1">
                <a:latin typeface="Times New Roman" panose="02020603050405020304" pitchFamily="18" charset="0"/>
                <a:ea typeface="Times New Roman" panose="02020603050405020304" pitchFamily="18" charset="0"/>
              </a:rPr>
              <a:t>Các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bước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thực</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hiện</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tìm</a:t>
            </a:r>
            <a:r>
              <a:rPr lang="en-US" sz="2800" dirty="0">
                <a:latin typeface="Times New Roman" panose="02020603050405020304" pitchFamily="18" charset="0"/>
                <a:ea typeface="Times New Roman" panose="02020603050405020304" pitchFamily="18" charset="0"/>
              </a:rPr>
              <a:t> </a:t>
            </a:r>
            <a:r>
              <a:rPr lang="en-US" sz="2800" dirty="0" err="1">
                <a:latin typeface="Times New Roman" panose="02020603050405020304" pitchFamily="18" charset="0"/>
                <a:ea typeface="Times New Roman" panose="02020603050405020304" pitchFamily="18" charset="0"/>
              </a:rPr>
              <a:t>kiếm</a:t>
            </a:r>
            <a:r>
              <a:rPr lang="en-US" sz="2800" dirty="0">
                <a:latin typeface="Times New Roman" panose="02020603050405020304" pitchFamily="18" charset="0"/>
                <a:ea typeface="Times New Roman" panose="02020603050405020304" pitchFamily="18" charset="0"/>
              </a:rPr>
              <a:t>:</a:t>
            </a:r>
          </a:p>
        </p:txBody>
      </p:sp>
      <p:sp>
        <p:nvSpPr>
          <p:cNvPr id="3" name="Slide Number Placeholder 2">
            <a:extLst>
              <a:ext uri="{FF2B5EF4-FFF2-40B4-BE49-F238E27FC236}">
                <a16:creationId xmlns:a16="http://schemas.microsoft.com/office/drawing/2014/main" id="{6A80592C-C973-F613-1E48-95D950BC8AF0}"/>
              </a:ext>
            </a:extLst>
          </p:cNvPr>
          <p:cNvSpPr>
            <a:spLocks noGrp="1"/>
          </p:cNvSpPr>
          <p:nvPr>
            <p:ph type="sldNum" sz="quarter" idx="12"/>
          </p:nvPr>
        </p:nvSpPr>
        <p:spPr/>
        <p:txBody>
          <a:bodyPr/>
          <a:lstStyle/>
          <a:p>
            <a:fld id="{4FB56AD0-552A-4DF0-9907-8C9B00084AE3}" type="slidenum">
              <a:rPr lang="en-US" smtClean="0"/>
              <a:t>5</a:t>
            </a:fld>
            <a:endParaRPr lang="en-US"/>
          </a:p>
        </p:txBody>
      </p:sp>
    </p:spTree>
    <p:extLst>
      <p:ext uri="{BB962C8B-B14F-4D97-AF65-F5344CB8AC3E}">
        <p14:creationId xmlns:p14="http://schemas.microsoft.com/office/powerpoint/2010/main" val="21957985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Picture 8"/>
          <p:cNvPicPr/>
          <p:nvPr/>
        </p:nvPicPr>
        <p:blipFill rotWithShape="1">
          <a:blip r:embed="rId2"/>
          <a:srcRect l="57726" t="18879" r="10609" b="50107"/>
          <a:stretch/>
        </p:blipFill>
        <p:spPr bwMode="auto">
          <a:xfrm>
            <a:off x="1861983" y="668604"/>
            <a:ext cx="8835045" cy="5456423"/>
          </a:xfrm>
          <a:prstGeom prst="rect">
            <a:avLst/>
          </a:prstGeom>
          <a:ln>
            <a:noFill/>
          </a:ln>
          <a:extLst>
            <a:ext uri="{53640926-AAD7-44D8-BBD7-CCE9431645EC}">
              <a14:shadowObscured xmlns:a14="http://schemas.microsoft.com/office/drawing/2010/main"/>
            </a:ext>
          </a:extLst>
        </p:spPr>
      </p:pic>
      <p:sp>
        <p:nvSpPr>
          <p:cNvPr id="2" name="Slide Number Placeholder 1">
            <a:extLst>
              <a:ext uri="{FF2B5EF4-FFF2-40B4-BE49-F238E27FC236}">
                <a16:creationId xmlns:a16="http://schemas.microsoft.com/office/drawing/2014/main" id="{F23EB78E-6210-AE6D-9668-6A8CF0EFBDC1}"/>
              </a:ext>
            </a:extLst>
          </p:cNvPr>
          <p:cNvSpPr>
            <a:spLocks noGrp="1"/>
          </p:cNvSpPr>
          <p:nvPr>
            <p:ph type="sldNum" sz="quarter" idx="12"/>
          </p:nvPr>
        </p:nvSpPr>
        <p:spPr/>
        <p:txBody>
          <a:bodyPr/>
          <a:lstStyle/>
          <a:p>
            <a:fld id="{4FB56AD0-552A-4DF0-9907-8C9B00084AE3}" type="slidenum">
              <a:rPr lang="en-US" smtClean="0"/>
              <a:t>6</a:t>
            </a:fld>
            <a:endParaRPr lang="en-US"/>
          </a:p>
        </p:txBody>
      </p:sp>
    </p:spTree>
    <p:extLst>
      <p:ext uri="{BB962C8B-B14F-4D97-AF65-F5344CB8AC3E}">
        <p14:creationId xmlns:p14="http://schemas.microsoft.com/office/powerpoint/2010/main" val="1607223632"/>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ounded Rectangle 3"/>
          <p:cNvSpPr/>
          <p:nvPr/>
        </p:nvSpPr>
        <p:spPr>
          <a:xfrm>
            <a:off x="0" y="7536"/>
            <a:ext cx="12192000" cy="83671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3600" b="1">
                <a:solidFill>
                  <a:srgbClr val="002060"/>
                </a:solidFill>
                <a:latin typeface="Times New Roman" panose="02020603050405020304" pitchFamily="18" charset="0"/>
                <a:cs typeface="Times New Roman" panose="02020603050405020304" pitchFamily="18" charset="0"/>
              </a:rPr>
              <a:t>Mô phỏng: </a:t>
            </a:r>
            <a:r>
              <a:rPr lang="en-US" sz="3600" b="1" dirty="0" err="1">
                <a:solidFill>
                  <a:srgbClr val="002060"/>
                </a:solidFill>
                <a:latin typeface="Times New Roman" panose="02020603050405020304" pitchFamily="18" charset="0"/>
                <a:cs typeface="Times New Roman" panose="02020603050405020304" pitchFamily="18" charset="0"/>
              </a:rPr>
              <a:t>Bài</a:t>
            </a:r>
            <a:r>
              <a:rPr lang="en-US" sz="3600" b="1" dirty="0">
                <a:solidFill>
                  <a:srgbClr val="002060"/>
                </a:solidFill>
                <a:latin typeface="Times New Roman" panose="02020603050405020304" pitchFamily="18" charset="0"/>
                <a:cs typeface="Times New Roman" panose="02020603050405020304" pitchFamily="18" charset="0"/>
              </a:rPr>
              <a:t> </a:t>
            </a:r>
            <a:r>
              <a:rPr lang="en-US" sz="3600" b="1" dirty="0" err="1">
                <a:solidFill>
                  <a:srgbClr val="002060"/>
                </a:solidFill>
                <a:latin typeface="Times New Roman" panose="02020603050405020304" pitchFamily="18" charset="0"/>
                <a:cs typeface="Times New Roman" panose="02020603050405020304" pitchFamily="18" charset="0"/>
              </a:rPr>
              <a:t>toán</a:t>
            </a:r>
            <a:r>
              <a:rPr lang="en-US" sz="3600" b="1" dirty="0">
                <a:solidFill>
                  <a:srgbClr val="002060"/>
                </a:solidFill>
                <a:latin typeface="Times New Roman" panose="02020603050405020304" pitchFamily="18" charset="0"/>
                <a:cs typeface="Times New Roman" panose="02020603050405020304" pitchFamily="18" charset="0"/>
              </a:rPr>
              <a:t> </a:t>
            </a:r>
            <a:r>
              <a:rPr lang="en-US" sz="3600" b="1" err="1">
                <a:solidFill>
                  <a:srgbClr val="002060"/>
                </a:solidFill>
                <a:latin typeface="Times New Roman" panose="02020603050405020304" pitchFamily="18" charset="0"/>
                <a:cs typeface="Times New Roman" panose="02020603050405020304" pitchFamily="18" charset="0"/>
              </a:rPr>
              <a:t>tìm</a:t>
            </a:r>
            <a:r>
              <a:rPr lang="en-US" sz="3600" b="1">
                <a:solidFill>
                  <a:srgbClr val="002060"/>
                </a:solidFill>
                <a:latin typeface="Times New Roman" panose="02020603050405020304" pitchFamily="18" charset="0"/>
                <a:cs typeface="Times New Roman" panose="02020603050405020304" pitchFamily="18" charset="0"/>
              </a:rPr>
              <a:t> kiếm tuần tự</a:t>
            </a:r>
            <a:endParaRPr lang="en-US" sz="3600" b="1" dirty="0">
              <a:solidFill>
                <a:srgbClr val="002060"/>
              </a:solidFill>
              <a:latin typeface="Times New Roman" panose="02020603050405020304" pitchFamily="18"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677733005"/>
              </p:ext>
            </p:extLst>
          </p:nvPr>
        </p:nvGraphicFramePr>
        <p:xfrm>
          <a:off x="1908945" y="2852932"/>
          <a:ext cx="8736309" cy="1270308"/>
        </p:xfrm>
        <a:graphic>
          <a:graphicData uri="http://schemas.openxmlformats.org/drawingml/2006/table">
            <a:tbl>
              <a:tblPr bandRow="1">
                <a:tableStyleId>{08FB837D-C827-4EFA-A057-4D05807E0F7C}</a:tableStyleId>
              </a:tblPr>
              <a:tblGrid>
                <a:gridCol w="970701">
                  <a:extLst>
                    <a:ext uri="{9D8B030D-6E8A-4147-A177-3AD203B41FA5}">
                      <a16:colId xmlns:a16="http://schemas.microsoft.com/office/drawing/2014/main" val="20000"/>
                    </a:ext>
                  </a:extLst>
                </a:gridCol>
                <a:gridCol w="970701">
                  <a:extLst>
                    <a:ext uri="{9D8B030D-6E8A-4147-A177-3AD203B41FA5}">
                      <a16:colId xmlns:a16="http://schemas.microsoft.com/office/drawing/2014/main" val="20001"/>
                    </a:ext>
                  </a:extLst>
                </a:gridCol>
                <a:gridCol w="970701">
                  <a:extLst>
                    <a:ext uri="{9D8B030D-6E8A-4147-A177-3AD203B41FA5}">
                      <a16:colId xmlns:a16="http://schemas.microsoft.com/office/drawing/2014/main" val="20002"/>
                    </a:ext>
                  </a:extLst>
                </a:gridCol>
                <a:gridCol w="970701">
                  <a:extLst>
                    <a:ext uri="{9D8B030D-6E8A-4147-A177-3AD203B41FA5}">
                      <a16:colId xmlns:a16="http://schemas.microsoft.com/office/drawing/2014/main" val="20003"/>
                    </a:ext>
                  </a:extLst>
                </a:gridCol>
                <a:gridCol w="970701">
                  <a:extLst>
                    <a:ext uri="{9D8B030D-6E8A-4147-A177-3AD203B41FA5}">
                      <a16:colId xmlns:a16="http://schemas.microsoft.com/office/drawing/2014/main" val="20004"/>
                    </a:ext>
                  </a:extLst>
                </a:gridCol>
                <a:gridCol w="970701">
                  <a:extLst>
                    <a:ext uri="{9D8B030D-6E8A-4147-A177-3AD203B41FA5}">
                      <a16:colId xmlns:a16="http://schemas.microsoft.com/office/drawing/2014/main" val="20005"/>
                    </a:ext>
                  </a:extLst>
                </a:gridCol>
                <a:gridCol w="970701">
                  <a:extLst>
                    <a:ext uri="{9D8B030D-6E8A-4147-A177-3AD203B41FA5}">
                      <a16:colId xmlns:a16="http://schemas.microsoft.com/office/drawing/2014/main" val="20006"/>
                    </a:ext>
                  </a:extLst>
                </a:gridCol>
                <a:gridCol w="970701">
                  <a:extLst>
                    <a:ext uri="{9D8B030D-6E8A-4147-A177-3AD203B41FA5}">
                      <a16:colId xmlns:a16="http://schemas.microsoft.com/office/drawing/2014/main" val="20007"/>
                    </a:ext>
                  </a:extLst>
                </a:gridCol>
                <a:gridCol w="970701">
                  <a:extLst>
                    <a:ext uri="{9D8B030D-6E8A-4147-A177-3AD203B41FA5}">
                      <a16:colId xmlns:a16="http://schemas.microsoft.com/office/drawing/2014/main" val="20008"/>
                    </a:ext>
                  </a:extLst>
                </a:gridCol>
              </a:tblGrid>
              <a:tr h="635154">
                <a:tc>
                  <a:txBody>
                    <a:bodyPr/>
                    <a:lstStyle/>
                    <a:p>
                      <a:pPr algn="ctr"/>
                      <a:r>
                        <a:rPr lang="en-GB" sz="2800">
                          <a:latin typeface="Times New Roman" panose="02020603050405020304" pitchFamily="18" charset="0"/>
                          <a:cs typeface="Times New Roman" panose="02020603050405020304" pitchFamily="18" charset="0"/>
                        </a:rPr>
                        <a:t>A</a:t>
                      </a:r>
                    </a:p>
                  </a:txBody>
                  <a:tcPr anchor="ctr">
                    <a:solidFill>
                      <a:schemeClr val="accent1">
                        <a:lumMod val="40000"/>
                        <a:lumOff val="6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18</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40000"/>
                        <a:lumOff val="6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94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40000"/>
                        <a:lumOff val="6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42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40000"/>
                        <a:lumOff val="6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44</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40000"/>
                        <a:lumOff val="6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06</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40000"/>
                        <a:lumOff val="6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55</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40000"/>
                        <a:lumOff val="6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12</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40000"/>
                        <a:lumOff val="60000"/>
                      </a:schemeClr>
                    </a:solidFill>
                  </a:tcPr>
                </a:tc>
                <a:tc>
                  <a:txBody>
                    <a:bodyPr/>
                    <a:lstStyle/>
                    <a:p>
                      <a:pPr marL="0" marR="0" algn="ctr">
                        <a:lnSpc>
                          <a:spcPct val="115000"/>
                        </a:lnSpc>
                        <a:spcBef>
                          <a:spcPts val="600"/>
                        </a:spcBef>
                        <a:spcAft>
                          <a:spcPts val="600"/>
                        </a:spcAft>
                      </a:pPr>
                      <a:r>
                        <a:rPr lang="en-US" sz="2800">
                          <a:effectLst/>
                          <a:latin typeface="Times New Roman" panose="02020603050405020304" pitchFamily="18" charset="0"/>
                          <a:cs typeface="Times New Roman" panose="02020603050405020304" pitchFamily="18" charset="0"/>
                        </a:rPr>
                        <a:t>67</a:t>
                      </a:r>
                      <a:endParaRPr lang="en-US" sz="2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solidFill>
                      <a:schemeClr val="accent1">
                        <a:lumMod val="40000"/>
                        <a:lumOff val="60000"/>
                      </a:schemeClr>
                    </a:solidFill>
                  </a:tcPr>
                </a:tc>
                <a:extLst>
                  <a:ext uri="{0D108BD9-81ED-4DB2-BD59-A6C34878D82A}">
                    <a16:rowId xmlns:a16="http://schemas.microsoft.com/office/drawing/2014/main" val="10000"/>
                  </a:ext>
                </a:extLst>
              </a:tr>
              <a:tr h="635154">
                <a:tc>
                  <a:txBody>
                    <a:bodyPr/>
                    <a:lstStyle/>
                    <a:p>
                      <a:pPr algn="ctr"/>
                      <a:r>
                        <a:rPr lang="en-GB" sz="2800">
                          <a:latin typeface="Times New Roman" panose="02020603050405020304" pitchFamily="18" charset="0"/>
                          <a:cs typeface="Times New Roman" panose="02020603050405020304" pitchFamily="18" charset="0"/>
                        </a:rPr>
                        <a:t>i</a:t>
                      </a:r>
                    </a:p>
                  </a:txBody>
                  <a:tcPr anchor="ctr">
                    <a:solidFill>
                      <a:schemeClr val="accent1">
                        <a:lumMod val="40000"/>
                        <a:lumOff val="60000"/>
                      </a:schemeClr>
                    </a:solidFill>
                  </a:tcPr>
                </a:tc>
                <a:tc>
                  <a:txBody>
                    <a:bodyPr/>
                    <a:lstStyle/>
                    <a:p>
                      <a:pPr algn="ctr"/>
                      <a:r>
                        <a:rPr lang="en-GB" sz="2800">
                          <a:latin typeface="Times New Roman" panose="02020603050405020304" pitchFamily="18" charset="0"/>
                          <a:cs typeface="Times New Roman" panose="02020603050405020304" pitchFamily="18" charset="0"/>
                        </a:rPr>
                        <a:t>1</a:t>
                      </a:r>
                    </a:p>
                  </a:txBody>
                  <a:tcPr anchor="ctr">
                    <a:solidFill>
                      <a:schemeClr val="accent1">
                        <a:lumMod val="40000"/>
                        <a:lumOff val="60000"/>
                      </a:schemeClr>
                    </a:solidFill>
                  </a:tcPr>
                </a:tc>
                <a:tc>
                  <a:txBody>
                    <a:bodyPr/>
                    <a:lstStyle/>
                    <a:p>
                      <a:pPr algn="ctr"/>
                      <a:r>
                        <a:rPr lang="en-GB" sz="2800">
                          <a:latin typeface="Times New Roman" panose="02020603050405020304" pitchFamily="18" charset="0"/>
                          <a:cs typeface="Times New Roman" panose="02020603050405020304" pitchFamily="18" charset="0"/>
                        </a:rPr>
                        <a:t>2</a:t>
                      </a:r>
                    </a:p>
                  </a:txBody>
                  <a:tcPr anchor="ctr">
                    <a:solidFill>
                      <a:schemeClr val="accent1">
                        <a:lumMod val="40000"/>
                        <a:lumOff val="60000"/>
                      </a:schemeClr>
                    </a:solidFill>
                  </a:tcPr>
                </a:tc>
                <a:tc>
                  <a:txBody>
                    <a:bodyPr/>
                    <a:lstStyle/>
                    <a:p>
                      <a:pPr algn="ctr"/>
                      <a:r>
                        <a:rPr lang="en-GB" sz="2800">
                          <a:latin typeface="Times New Roman" panose="02020603050405020304" pitchFamily="18" charset="0"/>
                          <a:cs typeface="Times New Roman" panose="02020603050405020304" pitchFamily="18" charset="0"/>
                        </a:rPr>
                        <a:t>3</a:t>
                      </a:r>
                    </a:p>
                  </a:txBody>
                  <a:tcPr anchor="ctr">
                    <a:solidFill>
                      <a:schemeClr val="accent1">
                        <a:lumMod val="40000"/>
                        <a:lumOff val="60000"/>
                      </a:schemeClr>
                    </a:solidFill>
                  </a:tcPr>
                </a:tc>
                <a:tc>
                  <a:txBody>
                    <a:bodyPr/>
                    <a:lstStyle/>
                    <a:p>
                      <a:pPr algn="ctr"/>
                      <a:r>
                        <a:rPr lang="en-GB" sz="2800">
                          <a:latin typeface="Times New Roman" panose="02020603050405020304" pitchFamily="18" charset="0"/>
                          <a:cs typeface="Times New Roman" panose="02020603050405020304" pitchFamily="18" charset="0"/>
                        </a:rPr>
                        <a:t>4</a:t>
                      </a:r>
                    </a:p>
                  </a:txBody>
                  <a:tcPr anchor="ctr">
                    <a:solidFill>
                      <a:schemeClr val="accent1">
                        <a:lumMod val="40000"/>
                        <a:lumOff val="60000"/>
                      </a:schemeClr>
                    </a:solidFill>
                  </a:tcPr>
                </a:tc>
                <a:tc>
                  <a:txBody>
                    <a:bodyPr/>
                    <a:lstStyle/>
                    <a:p>
                      <a:pPr algn="ctr"/>
                      <a:r>
                        <a:rPr lang="en-GB" sz="2800">
                          <a:latin typeface="Times New Roman" panose="02020603050405020304" pitchFamily="18" charset="0"/>
                          <a:cs typeface="Times New Roman" panose="02020603050405020304" pitchFamily="18" charset="0"/>
                        </a:rPr>
                        <a:t>-</a:t>
                      </a:r>
                    </a:p>
                  </a:txBody>
                  <a:tcPr anchor="ctr">
                    <a:solidFill>
                      <a:schemeClr val="accent1">
                        <a:lumMod val="40000"/>
                        <a:lumOff val="60000"/>
                      </a:schemeClr>
                    </a:solidFill>
                  </a:tcPr>
                </a:tc>
                <a:tc>
                  <a:txBody>
                    <a:bodyPr/>
                    <a:lstStyle/>
                    <a:p>
                      <a:pPr algn="ctr"/>
                      <a:r>
                        <a:rPr lang="en-GB" sz="2800">
                          <a:latin typeface="Times New Roman" panose="02020603050405020304" pitchFamily="18" charset="0"/>
                          <a:cs typeface="Times New Roman" panose="02020603050405020304" pitchFamily="18" charset="0"/>
                        </a:rPr>
                        <a:t>-</a:t>
                      </a:r>
                    </a:p>
                  </a:txBody>
                  <a:tcPr anchor="ctr">
                    <a:solidFill>
                      <a:schemeClr val="accent1">
                        <a:lumMod val="40000"/>
                        <a:lumOff val="60000"/>
                      </a:schemeClr>
                    </a:solidFill>
                  </a:tcPr>
                </a:tc>
                <a:tc>
                  <a:txBody>
                    <a:bodyPr/>
                    <a:lstStyle/>
                    <a:p>
                      <a:pPr algn="ctr"/>
                      <a:r>
                        <a:rPr lang="en-GB" sz="2800">
                          <a:latin typeface="Times New Roman" panose="02020603050405020304" pitchFamily="18" charset="0"/>
                          <a:cs typeface="Times New Roman" panose="02020603050405020304" pitchFamily="18" charset="0"/>
                        </a:rPr>
                        <a:t>-</a:t>
                      </a:r>
                    </a:p>
                  </a:txBody>
                  <a:tcPr anchor="ctr">
                    <a:solidFill>
                      <a:schemeClr val="accent1">
                        <a:lumMod val="40000"/>
                        <a:lumOff val="60000"/>
                      </a:schemeClr>
                    </a:solidFill>
                  </a:tcPr>
                </a:tc>
                <a:tc>
                  <a:txBody>
                    <a:bodyPr/>
                    <a:lstStyle/>
                    <a:p>
                      <a:pPr algn="ctr"/>
                      <a:r>
                        <a:rPr lang="en-GB" sz="2800">
                          <a:latin typeface="Times New Roman" panose="02020603050405020304" pitchFamily="18" charset="0"/>
                          <a:cs typeface="Times New Roman" panose="02020603050405020304" pitchFamily="18" charset="0"/>
                        </a:rPr>
                        <a:t>-</a:t>
                      </a:r>
                    </a:p>
                  </a:txBody>
                  <a:tcPr anchor="ctr">
                    <a:solidFill>
                      <a:schemeClr val="accent1">
                        <a:lumMod val="40000"/>
                        <a:lumOff val="60000"/>
                      </a:schemeClr>
                    </a:solidFill>
                  </a:tcPr>
                </a:tc>
                <a:extLst>
                  <a:ext uri="{0D108BD9-81ED-4DB2-BD59-A6C34878D82A}">
                    <a16:rowId xmlns:a16="http://schemas.microsoft.com/office/drawing/2014/main" val="10001"/>
                  </a:ext>
                </a:extLst>
              </a:tr>
            </a:tbl>
          </a:graphicData>
        </a:graphic>
      </p:graphicFrame>
      <p:sp>
        <p:nvSpPr>
          <p:cNvPr id="6" name="Rectangle 4"/>
          <p:cNvSpPr>
            <a:spLocks noChangeArrowheads="1"/>
          </p:cNvSpPr>
          <p:nvPr/>
        </p:nvSpPr>
        <p:spPr bwMode="auto">
          <a:xfrm>
            <a:off x="1734760" y="1223054"/>
            <a:ext cx="1124026"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r>
              <a:rPr lang="en-US" sz="2800" i="1">
                <a:latin typeface="Times New Roman" panose="02020603050405020304" pitchFamily="18" charset="0"/>
                <a:cs typeface="Times New Roman" panose="02020603050405020304" pitchFamily="18" charset="0"/>
              </a:rPr>
              <a:t>x = 44</a:t>
            </a:r>
            <a:endParaRPr lang="en-US" sz="2800" dirty="0">
              <a:latin typeface="Times New Roman" panose="02020603050405020304" pitchFamily="18" charset="0"/>
              <a:cs typeface="Times New Roman" panose="02020603050405020304" pitchFamily="18" charset="0"/>
            </a:endParaRPr>
          </a:p>
        </p:txBody>
      </p:sp>
      <p:pic>
        <p:nvPicPr>
          <p:cNvPr id="7" name="Picture 2"/>
          <p:cNvPicPr>
            <a:picLocks noChangeAspect="1" noChangeArrowheads="1"/>
          </p:cNvPicPr>
          <p:nvPr/>
        </p:nvPicPr>
        <p:blipFill rotWithShape="1">
          <a:blip r:embed="rId2">
            <a:duotone>
              <a:prstClr val="black"/>
              <a:schemeClr val="accent1">
                <a:lumMod val="40000"/>
                <a:lumOff val="60000"/>
                <a:tint val="45000"/>
                <a:satMod val="400000"/>
              </a:schemeClr>
            </a:duotone>
            <a:extLst>
              <a:ext uri="{28A0092B-C50C-407E-A947-70E740481C1C}">
                <a14:useLocalDpi xmlns:a14="http://schemas.microsoft.com/office/drawing/2010/main" val="0"/>
              </a:ext>
            </a:extLst>
          </a:blip>
          <a:srcRect l="75140" t="54362" r="21728" b="42215"/>
          <a:stretch/>
        </p:blipFill>
        <p:spPr bwMode="auto">
          <a:xfrm>
            <a:off x="2864464" y="3510887"/>
            <a:ext cx="994863" cy="605945"/>
          </a:xfrm>
          <a:prstGeom prst="rect">
            <a:avLst/>
          </a:prstGeom>
          <a:solidFill>
            <a:schemeClr val="accent2">
              <a:lumMod val="20000"/>
              <a:lumOff val="80000"/>
            </a:schemeClr>
          </a:solidFill>
          <a:ln>
            <a:noFill/>
          </a:ln>
          <a:effectLst/>
        </p:spPr>
      </p:pic>
      <p:pic>
        <p:nvPicPr>
          <p:cNvPr id="8" name="Picture 2"/>
          <p:cNvPicPr>
            <a:picLocks noChangeAspect="1" noChangeArrowheads="1"/>
          </p:cNvPicPr>
          <p:nvPr/>
        </p:nvPicPr>
        <p:blipFill rotWithShape="1">
          <a:blip r:embed="rId2">
            <a:duotone>
              <a:prstClr val="black"/>
              <a:schemeClr val="accent1">
                <a:lumMod val="40000"/>
                <a:lumOff val="60000"/>
                <a:tint val="45000"/>
                <a:satMod val="400000"/>
              </a:schemeClr>
            </a:duotone>
            <a:extLst>
              <a:ext uri="{28A0092B-C50C-407E-A947-70E740481C1C}">
                <a14:useLocalDpi xmlns:a14="http://schemas.microsoft.com/office/drawing/2010/main" val="0"/>
              </a:ext>
            </a:extLst>
          </a:blip>
          <a:srcRect l="75140" t="54362" r="21728" b="42215"/>
          <a:stretch/>
        </p:blipFill>
        <p:spPr bwMode="auto">
          <a:xfrm>
            <a:off x="3863497" y="3510887"/>
            <a:ext cx="951349" cy="605945"/>
          </a:xfrm>
          <a:prstGeom prst="rect">
            <a:avLst/>
          </a:prstGeom>
          <a:solidFill>
            <a:schemeClr val="accent2">
              <a:lumMod val="20000"/>
              <a:lumOff val="80000"/>
            </a:schemeClr>
          </a:solidFill>
          <a:ln>
            <a:noFill/>
          </a:ln>
          <a:effectLst/>
        </p:spPr>
      </p:pic>
      <p:pic>
        <p:nvPicPr>
          <p:cNvPr id="9" name="Picture 2"/>
          <p:cNvPicPr>
            <a:picLocks noChangeAspect="1" noChangeArrowheads="1"/>
          </p:cNvPicPr>
          <p:nvPr/>
        </p:nvPicPr>
        <p:blipFill rotWithShape="1">
          <a:blip r:embed="rId2">
            <a:duotone>
              <a:prstClr val="black"/>
              <a:schemeClr val="accent1">
                <a:lumMod val="40000"/>
                <a:lumOff val="60000"/>
                <a:tint val="45000"/>
                <a:satMod val="400000"/>
              </a:schemeClr>
            </a:duotone>
            <a:extLst>
              <a:ext uri="{28A0092B-C50C-407E-A947-70E740481C1C}">
                <a14:useLocalDpi xmlns:a14="http://schemas.microsoft.com/office/drawing/2010/main" val="0"/>
              </a:ext>
            </a:extLst>
          </a:blip>
          <a:srcRect l="75140" t="54362" r="21728" b="42215"/>
          <a:stretch/>
        </p:blipFill>
        <p:spPr bwMode="auto">
          <a:xfrm>
            <a:off x="4814846" y="3510887"/>
            <a:ext cx="957582" cy="605945"/>
          </a:xfrm>
          <a:prstGeom prst="rect">
            <a:avLst/>
          </a:prstGeom>
          <a:solidFill>
            <a:schemeClr val="accent2">
              <a:lumMod val="20000"/>
              <a:lumOff val="80000"/>
            </a:schemeClr>
          </a:solidFill>
          <a:ln>
            <a:noFill/>
          </a:ln>
          <a:effectLst/>
        </p:spPr>
      </p:pic>
      <p:pic>
        <p:nvPicPr>
          <p:cNvPr id="10" name="Picture 2"/>
          <p:cNvPicPr>
            <a:picLocks noChangeAspect="1" noChangeArrowheads="1"/>
          </p:cNvPicPr>
          <p:nvPr/>
        </p:nvPicPr>
        <p:blipFill rotWithShape="1">
          <a:blip r:embed="rId2">
            <a:duotone>
              <a:prstClr val="black"/>
              <a:schemeClr val="accent1">
                <a:lumMod val="40000"/>
                <a:lumOff val="60000"/>
                <a:tint val="45000"/>
                <a:satMod val="400000"/>
              </a:schemeClr>
            </a:duotone>
            <a:extLst>
              <a:ext uri="{28A0092B-C50C-407E-A947-70E740481C1C}">
                <a14:useLocalDpi xmlns:a14="http://schemas.microsoft.com/office/drawing/2010/main" val="0"/>
              </a:ext>
            </a:extLst>
          </a:blip>
          <a:srcRect l="75140" t="54362" r="21728" b="42215"/>
          <a:stretch/>
        </p:blipFill>
        <p:spPr bwMode="auto">
          <a:xfrm>
            <a:off x="5766195" y="3510887"/>
            <a:ext cx="1003203" cy="605945"/>
          </a:xfrm>
          <a:prstGeom prst="rect">
            <a:avLst/>
          </a:prstGeom>
          <a:solidFill>
            <a:schemeClr val="accent2">
              <a:lumMod val="20000"/>
              <a:lumOff val="80000"/>
            </a:schemeClr>
          </a:solidFill>
          <a:ln>
            <a:noFill/>
          </a:ln>
          <a:effectLst/>
        </p:spPr>
      </p:pic>
      <p:pic>
        <p:nvPicPr>
          <p:cNvPr id="11" name="Picture 2"/>
          <p:cNvPicPr>
            <a:picLocks noChangeAspect="1" noChangeArrowheads="1"/>
          </p:cNvPicPr>
          <p:nvPr/>
        </p:nvPicPr>
        <p:blipFill rotWithShape="1">
          <a:blip r:embed="rId2">
            <a:duotone>
              <a:prstClr val="black"/>
              <a:schemeClr val="accent1">
                <a:lumMod val="40000"/>
                <a:lumOff val="60000"/>
                <a:tint val="45000"/>
                <a:satMod val="400000"/>
              </a:schemeClr>
            </a:duotone>
            <a:extLst>
              <a:ext uri="{28A0092B-C50C-407E-A947-70E740481C1C}">
                <a14:useLocalDpi xmlns:a14="http://schemas.microsoft.com/office/drawing/2010/main" val="0"/>
              </a:ext>
            </a:extLst>
          </a:blip>
          <a:srcRect l="75140" t="54362" r="21728" b="42215"/>
          <a:stretch/>
        </p:blipFill>
        <p:spPr bwMode="auto">
          <a:xfrm>
            <a:off x="6776616" y="3510887"/>
            <a:ext cx="951349" cy="605945"/>
          </a:xfrm>
          <a:prstGeom prst="rect">
            <a:avLst/>
          </a:prstGeom>
          <a:solidFill>
            <a:schemeClr val="accent2">
              <a:lumMod val="20000"/>
              <a:lumOff val="80000"/>
            </a:schemeClr>
          </a:solidFill>
          <a:ln>
            <a:noFill/>
          </a:ln>
          <a:effectLst/>
        </p:spPr>
      </p:pic>
      <p:pic>
        <p:nvPicPr>
          <p:cNvPr id="12" name="Picture 2"/>
          <p:cNvPicPr>
            <a:picLocks noChangeAspect="1" noChangeArrowheads="1"/>
          </p:cNvPicPr>
          <p:nvPr/>
        </p:nvPicPr>
        <p:blipFill rotWithShape="1">
          <a:blip r:embed="rId2">
            <a:duotone>
              <a:prstClr val="black"/>
              <a:schemeClr val="accent1">
                <a:lumMod val="40000"/>
                <a:lumOff val="60000"/>
                <a:tint val="45000"/>
                <a:satMod val="400000"/>
              </a:schemeClr>
            </a:duotone>
            <a:extLst>
              <a:ext uri="{28A0092B-C50C-407E-A947-70E740481C1C}">
                <a14:useLocalDpi xmlns:a14="http://schemas.microsoft.com/office/drawing/2010/main" val="0"/>
              </a:ext>
            </a:extLst>
          </a:blip>
          <a:srcRect l="75140" t="54362" r="21728" b="42215"/>
          <a:stretch/>
        </p:blipFill>
        <p:spPr bwMode="auto">
          <a:xfrm>
            <a:off x="7720747" y="3510887"/>
            <a:ext cx="996970" cy="605945"/>
          </a:xfrm>
          <a:prstGeom prst="rect">
            <a:avLst/>
          </a:prstGeom>
          <a:solidFill>
            <a:schemeClr val="accent2">
              <a:lumMod val="20000"/>
              <a:lumOff val="80000"/>
            </a:schemeClr>
          </a:solidFill>
          <a:ln>
            <a:noFill/>
          </a:ln>
          <a:effectLst/>
        </p:spPr>
      </p:pic>
      <p:pic>
        <p:nvPicPr>
          <p:cNvPr id="13" name="Picture 2"/>
          <p:cNvPicPr>
            <a:picLocks noChangeAspect="1" noChangeArrowheads="1"/>
          </p:cNvPicPr>
          <p:nvPr/>
        </p:nvPicPr>
        <p:blipFill rotWithShape="1">
          <a:blip r:embed="rId2">
            <a:duotone>
              <a:prstClr val="black"/>
              <a:schemeClr val="accent1">
                <a:lumMod val="40000"/>
                <a:lumOff val="60000"/>
                <a:tint val="45000"/>
                <a:satMod val="400000"/>
              </a:schemeClr>
            </a:duotone>
            <a:extLst>
              <a:ext uri="{28A0092B-C50C-407E-A947-70E740481C1C}">
                <a14:useLocalDpi xmlns:a14="http://schemas.microsoft.com/office/drawing/2010/main" val="0"/>
              </a:ext>
            </a:extLst>
          </a:blip>
          <a:srcRect l="75140" t="54362" r="21728" b="42215"/>
          <a:stretch/>
        </p:blipFill>
        <p:spPr bwMode="auto">
          <a:xfrm>
            <a:off x="8717717" y="3510887"/>
            <a:ext cx="951349" cy="605945"/>
          </a:xfrm>
          <a:prstGeom prst="rect">
            <a:avLst/>
          </a:prstGeom>
          <a:solidFill>
            <a:schemeClr val="accent2">
              <a:lumMod val="20000"/>
              <a:lumOff val="80000"/>
            </a:schemeClr>
          </a:solidFill>
          <a:ln>
            <a:noFill/>
          </a:ln>
          <a:effectLst/>
        </p:spPr>
      </p:pic>
      <p:sp>
        <p:nvSpPr>
          <p:cNvPr id="17" name="Up Arrow Callout 16"/>
          <p:cNvSpPr/>
          <p:nvPr/>
        </p:nvSpPr>
        <p:spPr>
          <a:xfrm>
            <a:off x="1986385" y="4131308"/>
            <a:ext cx="648072" cy="792088"/>
          </a:xfrm>
          <a:prstGeom prst="upArrowCallout">
            <a:avLst/>
          </a:prstGeom>
          <a:solidFill>
            <a:srgbClr val="C00000"/>
          </a:solidFill>
        </p:spPr>
        <p:style>
          <a:lnRef idx="0">
            <a:schemeClr val="accent1"/>
          </a:lnRef>
          <a:fillRef idx="3">
            <a:schemeClr val="accent1"/>
          </a:fillRef>
          <a:effectRef idx="3">
            <a:schemeClr val="accent1"/>
          </a:effectRef>
          <a:fontRef idx="minor">
            <a:schemeClr val="lt1"/>
          </a:fontRef>
        </p:style>
        <p:txBody>
          <a:bodyPr rtlCol="0" anchor="ctr"/>
          <a:lstStyle/>
          <a:p>
            <a:pPr algn="ctr"/>
            <a:r>
              <a:rPr lang="en-GB" sz="2800">
                <a:latin typeface="Times New Roman" panose="02020603050405020304" pitchFamily="18" charset="0"/>
                <a:cs typeface="Times New Roman" panose="02020603050405020304" pitchFamily="18" charset="0"/>
              </a:rPr>
              <a:t>i</a:t>
            </a:r>
          </a:p>
        </p:txBody>
      </p:sp>
      <p:sp>
        <p:nvSpPr>
          <p:cNvPr id="18" name="Rectangle 4"/>
          <p:cNvSpPr>
            <a:spLocks noChangeArrowheads="1"/>
          </p:cNvSpPr>
          <p:nvPr/>
        </p:nvSpPr>
        <p:spPr bwMode="auto">
          <a:xfrm>
            <a:off x="2634457" y="2225339"/>
            <a:ext cx="2430474"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r>
              <a:rPr lang="en-US" sz="2800">
                <a:solidFill>
                  <a:srgbClr val="0070C0"/>
                </a:solidFill>
                <a:latin typeface="Times New Roman" panose="02020603050405020304" pitchFamily="18" charset="0"/>
                <a:cs typeface="Times New Roman" panose="02020603050405020304" pitchFamily="18" charset="0"/>
              </a:rPr>
              <a:t>A[1] = 18 ≠ 44 </a:t>
            </a:r>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19" name="Rectangle 4"/>
          <p:cNvSpPr>
            <a:spLocks noChangeArrowheads="1"/>
          </p:cNvSpPr>
          <p:nvPr/>
        </p:nvSpPr>
        <p:spPr bwMode="auto">
          <a:xfrm>
            <a:off x="3431723" y="2226662"/>
            <a:ext cx="2340705"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r>
              <a:rPr lang="en-US" sz="2800">
                <a:solidFill>
                  <a:srgbClr val="0070C0"/>
                </a:solidFill>
                <a:latin typeface="Times New Roman" panose="02020603050405020304" pitchFamily="18" charset="0"/>
                <a:cs typeface="Times New Roman" panose="02020603050405020304" pitchFamily="18" charset="0"/>
              </a:rPr>
              <a:t>A[2] = 94 ≠ 44</a:t>
            </a:r>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20" name="Rectangle 4"/>
          <p:cNvSpPr>
            <a:spLocks noChangeArrowheads="1"/>
          </p:cNvSpPr>
          <p:nvPr/>
        </p:nvSpPr>
        <p:spPr bwMode="auto">
          <a:xfrm>
            <a:off x="4156927" y="2212520"/>
            <a:ext cx="2340705"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r>
              <a:rPr lang="en-US" sz="2800">
                <a:solidFill>
                  <a:srgbClr val="0070C0"/>
                </a:solidFill>
                <a:latin typeface="Times New Roman" panose="02020603050405020304" pitchFamily="18" charset="0"/>
                <a:cs typeface="Times New Roman" panose="02020603050405020304" pitchFamily="18" charset="0"/>
              </a:rPr>
              <a:t>A[3] = 42 ≠ 44</a:t>
            </a:r>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21" name="Rectangle 4"/>
          <p:cNvSpPr>
            <a:spLocks noChangeArrowheads="1"/>
          </p:cNvSpPr>
          <p:nvPr/>
        </p:nvSpPr>
        <p:spPr bwMode="auto">
          <a:xfrm>
            <a:off x="4885512" y="2218930"/>
            <a:ext cx="2165978"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r>
              <a:rPr lang="en-US" sz="2800">
                <a:solidFill>
                  <a:srgbClr val="0070C0"/>
                </a:solidFill>
                <a:latin typeface="Times New Roman" panose="02020603050405020304" pitchFamily="18" charset="0"/>
                <a:cs typeface="Times New Roman" panose="02020603050405020304" pitchFamily="18" charset="0"/>
              </a:rPr>
              <a:t>A[4] = 44 = x</a:t>
            </a:r>
            <a:endParaRPr lang="en-US" sz="2800" dirty="0">
              <a:solidFill>
                <a:srgbClr val="0070C0"/>
              </a:solidFill>
              <a:latin typeface="Times New Roman" panose="02020603050405020304" pitchFamily="18" charset="0"/>
              <a:cs typeface="Times New Roman" panose="02020603050405020304" pitchFamily="18" charset="0"/>
            </a:endParaRPr>
          </a:p>
        </p:txBody>
      </p:sp>
      <p:sp>
        <p:nvSpPr>
          <p:cNvPr id="23" name="Rectangle 4"/>
          <p:cNvSpPr>
            <a:spLocks noChangeArrowheads="1"/>
          </p:cNvSpPr>
          <p:nvPr/>
        </p:nvSpPr>
        <p:spPr bwMode="auto">
          <a:xfrm>
            <a:off x="1891808" y="5608704"/>
            <a:ext cx="4076693"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lgn="ctr" fontAlgn="base">
              <a:spcBef>
                <a:spcPct val="0"/>
              </a:spcBef>
              <a:spcAft>
                <a:spcPct val="0"/>
              </a:spcAft>
            </a:pPr>
            <a:r>
              <a:rPr lang="en-US" sz="2800" i="1">
                <a:latin typeface="Times New Roman" panose="02020603050405020304" pitchFamily="18" charset="0"/>
                <a:cs typeface="Times New Roman" panose="02020603050405020304" pitchFamily="18" charset="0"/>
              </a:rPr>
              <a:t>Với i = 4 thì A[4] = 44 = x</a:t>
            </a:r>
            <a:endParaRPr lang="en-US" sz="2800" dirty="0">
              <a:latin typeface="Times New Roman" panose="02020603050405020304" pitchFamily="18" charset="0"/>
              <a:cs typeface="Times New Roman" panose="02020603050405020304" pitchFamily="18" charset="0"/>
            </a:endParaRPr>
          </a:p>
        </p:txBody>
      </p:sp>
      <p:pic>
        <p:nvPicPr>
          <p:cNvPr id="24" name="Picture 2"/>
          <p:cNvPicPr>
            <a:picLocks noChangeAspect="1" noChangeArrowheads="1"/>
          </p:cNvPicPr>
          <p:nvPr/>
        </p:nvPicPr>
        <p:blipFill rotWithShape="1">
          <a:blip r:embed="rId2">
            <a:duotone>
              <a:prstClr val="black"/>
              <a:schemeClr val="accent1">
                <a:lumMod val="40000"/>
                <a:lumOff val="60000"/>
                <a:tint val="45000"/>
                <a:satMod val="400000"/>
              </a:schemeClr>
            </a:duotone>
            <a:extLst>
              <a:ext uri="{28A0092B-C50C-407E-A947-70E740481C1C}">
                <a14:useLocalDpi xmlns:a14="http://schemas.microsoft.com/office/drawing/2010/main" val="0"/>
              </a:ext>
            </a:extLst>
          </a:blip>
          <a:srcRect l="75140" t="54362" r="21728" b="42215"/>
          <a:stretch/>
        </p:blipFill>
        <p:spPr bwMode="auto">
          <a:xfrm>
            <a:off x="9669066" y="3510887"/>
            <a:ext cx="951349" cy="605945"/>
          </a:xfrm>
          <a:prstGeom prst="rect">
            <a:avLst/>
          </a:prstGeom>
          <a:solidFill>
            <a:schemeClr val="accent2">
              <a:lumMod val="20000"/>
              <a:lumOff val="80000"/>
            </a:schemeClr>
          </a:solidFill>
          <a:ln>
            <a:noFill/>
          </a:ln>
          <a:effectLst/>
        </p:spPr>
      </p:pic>
      <p:sp>
        <p:nvSpPr>
          <p:cNvPr id="25" name="Right Arrow 24"/>
          <p:cNvSpPr/>
          <p:nvPr/>
        </p:nvSpPr>
        <p:spPr>
          <a:xfrm>
            <a:off x="286603" y="5472752"/>
            <a:ext cx="1241946" cy="80521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A81AC8EF-8366-4168-3EDF-60EC77D3A439}"/>
              </a:ext>
            </a:extLst>
          </p:cNvPr>
          <p:cNvSpPr>
            <a:spLocks noGrp="1"/>
          </p:cNvSpPr>
          <p:nvPr>
            <p:ph type="sldNum" sz="quarter" idx="12"/>
          </p:nvPr>
        </p:nvSpPr>
        <p:spPr/>
        <p:txBody>
          <a:bodyPr/>
          <a:lstStyle/>
          <a:p>
            <a:fld id="{4FB56AD0-552A-4DF0-9907-8C9B00084AE3}" type="slidenum">
              <a:rPr lang="en-US" smtClean="0"/>
              <a:t>7</a:t>
            </a:fld>
            <a:endParaRPr lang="en-US"/>
          </a:p>
        </p:txBody>
      </p:sp>
    </p:spTree>
    <p:extLst>
      <p:ext uri="{BB962C8B-B14F-4D97-AF65-F5344CB8AC3E}">
        <p14:creationId xmlns:p14="http://schemas.microsoft.com/office/powerpoint/2010/main" val="325949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01407 -0.00208 L 0.08295 -0.00185 " pathEditMode="relative" rAng="0" ptsTypes="AA">
                                      <p:cBhvr>
                                        <p:cTn id="6" dur="2000" fill="hold"/>
                                        <p:tgtEl>
                                          <p:spTgt spid="17"/>
                                        </p:tgtEl>
                                        <p:attrNameLst>
                                          <p:attrName>ppt_x</p:attrName>
                                          <p:attrName>ppt_y</p:attrName>
                                        </p:attrNameLst>
                                      </p:cBhvr>
                                      <p:rCtr x="3438" y="0"/>
                                    </p:animMotion>
                                  </p:childTnLst>
                                </p:cTn>
                              </p:par>
                            </p:childTnLst>
                          </p:cTn>
                        </p:par>
                        <p:par>
                          <p:cTn id="7" fill="hold">
                            <p:stCondLst>
                              <p:cond delay="2000"/>
                            </p:stCondLst>
                            <p:childTnLst>
                              <p:par>
                                <p:cTn id="8" presetID="10" presetClass="exit" presetSubtype="0" fill="hold" nodeType="afterEffect">
                                  <p:stCondLst>
                                    <p:cond delay="0"/>
                                  </p:stCondLst>
                                  <p:childTnLst>
                                    <p:animEffect transition="out" filter="fade">
                                      <p:cBhvr>
                                        <p:cTn id="9" dur="500"/>
                                        <p:tgtEl>
                                          <p:spTgt spid="7"/>
                                        </p:tgtEl>
                                      </p:cBhvr>
                                    </p:animEffect>
                                    <p:set>
                                      <p:cBhvr>
                                        <p:cTn id="10" dur="1" fill="hold">
                                          <p:stCondLst>
                                            <p:cond delay="499"/>
                                          </p:stCondLst>
                                        </p:cTn>
                                        <p:tgtEl>
                                          <p:spTgt spid="7"/>
                                        </p:tgtEl>
                                        <p:attrNameLst>
                                          <p:attrName>style.visibility</p:attrName>
                                        </p:attrNameLst>
                                      </p:cBhvr>
                                      <p:to>
                                        <p:strVal val="hidden"/>
                                      </p:to>
                                    </p:set>
                                  </p:childTnLst>
                                </p:cTn>
                              </p:par>
                            </p:childTnLst>
                          </p:cTn>
                        </p:par>
                        <p:par>
                          <p:cTn id="11" fill="hold">
                            <p:stCondLst>
                              <p:cond delay="2500"/>
                            </p:stCondLst>
                            <p:childTnLst>
                              <p:par>
                                <p:cTn id="12" presetID="42" presetClass="entr" presetSubtype="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xit" presetSubtype="4" fill="hold" grpId="1" nodeType="clickEffect">
                                  <p:stCondLst>
                                    <p:cond delay="0"/>
                                  </p:stCondLst>
                                  <p:childTnLst>
                                    <p:anim calcmode="lin" valueType="num">
                                      <p:cBhvr additive="base">
                                        <p:cTn id="20" dur="500"/>
                                        <p:tgtEl>
                                          <p:spTgt spid="18"/>
                                        </p:tgtEl>
                                        <p:attrNameLst>
                                          <p:attrName>ppt_x</p:attrName>
                                        </p:attrNameLst>
                                      </p:cBhvr>
                                      <p:tavLst>
                                        <p:tav tm="0">
                                          <p:val>
                                            <p:strVal val="ppt_x"/>
                                          </p:val>
                                        </p:tav>
                                        <p:tav tm="100000">
                                          <p:val>
                                            <p:strVal val="ppt_x"/>
                                          </p:val>
                                        </p:tav>
                                      </p:tavLst>
                                    </p:anim>
                                    <p:anim calcmode="lin" valueType="num">
                                      <p:cBhvr additive="base">
                                        <p:cTn id="21" dur="500"/>
                                        <p:tgtEl>
                                          <p:spTgt spid="18"/>
                                        </p:tgtEl>
                                        <p:attrNameLst>
                                          <p:attrName>ppt_y</p:attrName>
                                        </p:attrNameLst>
                                      </p:cBhvr>
                                      <p:tavLst>
                                        <p:tav tm="0">
                                          <p:val>
                                            <p:strVal val="ppt_y"/>
                                          </p:val>
                                        </p:tav>
                                        <p:tav tm="100000">
                                          <p:val>
                                            <p:strVal val="1+ppt_h/2"/>
                                          </p:val>
                                        </p:tav>
                                      </p:tavLst>
                                    </p:anim>
                                    <p:set>
                                      <p:cBhvr>
                                        <p:cTn id="22" dur="1" fill="hold">
                                          <p:stCondLst>
                                            <p:cond delay="499"/>
                                          </p:stCondLst>
                                        </p:cTn>
                                        <p:tgtEl>
                                          <p:spTgt spid="18"/>
                                        </p:tgtEl>
                                        <p:attrNameLst>
                                          <p:attrName>style.visibility</p:attrName>
                                        </p:attrNameLst>
                                      </p:cBhvr>
                                      <p:to>
                                        <p:strVal val="hidden"/>
                                      </p:to>
                                    </p:set>
                                  </p:childTnLst>
                                </p:cTn>
                              </p:par>
                            </p:childTnLst>
                          </p:cTn>
                        </p:par>
                        <p:par>
                          <p:cTn id="23" fill="hold">
                            <p:stCondLst>
                              <p:cond delay="500"/>
                            </p:stCondLst>
                            <p:childTnLst>
                              <p:par>
                                <p:cTn id="24" presetID="63" presetClass="path" presetSubtype="0" accel="50000" decel="50000" fill="hold" grpId="1" nodeType="afterEffect">
                                  <p:stCondLst>
                                    <p:cond delay="0"/>
                                  </p:stCondLst>
                                  <p:childTnLst>
                                    <p:animMotion origin="layout" path="M 0.07943 -0.00185 L 0.17409 -0.00185 " pathEditMode="relative" rAng="0" ptsTypes="AA">
                                      <p:cBhvr>
                                        <p:cTn id="25" dur="2000" fill="hold"/>
                                        <p:tgtEl>
                                          <p:spTgt spid="17"/>
                                        </p:tgtEl>
                                        <p:attrNameLst>
                                          <p:attrName>ppt_x</p:attrName>
                                          <p:attrName>ppt_y</p:attrName>
                                        </p:attrNameLst>
                                      </p:cBhvr>
                                      <p:rCtr x="4727" y="0"/>
                                    </p:animMotion>
                                  </p:childTnLst>
                                </p:cTn>
                              </p:par>
                            </p:childTnLst>
                          </p:cTn>
                        </p:par>
                        <p:par>
                          <p:cTn id="26" fill="hold">
                            <p:stCondLst>
                              <p:cond delay="2500"/>
                            </p:stCondLst>
                            <p:childTnLst>
                              <p:par>
                                <p:cTn id="27" presetID="10" presetClass="exit" presetSubtype="0" fill="hold" nodeType="afterEffect">
                                  <p:stCondLst>
                                    <p:cond delay="0"/>
                                  </p:stCondLst>
                                  <p:childTnLst>
                                    <p:animEffect transition="out" filter="fade">
                                      <p:cBhvr>
                                        <p:cTn id="28" dur="500"/>
                                        <p:tgtEl>
                                          <p:spTgt spid="8"/>
                                        </p:tgtEl>
                                      </p:cBhvr>
                                    </p:animEffect>
                                    <p:set>
                                      <p:cBhvr>
                                        <p:cTn id="29" dur="1" fill="hold">
                                          <p:stCondLst>
                                            <p:cond delay="499"/>
                                          </p:stCondLst>
                                        </p:cTn>
                                        <p:tgtEl>
                                          <p:spTgt spid="8"/>
                                        </p:tgtEl>
                                        <p:attrNameLst>
                                          <p:attrName>style.visibility</p:attrName>
                                        </p:attrNameLst>
                                      </p:cBhvr>
                                      <p:to>
                                        <p:strVal val="hidden"/>
                                      </p:to>
                                    </p:set>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anim calcmode="lin" valueType="num">
                                      <p:cBhvr>
                                        <p:cTn id="34" dur="1000" fill="hold"/>
                                        <p:tgtEl>
                                          <p:spTgt spid="19"/>
                                        </p:tgtEl>
                                        <p:attrNameLst>
                                          <p:attrName>ppt_x</p:attrName>
                                        </p:attrNameLst>
                                      </p:cBhvr>
                                      <p:tavLst>
                                        <p:tav tm="0">
                                          <p:val>
                                            <p:strVal val="#ppt_x"/>
                                          </p:val>
                                        </p:tav>
                                        <p:tav tm="100000">
                                          <p:val>
                                            <p:strVal val="#ppt_x"/>
                                          </p:val>
                                        </p:tav>
                                      </p:tavLst>
                                    </p:anim>
                                    <p:anim calcmode="lin" valueType="num">
                                      <p:cBhvr>
                                        <p:cTn id="3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xit" presetSubtype="4" fill="hold" grpId="1" nodeType="clickEffect">
                                  <p:stCondLst>
                                    <p:cond delay="0"/>
                                  </p:stCondLst>
                                  <p:childTnLst>
                                    <p:anim calcmode="lin" valueType="num">
                                      <p:cBhvr additive="base">
                                        <p:cTn id="39" dur="500"/>
                                        <p:tgtEl>
                                          <p:spTgt spid="19"/>
                                        </p:tgtEl>
                                        <p:attrNameLst>
                                          <p:attrName>ppt_x</p:attrName>
                                        </p:attrNameLst>
                                      </p:cBhvr>
                                      <p:tavLst>
                                        <p:tav tm="0">
                                          <p:val>
                                            <p:strVal val="ppt_x"/>
                                          </p:val>
                                        </p:tav>
                                        <p:tav tm="100000">
                                          <p:val>
                                            <p:strVal val="ppt_x"/>
                                          </p:val>
                                        </p:tav>
                                      </p:tavLst>
                                    </p:anim>
                                    <p:anim calcmode="lin" valueType="num">
                                      <p:cBhvr additive="base">
                                        <p:cTn id="40" dur="500"/>
                                        <p:tgtEl>
                                          <p:spTgt spid="19"/>
                                        </p:tgtEl>
                                        <p:attrNameLst>
                                          <p:attrName>ppt_y</p:attrName>
                                        </p:attrNameLst>
                                      </p:cBhvr>
                                      <p:tavLst>
                                        <p:tav tm="0">
                                          <p:val>
                                            <p:strVal val="ppt_y"/>
                                          </p:val>
                                        </p:tav>
                                        <p:tav tm="100000">
                                          <p:val>
                                            <p:strVal val="1+ppt_h/2"/>
                                          </p:val>
                                        </p:tav>
                                      </p:tavLst>
                                    </p:anim>
                                    <p:set>
                                      <p:cBhvr>
                                        <p:cTn id="41" dur="1" fill="hold">
                                          <p:stCondLst>
                                            <p:cond delay="499"/>
                                          </p:stCondLst>
                                        </p:cTn>
                                        <p:tgtEl>
                                          <p:spTgt spid="19"/>
                                        </p:tgtEl>
                                        <p:attrNameLst>
                                          <p:attrName>style.visibility</p:attrName>
                                        </p:attrNameLst>
                                      </p:cBhvr>
                                      <p:to>
                                        <p:strVal val="hidden"/>
                                      </p:to>
                                    </p:set>
                                  </p:childTnLst>
                                </p:cTn>
                              </p:par>
                            </p:childTnLst>
                          </p:cTn>
                        </p:par>
                        <p:par>
                          <p:cTn id="42" fill="hold">
                            <p:stCondLst>
                              <p:cond delay="500"/>
                            </p:stCondLst>
                            <p:childTnLst>
                              <p:par>
                                <p:cTn id="43" presetID="63" presetClass="path" presetSubtype="0" accel="50000" decel="50000" fill="hold" grpId="2" nodeType="afterEffect">
                                  <p:stCondLst>
                                    <p:cond delay="0"/>
                                  </p:stCondLst>
                                  <p:childTnLst>
                                    <p:animMotion origin="layout" path="M 0.17409 -0.00185 L 0.25 -3.7037E-6 " pathEditMode="relative" rAng="0" ptsTypes="AA">
                                      <p:cBhvr>
                                        <p:cTn id="44" dur="2000" fill="hold"/>
                                        <p:tgtEl>
                                          <p:spTgt spid="17"/>
                                        </p:tgtEl>
                                        <p:attrNameLst>
                                          <p:attrName>ppt_x</p:attrName>
                                          <p:attrName>ppt_y</p:attrName>
                                        </p:attrNameLst>
                                      </p:cBhvr>
                                      <p:rCtr x="3789" y="93"/>
                                    </p:animMotion>
                                  </p:childTnLst>
                                </p:cTn>
                              </p:par>
                            </p:childTnLst>
                          </p:cTn>
                        </p:par>
                        <p:par>
                          <p:cTn id="45" fill="hold">
                            <p:stCondLst>
                              <p:cond delay="2500"/>
                            </p:stCondLst>
                            <p:childTnLst>
                              <p:par>
                                <p:cTn id="46" presetID="10" presetClass="exit" presetSubtype="0" fill="hold" nodeType="afterEffect">
                                  <p:stCondLst>
                                    <p:cond delay="0"/>
                                  </p:stCondLst>
                                  <p:childTnLst>
                                    <p:animEffect transition="out" filter="fade">
                                      <p:cBhvr>
                                        <p:cTn id="47" dur="500"/>
                                        <p:tgtEl>
                                          <p:spTgt spid="9"/>
                                        </p:tgtEl>
                                      </p:cBhvr>
                                    </p:animEffect>
                                    <p:set>
                                      <p:cBhvr>
                                        <p:cTn id="48" dur="1" fill="hold">
                                          <p:stCondLst>
                                            <p:cond delay="499"/>
                                          </p:stCondLst>
                                        </p:cTn>
                                        <p:tgtEl>
                                          <p:spTgt spid="9"/>
                                        </p:tgtEl>
                                        <p:attrNameLst>
                                          <p:attrName>style.visibility</p:attrName>
                                        </p:attrNameLst>
                                      </p:cBhvr>
                                      <p:to>
                                        <p:strVal val="hidden"/>
                                      </p:to>
                                    </p:set>
                                  </p:childTnLst>
                                </p:cTn>
                              </p:par>
                            </p:childTnLst>
                          </p:cTn>
                        </p:par>
                        <p:par>
                          <p:cTn id="49" fill="hold">
                            <p:stCondLst>
                              <p:cond delay="3000"/>
                            </p:stCondLst>
                            <p:childTnLst>
                              <p:par>
                                <p:cTn id="50" presetID="42" presetClass="entr" presetSubtype="0"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fade">
                                      <p:cBhvr>
                                        <p:cTn id="52" dur="1000"/>
                                        <p:tgtEl>
                                          <p:spTgt spid="20"/>
                                        </p:tgtEl>
                                      </p:cBhvr>
                                    </p:animEffect>
                                    <p:anim calcmode="lin" valueType="num">
                                      <p:cBhvr>
                                        <p:cTn id="53" dur="1000" fill="hold"/>
                                        <p:tgtEl>
                                          <p:spTgt spid="20"/>
                                        </p:tgtEl>
                                        <p:attrNameLst>
                                          <p:attrName>ppt_x</p:attrName>
                                        </p:attrNameLst>
                                      </p:cBhvr>
                                      <p:tavLst>
                                        <p:tav tm="0">
                                          <p:val>
                                            <p:strVal val="#ppt_x"/>
                                          </p:val>
                                        </p:tav>
                                        <p:tav tm="100000">
                                          <p:val>
                                            <p:strVal val="#ppt_x"/>
                                          </p:val>
                                        </p:tav>
                                      </p:tavLst>
                                    </p:anim>
                                    <p:anim calcmode="lin" valueType="num">
                                      <p:cBhvr>
                                        <p:cTn id="5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xit" presetSubtype="4" fill="hold" grpId="1" nodeType="clickEffect">
                                  <p:stCondLst>
                                    <p:cond delay="0"/>
                                  </p:stCondLst>
                                  <p:childTnLst>
                                    <p:anim calcmode="lin" valueType="num">
                                      <p:cBhvr additive="base">
                                        <p:cTn id="58" dur="500"/>
                                        <p:tgtEl>
                                          <p:spTgt spid="20"/>
                                        </p:tgtEl>
                                        <p:attrNameLst>
                                          <p:attrName>ppt_x</p:attrName>
                                        </p:attrNameLst>
                                      </p:cBhvr>
                                      <p:tavLst>
                                        <p:tav tm="0">
                                          <p:val>
                                            <p:strVal val="ppt_x"/>
                                          </p:val>
                                        </p:tav>
                                        <p:tav tm="100000">
                                          <p:val>
                                            <p:strVal val="ppt_x"/>
                                          </p:val>
                                        </p:tav>
                                      </p:tavLst>
                                    </p:anim>
                                    <p:anim calcmode="lin" valueType="num">
                                      <p:cBhvr additive="base">
                                        <p:cTn id="59" dur="500"/>
                                        <p:tgtEl>
                                          <p:spTgt spid="20"/>
                                        </p:tgtEl>
                                        <p:attrNameLst>
                                          <p:attrName>ppt_y</p:attrName>
                                        </p:attrNameLst>
                                      </p:cBhvr>
                                      <p:tavLst>
                                        <p:tav tm="0">
                                          <p:val>
                                            <p:strVal val="ppt_y"/>
                                          </p:val>
                                        </p:tav>
                                        <p:tav tm="100000">
                                          <p:val>
                                            <p:strVal val="1+ppt_h/2"/>
                                          </p:val>
                                        </p:tav>
                                      </p:tavLst>
                                    </p:anim>
                                    <p:set>
                                      <p:cBhvr>
                                        <p:cTn id="60" dur="1" fill="hold">
                                          <p:stCondLst>
                                            <p:cond delay="499"/>
                                          </p:stCondLst>
                                        </p:cTn>
                                        <p:tgtEl>
                                          <p:spTgt spid="20"/>
                                        </p:tgtEl>
                                        <p:attrNameLst>
                                          <p:attrName>style.visibility</p:attrName>
                                        </p:attrNameLst>
                                      </p:cBhvr>
                                      <p:to>
                                        <p:strVal val="hidden"/>
                                      </p:to>
                                    </p:set>
                                  </p:childTnLst>
                                </p:cTn>
                              </p:par>
                            </p:childTnLst>
                          </p:cTn>
                        </p:par>
                        <p:par>
                          <p:cTn id="61" fill="hold">
                            <p:stCondLst>
                              <p:cond delay="500"/>
                            </p:stCondLst>
                            <p:childTnLst>
                              <p:par>
                                <p:cTn id="62" presetID="63" presetClass="path" presetSubtype="0" accel="50000" decel="50000" fill="hold" grpId="3" nodeType="afterEffect">
                                  <p:stCondLst>
                                    <p:cond delay="0"/>
                                  </p:stCondLst>
                                  <p:childTnLst>
                                    <p:animMotion origin="layout" path="M 0.25 -3.7037E-6 L 0.32878 -3.7037E-6 " pathEditMode="relative" rAng="0" ptsTypes="AA">
                                      <p:cBhvr>
                                        <p:cTn id="63" dur="2000" fill="hold"/>
                                        <p:tgtEl>
                                          <p:spTgt spid="17"/>
                                        </p:tgtEl>
                                        <p:attrNameLst>
                                          <p:attrName>ppt_x</p:attrName>
                                          <p:attrName>ppt_y</p:attrName>
                                        </p:attrNameLst>
                                      </p:cBhvr>
                                      <p:rCtr x="3932" y="0"/>
                                    </p:animMotion>
                                  </p:childTnLst>
                                </p:cTn>
                              </p:par>
                            </p:childTnLst>
                          </p:cTn>
                        </p:par>
                        <p:par>
                          <p:cTn id="64" fill="hold">
                            <p:stCondLst>
                              <p:cond delay="2500"/>
                            </p:stCondLst>
                            <p:childTnLst>
                              <p:par>
                                <p:cTn id="65" presetID="10" presetClass="exit" presetSubtype="0" fill="hold" nodeType="afterEffect">
                                  <p:stCondLst>
                                    <p:cond delay="0"/>
                                  </p:stCondLst>
                                  <p:childTnLst>
                                    <p:animEffect transition="out" filter="fade">
                                      <p:cBhvr>
                                        <p:cTn id="66" dur="500"/>
                                        <p:tgtEl>
                                          <p:spTgt spid="10"/>
                                        </p:tgtEl>
                                      </p:cBhvr>
                                    </p:animEffect>
                                    <p:set>
                                      <p:cBhvr>
                                        <p:cTn id="67" dur="1" fill="hold">
                                          <p:stCondLst>
                                            <p:cond delay="499"/>
                                          </p:stCondLst>
                                        </p:cTn>
                                        <p:tgtEl>
                                          <p:spTgt spid="10"/>
                                        </p:tgtEl>
                                        <p:attrNameLst>
                                          <p:attrName>style.visibility</p:attrName>
                                        </p:attrNameLst>
                                      </p:cBhvr>
                                      <p:to>
                                        <p:strVal val="hidden"/>
                                      </p:to>
                                    </p:set>
                                  </p:childTnLst>
                                </p:cTn>
                              </p:par>
                            </p:childTnLst>
                          </p:cTn>
                        </p:par>
                        <p:par>
                          <p:cTn id="68" fill="hold">
                            <p:stCondLst>
                              <p:cond delay="3000"/>
                            </p:stCondLst>
                            <p:childTnLst>
                              <p:par>
                                <p:cTn id="69" presetID="42"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xit" presetSubtype="4" fill="hold" grpId="1" nodeType="clickEffect">
                                  <p:stCondLst>
                                    <p:cond delay="0"/>
                                  </p:stCondLst>
                                  <p:childTnLst>
                                    <p:anim calcmode="lin" valueType="num">
                                      <p:cBhvr additive="base">
                                        <p:cTn id="77" dur="500"/>
                                        <p:tgtEl>
                                          <p:spTgt spid="21"/>
                                        </p:tgtEl>
                                        <p:attrNameLst>
                                          <p:attrName>ppt_x</p:attrName>
                                        </p:attrNameLst>
                                      </p:cBhvr>
                                      <p:tavLst>
                                        <p:tav tm="0">
                                          <p:val>
                                            <p:strVal val="ppt_x"/>
                                          </p:val>
                                        </p:tav>
                                        <p:tav tm="100000">
                                          <p:val>
                                            <p:strVal val="ppt_x"/>
                                          </p:val>
                                        </p:tav>
                                      </p:tavLst>
                                    </p:anim>
                                    <p:anim calcmode="lin" valueType="num">
                                      <p:cBhvr additive="base">
                                        <p:cTn id="78" dur="500"/>
                                        <p:tgtEl>
                                          <p:spTgt spid="21"/>
                                        </p:tgtEl>
                                        <p:attrNameLst>
                                          <p:attrName>ppt_y</p:attrName>
                                        </p:attrNameLst>
                                      </p:cBhvr>
                                      <p:tavLst>
                                        <p:tav tm="0">
                                          <p:val>
                                            <p:strVal val="ppt_y"/>
                                          </p:val>
                                        </p:tav>
                                        <p:tav tm="100000">
                                          <p:val>
                                            <p:strVal val="1+ppt_h/2"/>
                                          </p:val>
                                        </p:tav>
                                      </p:tavLst>
                                    </p:anim>
                                    <p:set>
                                      <p:cBhvr>
                                        <p:cTn id="79" dur="1" fill="hold">
                                          <p:stCondLst>
                                            <p:cond delay="499"/>
                                          </p:stCondLst>
                                        </p:cTn>
                                        <p:tgtEl>
                                          <p:spTgt spid="21"/>
                                        </p:tgtEl>
                                        <p:attrNameLst>
                                          <p:attrName>style.visibility</p:attrName>
                                        </p:attrNameLst>
                                      </p:cBhvr>
                                      <p:to>
                                        <p:strVal val="hidden"/>
                                      </p:to>
                                    </p:set>
                                  </p:childTnLst>
                                </p:cTn>
                              </p:par>
                            </p:childTnLst>
                          </p:cTn>
                        </p:par>
                        <p:par>
                          <p:cTn id="80" fill="hold">
                            <p:stCondLst>
                              <p:cond delay="500"/>
                            </p:stCondLst>
                            <p:childTnLst>
                              <p:par>
                                <p:cTn id="81" presetID="10" presetClass="exit" presetSubtype="0" fill="hold" nodeType="afterEffect">
                                  <p:stCondLst>
                                    <p:cond delay="0"/>
                                  </p:stCondLst>
                                  <p:childTnLst>
                                    <p:animEffect transition="out" filter="fade">
                                      <p:cBhvr>
                                        <p:cTn id="82" dur="500"/>
                                        <p:tgtEl>
                                          <p:spTgt spid="11"/>
                                        </p:tgtEl>
                                      </p:cBhvr>
                                    </p:animEffect>
                                    <p:set>
                                      <p:cBhvr>
                                        <p:cTn id="83" dur="1" fill="hold">
                                          <p:stCondLst>
                                            <p:cond delay="499"/>
                                          </p:stCondLst>
                                        </p:cTn>
                                        <p:tgtEl>
                                          <p:spTgt spid="11"/>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42" presetClass="entr" presetSubtype="0" fill="hold" grpId="0" nodeType="click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childTnLst>
                          </p:cTn>
                        </p:par>
                        <p:par>
                          <p:cTn id="91" fill="hold">
                            <p:stCondLst>
                              <p:cond delay="1000"/>
                            </p:stCondLst>
                            <p:childTnLst>
                              <p:par>
                                <p:cTn id="92" presetID="10" presetClass="exit" presetSubtype="0" fill="hold" nodeType="afterEffect">
                                  <p:stCondLst>
                                    <p:cond delay="0"/>
                                  </p:stCondLst>
                                  <p:childTnLst>
                                    <p:animEffect transition="out" filter="fade">
                                      <p:cBhvr>
                                        <p:cTn id="93" dur="500"/>
                                        <p:tgtEl>
                                          <p:spTgt spid="12"/>
                                        </p:tgtEl>
                                      </p:cBhvr>
                                    </p:animEffect>
                                    <p:set>
                                      <p:cBhvr>
                                        <p:cTn id="94" dur="1" fill="hold">
                                          <p:stCondLst>
                                            <p:cond delay="499"/>
                                          </p:stCondLst>
                                        </p:cTn>
                                        <p:tgtEl>
                                          <p:spTgt spid="12"/>
                                        </p:tgtEl>
                                        <p:attrNameLst>
                                          <p:attrName>style.visibility</p:attrName>
                                        </p:attrNameLst>
                                      </p:cBhvr>
                                      <p:to>
                                        <p:strVal val="hidden"/>
                                      </p:to>
                                    </p:set>
                                  </p:childTnLst>
                                </p:cTn>
                              </p:par>
                            </p:childTnLst>
                          </p:cTn>
                        </p:par>
                        <p:par>
                          <p:cTn id="95" fill="hold">
                            <p:stCondLst>
                              <p:cond delay="1500"/>
                            </p:stCondLst>
                            <p:childTnLst>
                              <p:par>
                                <p:cTn id="96" presetID="10" presetClass="exit" presetSubtype="0" fill="hold" nodeType="afterEffect">
                                  <p:stCondLst>
                                    <p:cond delay="0"/>
                                  </p:stCondLst>
                                  <p:childTnLst>
                                    <p:animEffect transition="out" filter="fade">
                                      <p:cBhvr>
                                        <p:cTn id="97" dur="500"/>
                                        <p:tgtEl>
                                          <p:spTgt spid="13"/>
                                        </p:tgtEl>
                                      </p:cBhvr>
                                    </p:animEffect>
                                    <p:set>
                                      <p:cBhvr>
                                        <p:cTn id="98" dur="1" fill="hold">
                                          <p:stCondLst>
                                            <p:cond delay="499"/>
                                          </p:stCondLst>
                                        </p:cTn>
                                        <p:tgtEl>
                                          <p:spTgt spid="13"/>
                                        </p:tgtEl>
                                        <p:attrNameLst>
                                          <p:attrName>style.visibility</p:attrName>
                                        </p:attrNameLst>
                                      </p:cBhvr>
                                      <p:to>
                                        <p:strVal val="hidden"/>
                                      </p:to>
                                    </p:set>
                                  </p:childTnLst>
                                </p:cTn>
                              </p:par>
                            </p:childTnLst>
                          </p:cTn>
                        </p:par>
                        <p:par>
                          <p:cTn id="99" fill="hold">
                            <p:stCondLst>
                              <p:cond delay="2000"/>
                            </p:stCondLst>
                            <p:childTnLst>
                              <p:par>
                                <p:cTn id="100" presetID="10" presetClass="exit" presetSubtype="0" fill="hold" nodeType="afterEffect">
                                  <p:stCondLst>
                                    <p:cond delay="0"/>
                                  </p:stCondLst>
                                  <p:childTnLst>
                                    <p:animEffect transition="out" filter="fade">
                                      <p:cBhvr>
                                        <p:cTn id="101" dur="500"/>
                                        <p:tgtEl>
                                          <p:spTgt spid="24"/>
                                        </p:tgtEl>
                                      </p:cBhvr>
                                    </p:animEffect>
                                    <p:set>
                                      <p:cBhvr>
                                        <p:cTn id="102"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7" grpId="2" animBg="1"/>
      <p:bldP spid="17" grpId="3" animBg="1"/>
      <p:bldP spid="18" grpId="0"/>
      <p:bldP spid="18" grpId="1"/>
      <p:bldP spid="19" grpId="0"/>
      <p:bldP spid="19" grpId="1"/>
      <p:bldP spid="20" grpId="0"/>
      <p:bldP spid="20" grpId="1"/>
      <p:bldP spid="21" grpId="0"/>
      <p:bldP spid="21" grpId="1"/>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Cloud 3"/>
          <p:cNvSpPr/>
          <p:nvPr/>
        </p:nvSpPr>
        <p:spPr>
          <a:xfrm>
            <a:off x="5625604" y="3310551"/>
            <a:ext cx="6096000" cy="3420130"/>
          </a:xfrm>
          <a:prstGeom prst="cloud">
            <a:avLst/>
          </a:prstGeom>
        </p:spPr>
        <p:style>
          <a:lnRef idx="2">
            <a:schemeClr val="accent2"/>
          </a:lnRef>
          <a:fillRef idx="1">
            <a:schemeClr val="lt1"/>
          </a:fillRef>
          <a:effectRef idx="0">
            <a:schemeClr val="accent2"/>
          </a:effectRef>
          <a:fontRef idx="minor">
            <a:schemeClr val="dk1"/>
          </a:fontRef>
        </p:style>
        <p:txBody>
          <a:bodyPr>
            <a:spAutoFit/>
          </a:bodyPr>
          <a:lstStyle/>
          <a:p>
            <a:r>
              <a:rPr lang="en-US" sz="2800">
                <a:latin typeface="Times New Roman" panose="02020603050405020304" pitchFamily="18" charset="0"/>
                <a:ea typeface="Times New Roman" panose="02020603050405020304" pitchFamily="18" charset="0"/>
              </a:rPr>
              <a:t>- Nếu thay x = 30 thì các bước tìm kiếm sẽ tiếp tục đến hết dãy (Bước 8) và cho kết luận “Không tìm thấy x trong dãy”</a:t>
            </a:r>
            <a:endParaRPr lang="en-US" sz="2800"/>
          </a:p>
        </p:txBody>
      </p:sp>
      <p:sp>
        <p:nvSpPr>
          <p:cNvPr id="3" name="Rectangle 2">
            <a:extLst>
              <a:ext uri="{FF2B5EF4-FFF2-40B4-BE49-F238E27FC236}">
                <a16:creationId xmlns:a16="http://schemas.microsoft.com/office/drawing/2014/main" id="{5068FD75-617E-4943-803C-6669570DF948}"/>
              </a:ext>
            </a:extLst>
          </p:cNvPr>
          <p:cNvSpPr/>
          <p:nvPr/>
        </p:nvSpPr>
        <p:spPr>
          <a:xfrm>
            <a:off x="3939701" y="310828"/>
            <a:ext cx="3571975" cy="646331"/>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lIns="91440" tIns="45720" rIns="91440" bIns="45720">
            <a:spAutoFit/>
          </a:bodyPr>
          <a:lstStyle/>
          <a:p>
            <a:pPr algn="ctr">
              <a:defRPr/>
            </a:pPr>
            <a:r>
              <a:rPr lang="en-US" sz="3600" b="1" kern="1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rPr>
              <a:t>TÌNH HUỐNG</a:t>
            </a:r>
            <a:endParaRPr lang="en-US" sz="3600" b="1" kern="10" dirty="0">
              <a:ln w="0"/>
              <a:solidFill>
                <a:srgbClr val="FF0066"/>
              </a:solidFill>
              <a:effectLst>
                <a:outerShdw blurRad="38100" dist="19050" dir="2700000" algn="tl" rotWithShape="0">
                  <a:schemeClr val="dk1">
                    <a:alpha val="40000"/>
                  </a:schemeClr>
                </a:outerShdw>
              </a:effectLst>
              <a:latin typeface="Tahoma" panose="020B0604030504040204" pitchFamily="34" charset="0"/>
              <a:ea typeface="Tahoma" panose="020B0604030504040204" pitchFamily="34" charset="0"/>
              <a:cs typeface="Tahoma" panose="020B0604030504040204" pitchFamily="34" charset="0"/>
            </a:endParaRPr>
          </a:p>
        </p:txBody>
      </p:sp>
      <p:sp>
        <p:nvSpPr>
          <p:cNvPr id="5" name="Cloud 4"/>
          <p:cNvSpPr/>
          <p:nvPr/>
        </p:nvSpPr>
        <p:spPr>
          <a:xfrm>
            <a:off x="250661" y="1115536"/>
            <a:ext cx="6096000" cy="3420130"/>
          </a:xfrm>
          <a:prstGeom prst="cloud">
            <a:avLst/>
          </a:prstGeom>
        </p:spPr>
        <p:style>
          <a:lnRef idx="2">
            <a:schemeClr val="accent2"/>
          </a:lnRef>
          <a:fillRef idx="1">
            <a:schemeClr val="lt1"/>
          </a:fillRef>
          <a:effectRef idx="0">
            <a:schemeClr val="accent2"/>
          </a:effectRef>
          <a:fontRef idx="minor">
            <a:schemeClr val="dk1"/>
          </a:fontRef>
        </p:style>
        <p:txBody>
          <a:bodyPr>
            <a:spAutoFit/>
          </a:bodyPr>
          <a:lstStyle/>
          <a:p>
            <a:r>
              <a:rPr lang="en-US" sz="2800">
                <a:latin typeface="Times New Roman" panose="02020603050405020304" pitchFamily="18" charset="0"/>
                <a:ea typeface="Times New Roman" panose="02020603050405020304" pitchFamily="18" charset="0"/>
              </a:rPr>
              <a:t>- Nếu thay x = 30 thì các bước tìm kiếm sẽ tiếp tục đến hết khi nào? Lúc đó câu trả lời cho bài toán tìm kiếm là gì?</a:t>
            </a:r>
            <a:endParaRPr lang="en-US" sz="2800"/>
          </a:p>
        </p:txBody>
      </p:sp>
      <p:sp>
        <p:nvSpPr>
          <p:cNvPr id="2" name="Right Arrow 1"/>
          <p:cNvSpPr/>
          <p:nvPr/>
        </p:nvSpPr>
        <p:spPr>
          <a:xfrm>
            <a:off x="4585647" y="4754484"/>
            <a:ext cx="777922" cy="5322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a:extLst>
              <a:ext uri="{FF2B5EF4-FFF2-40B4-BE49-F238E27FC236}">
                <a16:creationId xmlns:a16="http://schemas.microsoft.com/office/drawing/2014/main" id="{30ACE5EF-C274-B6B0-7AF5-D7BDDD7B49BB}"/>
              </a:ext>
            </a:extLst>
          </p:cNvPr>
          <p:cNvSpPr>
            <a:spLocks noGrp="1"/>
          </p:cNvSpPr>
          <p:nvPr>
            <p:ph type="sldNum" sz="quarter" idx="12"/>
          </p:nvPr>
        </p:nvSpPr>
        <p:spPr/>
        <p:txBody>
          <a:bodyPr/>
          <a:lstStyle/>
          <a:p>
            <a:fld id="{4FB56AD0-552A-4DF0-9907-8C9B00084AE3}" type="slidenum">
              <a:rPr lang="en-US" smtClean="0"/>
              <a:t>8</a:t>
            </a:fld>
            <a:endParaRPr lang="en-US"/>
          </a:p>
        </p:txBody>
      </p:sp>
    </p:spTree>
    <p:extLst>
      <p:ext uri="{BB962C8B-B14F-4D97-AF65-F5344CB8AC3E}">
        <p14:creationId xmlns:p14="http://schemas.microsoft.com/office/powerpoint/2010/main" val="3880420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2" descr="Tham luận về chủ đề &amp;quot;Đổi mới, sáng tạo trong dạy và học ...">
            <a:extLst>
              <a:ext uri="{FF2B5EF4-FFF2-40B4-BE49-F238E27FC236}">
                <a16:creationId xmlns:a16="http://schemas.microsoft.com/office/drawing/2014/main" id="{685ED65A-3DE2-6115-40FD-468B073994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6538" y="153681"/>
            <a:ext cx="3598333" cy="1611630"/>
          </a:xfrm>
          <a:prstGeom prst="rect">
            <a:avLst/>
          </a:prstGeom>
          <a:noFill/>
          <a:extLst>
            <a:ext uri="{909E8E84-426E-40DD-AFC4-6F175D3DCCD1}">
              <a14:hiddenFill xmlns:a14="http://schemas.microsoft.com/office/drawing/2010/main">
                <a:solidFill>
                  <a:srgbClr val="FFFFFF"/>
                </a:solidFill>
              </a14:hiddenFill>
            </a:ext>
          </a:extLst>
        </p:spPr>
      </p:pic>
      <p:sp>
        <p:nvSpPr>
          <p:cNvPr id="7" name="Rounded Rectangular Callout 191">
            <a:extLst>
              <a:ext uri="{FF2B5EF4-FFF2-40B4-BE49-F238E27FC236}">
                <a16:creationId xmlns:a16="http://schemas.microsoft.com/office/drawing/2014/main" id="{DBF7FA59-A31A-5423-5D97-775966F49313}"/>
              </a:ext>
            </a:extLst>
          </p:cNvPr>
          <p:cNvSpPr/>
          <p:nvPr/>
        </p:nvSpPr>
        <p:spPr>
          <a:xfrm>
            <a:off x="146538" y="2094170"/>
            <a:ext cx="4157914" cy="2405575"/>
          </a:xfrm>
          <a:prstGeom prst="wedgeRoundRectCallou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Nhiệm</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vụ</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Hoàn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thiện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phiếu</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thảo</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luận</a:t>
            </a:r>
            <a:r>
              <a:rPr lang="en-US" sz="2800" dirty="0">
                <a:solidFill>
                  <a:schemeClr val="tx1"/>
                </a:solidFill>
                <a:latin typeface="Times New Roman" pitchFamily="18" charset="0"/>
                <a:cs typeface="Times New Roman" pitchFamily="18" charset="0"/>
              </a:rPr>
              <a:t> </a:t>
            </a:r>
            <a:r>
              <a:rPr lang="en-US" sz="2800" dirty="0" err="1">
                <a:solidFill>
                  <a:schemeClr val="tx1"/>
                </a:solidFill>
                <a:latin typeface="Times New Roman" pitchFamily="18" charset="0"/>
                <a:cs typeface="Times New Roman" pitchFamily="18" charset="0"/>
              </a:rPr>
              <a:t>số</a:t>
            </a:r>
            <a:r>
              <a:rPr lang="en-US" sz="2800" dirty="0">
                <a:solidFill>
                  <a:schemeClr val="tx1"/>
                </a:solidFill>
                <a:latin typeface="Times New Roman" pitchFamily="18" charset="0"/>
                <a:cs typeface="Times New Roman" pitchFamily="18" charset="0"/>
              </a:rPr>
              <a:t> 1.</a:t>
            </a:r>
          </a:p>
          <a:p>
            <a:pPr algn="just"/>
            <a:r>
              <a:rPr lang="en-US" sz="2800" b="1" dirty="0" err="1">
                <a:solidFill>
                  <a:schemeClr val="tx1"/>
                </a:solidFill>
                <a:latin typeface="Times New Roman" pitchFamily="18" charset="0"/>
                <a:cs typeface="Times New Roman" pitchFamily="18" charset="0"/>
              </a:rPr>
              <a:t>Thời</a:t>
            </a:r>
            <a:r>
              <a:rPr lang="en-US" sz="2800" b="1" dirty="0">
                <a:solidFill>
                  <a:schemeClr val="tx1"/>
                </a:solidFill>
                <a:latin typeface="Times New Roman" pitchFamily="18" charset="0"/>
                <a:cs typeface="Times New Roman" pitchFamily="18" charset="0"/>
              </a:rPr>
              <a:t> </a:t>
            </a:r>
            <a:r>
              <a:rPr lang="en-US" sz="2800" b="1" dirty="0" err="1">
                <a:solidFill>
                  <a:schemeClr val="tx1"/>
                </a:solidFill>
                <a:latin typeface="Times New Roman" pitchFamily="18" charset="0"/>
                <a:cs typeface="Times New Roman" pitchFamily="18" charset="0"/>
              </a:rPr>
              <a:t>gian</a:t>
            </a:r>
            <a:r>
              <a:rPr lang="en-US" sz="2800" b="1" dirty="0">
                <a:solidFill>
                  <a:schemeClr val="tx1"/>
                </a:solidFill>
                <a:latin typeface="Times New Roman" pitchFamily="18" charset="0"/>
                <a:cs typeface="Times New Roman" pitchFamily="18" charset="0"/>
              </a:rPr>
              <a:t>: 3 </a:t>
            </a:r>
            <a:r>
              <a:rPr lang="en-US" sz="2800" b="1" dirty="0" err="1">
                <a:solidFill>
                  <a:schemeClr val="tx1"/>
                </a:solidFill>
                <a:latin typeface="Times New Roman" pitchFamily="18" charset="0"/>
                <a:cs typeface="Times New Roman" pitchFamily="18" charset="0"/>
              </a:rPr>
              <a:t>phút</a:t>
            </a:r>
            <a:endParaRPr lang="en-US" sz="3000" b="1" dirty="0">
              <a:solidFill>
                <a:schemeClr val="tx1"/>
              </a:solidFill>
              <a:latin typeface="Times New Roman" pitchFamily="18" charset="0"/>
              <a:cs typeface="Times New Roman" pitchFamily="18" charset="0"/>
            </a:endParaRPr>
          </a:p>
        </p:txBody>
      </p:sp>
      <p:pic>
        <p:nvPicPr>
          <p:cNvPr id="10" name="Picture 9">
            <a:extLst>
              <a:ext uri="{FF2B5EF4-FFF2-40B4-BE49-F238E27FC236}">
                <a16:creationId xmlns:a16="http://schemas.microsoft.com/office/drawing/2014/main" id="{BA0970E1-D4CF-B758-F25C-D2CAC21F8C4E}"/>
              </a:ext>
            </a:extLst>
          </p:cNvPr>
          <p:cNvPicPr>
            <a:picLocks noChangeAspect="1"/>
          </p:cNvPicPr>
          <p:nvPr/>
        </p:nvPicPr>
        <p:blipFill>
          <a:blip r:embed="rId3"/>
          <a:stretch>
            <a:fillRect/>
          </a:stretch>
        </p:blipFill>
        <p:spPr>
          <a:xfrm>
            <a:off x="4591914" y="609599"/>
            <a:ext cx="5973945" cy="5724855"/>
          </a:xfrm>
          <a:prstGeom prst="rect">
            <a:avLst/>
          </a:prstGeom>
        </p:spPr>
      </p:pic>
      <p:cxnSp>
        <p:nvCxnSpPr>
          <p:cNvPr id="11" name="Straight Connector 10">
            <a:extLst>
              <a:ext uri="{FF2B5EF4-FFF2-40B4-BE49-F238E27FC236}">
                <a16:creationId xmlns:a16="http://schemas.microsoft.com/office/drawing/2014/main" id="{F192AB5B-5F09-32F5-CBF9-5BC0AFD1559B}"/>
              </a:ext>
            </a:extLst>
          </p:cNvPr>
          <p:cNvCxnSpPr>
            <a:cxnSpLocks/>
          </p:cNvCxnSpPr>
          <p:nvPr/>
        </p:nvCxnSpPr>
        <p:spPr>
          <a:xfrm>
            <a:off x="4557932" y="281354"/>
            <a:ext cx="0" cy="64401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Slide Number Placeholder 11">
            <a:extLst>
              <a:ext uri="{FF2B5EF4-FFF2-40B4-BE49-F238E27FC236}">
                <a16:creationId xmlns:a16="http://schemas.microsoft.com/office/drawing/2014/main" id="{2F1BFC60-0DED-A022-A6C9-924602020980}"/>
              </a:ext>
            </a:extLst>
          </p:cNvPr>
          <p:cNvSpPr>
            <a:spLocks noGrp="1"/>
          </p:cNvSpPr>
          <p:nvPr>
            <p:ph type="sldNum" sz="quarter" idx="12"/>
          </p:nvPr>
        </p:nvSpPr>
        <p:spPr/>
        <p:txBody>
          <a:bodyPr/>
          <a:lstStyle/>
          <a:p>
            <a:fld id="{4FB56AD0-552A-4DF0-9907-8C9B00084AE3}" type="slidenum">
              <a:rPr lang="en-US" smtClean="0"/>
              <a:t>9</a:t>
            </a:fld>
            <a:endParaRPr lang="en-US"/>
          </a:p>
        </p:txBody>
      </p:sp>
    </p:spTree>
    <p:extLst>
      <p:ext uri="{BB962C8B-B14F-4D97-AF65-F5344CB8AC3E}">
        <p14:creationId xmlns:p14="http://schemas.microsoft.com/office/powerpoint/2010/main" val="2693533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647</TotalTime>
  <Words>1150</Words>
  <Application>Microsoft Office PowerPoint</Application>
  <PresentationFormat>Widescreen</PresentationFormat>
  <Paragraphs>168</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Calibri Light</vt:lpstr>
      <vt:lpstr>Lucida Sans Unicode</vt:lpstr>
      <vt:lpstr>Tahoma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SUNNYKISS</dc:creator>
  <cp:lastModifiedBy>Le Ngoc Lan Anh</cp:lastModifiedBy>
  <cp:revision>95</cp:revision>
  <dcterms:created xsi:type="dcterms:W3CDTF">2022-03-30T01:05:33Z</dcterms:created>
  <dcterms:modified xsi:type="dcterms:W3CDTF">2023-03-30T10:39:02Z</dcterms:modified>
</cp:coreProperties>
</file>